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65" r:id="rId12"/>
    <p:sldId id="266" r:id="rId13"/>
    <p:sldId id="267" r:id="rId14"/>
    <p:sldId id="268" r:id="rId15"/>
    <p:sldId id="270" r:id="rId16"/>
    <p:sldId id="275" r:id="rId17"/>
    <p:sldId id="276" r:id="rId18"/>
    <p:sldId id="277" r:id="rId19"/>
    <p:sldId id="278" r:id="rId20"/>
    <p:sldId id="269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12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08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355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418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910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916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743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479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3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46786"/>
          </a:xfrm>
        </p:spPr>
        <p:txBody>
          <a:bodyPr/>
          <a:lstStyle>
            <a:lvl1pPr>
              <a:defRPr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87133"/>
            <a:ext cx="10018713" cy="4104068"/>
          </a:xfrm>
        </p:spPr>
        <p:txBody>
          <a:bodyPr anchor="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8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45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00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55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49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49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70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28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295EE8-D4E5-4ED7-AFF1-FC9311DF87DA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76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Les Ressources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62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dimension </a:t>
            </a:r>
            <a:r>
              <a:rPr lang="fr-FR" dirty="0"/>
              <a:t>sont enregistrés dans le fichier </a:t>
            </a:r>
            <a:r>
              <a:rPr lang="fr-FR" b="1" dirty="0" smtClean="0"/>
              <a:t>dimens.xml.</a:t>
            </a:r>
          </a:p>
          <a:p>
            <a:r>
              <a:rPr lang="fr-FR" b="1" u="sng" dirty="0" smtClean="0"/>
              <a:t>Exemple de déclaration : </a:t>
            </a:r>
          </a:p>
          <a:p>
            <a:endParaRPr lang="fr-FR" b="1" dirty="0"/>
          </a:p>
          <a:p>
            <a:r>
              <a:rPr lang="fr-FR" b="1" u="sng" dirty="0" smtClean="0"/>
              <a:t>Exemple d’utilisation :</a:t>
            </a:r>
            <a:endParaRPr lang="en-GB" u="sng" dirty="0"/>
          </a:p>
          <a:p>
            <a:endParaRPr lang="fr-F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84310" y="3006522"/>
            <a:ext cx="8543109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dimen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&gt;15dp&lt;/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84310" y="4461693"/>
            <a:ext cx="9418320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dimen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/first"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4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styles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34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fr-FR" dirty="0"/>
              <a:t>Un </a:t>
            </a:r>
            <a:r>
              <a:rPr lang="fr-FR" b="1" dirty="0"/>
              <a:t>style</a:t>
            </a:r>
            <a:r>
              <a:rPr lang="fr-FR" dirty="0"/>
              <a:t> est une collection de propriétés qui spécifient le design d'une vue, d'un élément ou d'une application. Il peut spécifier différentes propriétés :</a:t>
            </a:r>
            <a:endParaRPr lang="en-GB" dirty="0"/>
          </a:p>
          <a:p>
            <a:pPr lvl="1" algn="just"/>
            <a:r>
              <a:rPr lang="fr-FR" dirty="0" err="1"/>
              <a:t>Margin</a:t>
            </a:r>
            <a:r>
              <a:rPr lang="fr-FR" dirty="0"/>
              <a:t> ;</a:t>
            </a:r>
            <a:endParaRPr lang="en-GB" dirty="0"/>
          </a:p>
          <a:p>
            <a:pPr lvl="1" algn="just"/>
            <a:r>
              <a:rPr lang="fr-FR" dirty="0"/>
              <a:t>Hauteur ;</a:t>
            </a:r>
            <a:endParaRPr lang="en-GB" dirty="0"/>
          </a:p>
          <a:p>
            <a:pPr lvl="1" algn="just"/>
            <a:r>
              <a:rPr lang="fr-FR" dirty="0"/>
              <a:t>Largeur ;</a:t>
            </a:r>
            <a:endParaRPr lang="en-GB" dirty="0"/>
          </a:p>
          <a:p>
            <a:pPr lvl="1" algn="just"/>
            <a:r>
              <a:rPr lang="fr-FR" dirty="0"/>
              <a:t>Couleur du texte ;</a:t>
            </a:r>
            <a:endParaRPr lang="en-GB" dirty="0"/>
          </a:p>
          <a:p>
            <a:pPr lvl="1" algn="just"/>
            <a:r>
              <a:rPr lang="fr-FR" dirty="0"/>
              <a:t>Taille du texte ;</a:t>
            </a:r>
            <a:endParaRPr lang="en-GB" dirty="0"/>
          </a:p>
          <a:p>
            <a:pPr lvl="1" algn="just"/>
            <a:r>
              <a:rPr lang="fr-FR" dirty="0"/>
              <a:t>etc. </a:t>
            </a:r>
            <a:endParaRPr lang="en-GB" dirty="0"/>
          </a:p>
          <a:p>
            <a:pPr algn="just"/>
            <a:r>
              <a:rPr lang="fr-FR" dirty="0"/>
              <a:t>Un </a:t>
            </a:r>
            <a:r>
              <a:rPr lang="fr-FR" b="1" dirty="0"/>
              <a:t>style</a:t>
            </a:r>
            <a:r>
              <a:rPr lang="fr-FR" dirty="0"/>
              <a:t> se définit dans un fichier ressource XML séparé du fichier XML de votre vue. Ce fichier se nomme en général </a:t>
            </a:r>
            <a:r>
              <a:rPr lang="fr-FR" b="1" i="1" dirty="0"/>
              <a:t>styles.xml</a:t>
            </a:r>
            <a:r>
              <a:rPr lang="fr-FR" dirty="0"/>
              <a:t> et se situe dans le dossier </a:t>
            </a:r>
            <a:r>
              <a:rPr lang="fr-FR" b="1" i="1" dirty="0"/>
              <a:t>values</a:t>
            </a:r>
            <a:r>
              <a:rPr lang="fr-FR" dirty="0"/>
              <a:t>.</a:t>
            </a:r>
            <a:endParaRPr lang="en-GB" dirty="0"/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38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Déclaration et utilisation des styles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de déclaration d’un style : 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Utilisation des styles : </a:t>
            </a:r>
            <a:endParaRPr lang="en-GB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84310" y="2222586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fr-FR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 </a:t>
            </a:r>
            <a:r>
              <a:rPr lang="fr-FR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fr-FR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"style1"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fr-FR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 </a:t>
            </a:r>
            <a:r>
              <a:rPr lang="fr-FR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fr-FR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fr-FR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android:layout_width</a:t>
            </a:r>
            <a: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wrap_content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fr-FR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fr-FR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 </a:t>
            </a:r>
            <a:r>
              <a:rPr lang="fr-FR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fr-FR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fr-FR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android:layout_height</a:t>
            </a:r>
            <a: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match_parent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fr-FR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fr-FR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 </a:t>
            </a:r>
            <a:r>
              <a:rPr lang="fr-FR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fr-FR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fr-FR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android:textSize</a:t>
            </a:r>
            <a: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&gt;30dp&lt;/</a:t>
            </a:r>
            <a:r>
              <a:rPr lang="fr-FR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fr-FR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 </a:t>
            </a:r>
            <a:r>
              <a:rPr lang="fr-FR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fr-FR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fr-FR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android:textColor</a:t>
            </a:r>
            <a: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&gt;@</a:t>
            </a: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color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opaque_red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fr-FR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fr-FR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fr-F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84310" y="4373866"/>
            <a:ext cx="8600216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style="@style/style1"   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="@string/hello"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926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Shapes</a:t>
            </a:r>
            <a:r>
              <a:rPr lang="fr-FR" dirty="0" smtClean="0"/>
              <a:t>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56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Les </a:t>
            </a:r>
            <a:r>
              <a:rPr lang="fr-FR" dirty="0" err="1"/>
              <a:t>drawables</a:t>
            </a:r>
            <a:r>
              <a:rPr lang="fr-FR" dirty="0"/>
              <a:t> </a:t>
            </a:r>
            <a:r>
              <a:rPr lang="fr-FR" dirty="0" err="1"/>
              <a:t>shape</a:t>
            </a:r>
            <a:r>
              <a:rPr lang="fr-FR" dirty="0"/>
              <a:t> (forme) vous permettent de définir des formes primitives simples en spécifiant leurs dimensions, fond et conteur à l’aide de la balise &lt;</a:t>
            </a:r>
            <a:r>
              <a:rPr lang="fr-FR" dirty="0" err="1"/>
              <a:t>shape</a:t>
            </a:r>
            <a:r>
              <a:rPr lang="fr-FR" dirty="0" smtClean="0"/>
              <a:t>&gt;.</a:t>
            </a:r>
          </a:p>
          <a:p>
            <a:pPr algn="just"/>
            <a:r>
              <a:rPr lang="fr-FR" b="1" dirty="0"/>
              <a:t>Exemple de </a:t>
            </a:r>
            <a:r>
              <a:rPr lang="fr-FR" b="1" dirty="0" smtClean="0"/>
              <a:t>déclaration :</a:t>
            </a:r>
            <a:endParaRPr lang="fr-FR" b="1" dirty="0"/>
          </a:p>
          <a:p>
            <a:pPr algn="just"/>
            <a:endParaRPr lang="fr-F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84310" y="4241802"/>
            <a:ext cx="9906501" cy="12311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shape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xmlns: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"http://schemas.android.com/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apk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res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 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:shape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"rectangle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fr-F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fr-F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fr-F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corners 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:radius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"8dp" </a:t>
            </a:r>
            <a:r>
              <a:rPr kumimoji="0" lang="fr-F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fr-F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solid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:color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"#e64545"</a:t>
            </a:r>
            <a:r>
              <a:rPr kumimoji="0" lang="fr-F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fr-F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stroke 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:width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"2dp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fr-F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r>
              <a:rPr kumimoji="0" lang="fr-F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fr-F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shape</a:t>
            </a:r>
            <a:r>
              <a:rPr kumimoji="0" lang="fr-F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kumimoji="0" lang="fr-F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85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type de la forme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L’attribut android:shape permet de spécifier le ty</a:t>
            </a:r>
            <a:r>
              <a:rPr lang="fr-FR" smtClean="0"/>
              <a:t>pe de forme. Les formes disponibles sont :  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744424"/>
              </p:ext>
            </p:extLst>
          </p:nvPr>
        </p:nvGraphicFramePr>
        <p:xfrm>
          <a:off x="1335265" y="3284125"/>
          <a:ext cx="10167758" cy="1927648"/>
        </p:xfrm>
        <a:graphic>
          <a:graphicData uri="http://schemas.openxmlformats.org/drawingml/2006/table">
            <a:tbl>
              <a:tblPr firstRow="1" firstCol="1">
                <a:tableStyleId>{7E9639D4-E3E2-4D34-9284-5A2195B3D0D7}</a:tableStyleId>
              </a:tblPr>
              <a:tblGrid>
                <a:gridCol w="1800908">
                  <a:extLst>
                    <a:ext uri="{9D8B030D-6E8A-4147-A177-3AD203B41FA5}">
                      <a16:colId xmlns:a16="http://schemas.microsoft.com/office/drawing/2014/main" val="2937876345"/>
                    </a:ext>
                  </a:extLst>
                </a:gridCol>
                <a:gridCol w="8366850">
                  <a:extLst>
                    <a:ext uri="{9D8B030D-6E8A-4147-A177-3AD203B41FA5}">
                      <a16:colId xmlns:a16="http://schemas.microsoft.com/office/drawing/2014/main" val="208539678"/>
                    </a:ext>
                  </a:extLst>
                </a:gridCol>
              </a:tblGrid>
              <a:tr h="283081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effectLst/>
                        </a:rPr>
                        <a:t>Valeur</a:t>
                      </a:r>
                      <a:endParaRPr lang="fr-FR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effectLst/>
                        </a:rPr>
                        <a:t>Désignation</a:t>
                      </a:r>
                      <a:endParaRPr lang="fr-FR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557660"/>
                  </a:ext>
                </a:extLst>
              </a:tr>
              <a:tr h="283081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effectLst/>
                        </a:rPr>
                        <a:t>line</a:t>
                      </a:r>
                      <a:endParaRPr lang="fr-FR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effectLst/>
                        </a:rPr>
                        <a:t>Ligne </a:t>
                      </a:r>
                      <a:r>
                        <a:rPr lang="fr-FR" dirty="0" smtClean="0">
                          <a:effectLst/>
                        </a:rPr>
                        <a:t>horizontale.</a:t>
                      </a:r>
                      <a:endParaRPr lang="fr-FR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919587"/>
                  </a:ext>
                </a:extLst>
              </a:tr>
              <a:tr h="283081">
                <a:tc>
                  <a:txBody>
                    <a:bodyPr/>
                    <a:lstStyle/>
                    <a:p>
                      <a:pPr algn="l"/>
                      <a:r>
                        <a:rPr lang="fr-FR" dirty="0" err="1">
                          <a:effectLst/>
                        </a:rPr>
                        <a:t>oval</a:t>
                      </a:r>
                      <a:endParaRPr lang="fr-FR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effectLst/>
                        </a:rPr>
                        <a:t>Ellipse sur la largeur et la hauteur du View</a:t>
                      </a:r>
                      <a:endParaRPr lang="fr-FR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063286"/>
                  </a:ext>
                </a:extLst>
              </a:tr>
              <a:tr h="283081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effectLst/>
                        </a:rPr>
                        <a:t>rectangle</a:t>
                      </a:r>
                      <a:endParaRPr lang="fr-FR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>
                          <a:effectLst/>
                        </a:rPr>
                        <a:t>Rectangle qui rempli toute la surface de View. Forme par défaut si non renseignée</a:t>
                      </a:r>
                      <a:endParaRPr lang="fr-FR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160054"/>
                  </a:ext>
                </a:extLst>
              </a:tr>
              <a:tr h="464608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effectLst/>
                        </a:rPr>
                        <a:t>ring</a:t>
                      </a:r>
                      <a:endParaRPr lang="fr-FR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effectLst/>
                        </a:rPr>
                        <a:t>Un anneau. </a:t>
                      </a:r>
                      <a:endParaRPr lang="fr-FR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656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765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couleurs de la forme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fr-FR" altLang="fr-FR" dirty="0" smtClean="0"/>
              <a:t>Vous pouvez définir une couleur unie sur le </a:t>
            </a:r>
            <a:r>
              <a:rPr lang="fr-FR" altLang="fr-FR" dirty="0" err="1" smtClean="0"/>
              <a:t>shape</a:t>
            </a:r>
            <a:r>
              <a:rPr lang="fr-FR" altLang="fr-FR" dirty="0" smtClean="0"/>
              <a:t> dans la balise &lt;</a:t>
            </a:r>
            <a:r>
              <a:rPr lang="fr-FR" altLang="fr-FR" dirty="0" err="1" smtClean="0"/>
              <a:t>solid</a:t>
            </a:r>
            <a:r>
              <a:rPr lang="fr-FR" altLang="fr-FR" dirty="0" smtClean="0"/>
              <a:t>&gt;, il suffit d'ajouter l'attribut </a:t>
            </a:r>
            <a:r>
              <a:rPr lang="fr-FR" altLang="fr-FR" b="1" dirty="0" err="1" smtClean="0"/>
              <a:t>android:color</a:t>
            </a:r>
            <a:r>
              <a:rPr lang="fr-FR" altLang="fr-FR" b="1" dirty="0" smtClean="0"/>
              <a:t>="</a:t>
            </a:r>
            <a:r>
              <a:rPr lang="fr-FR" altLang="fr-FR" b="1" dirty="0" err="1" smtClean="0"/>
              <a:t>la_couleur</a:t>
            </a:r>
            <a:r>
              <a:rPr lang="fr-FR" altLang="fr-FR" b="1" dirty="0" smtClean="0"/>
              <a:t>« .</a:t>
            </a:r>
          </a:p>
          <a:p>
            <a:pPr marL="0" lvl="0" indent="0">
              <a:buNone/>
            </a:pPr>
            <a:r>
              <a:rPr lang="fr-FR" altLang="fr-FR" b="1" dirty="0" smtClean="0"/>
              <a:t>Exemple : </a:t>
            </a:r>
          </a:p>
          <a:p>
            <a:r>
              <a:rPr lang="fr-FR" dirty="0"/>
              <a:t>Il sera aussi possible de définir une couleur graduelle (</a:t>
            </a:r>
            <a:r>
              <a:rPr lang="fr-FR" dirty="0" err="1"/>
              <a:t>possiblité</a:t>
            </a:r>
            <a:r>
              <a:rPr lang="fr-FR" dirty="0"/>
              <a:t> de faire évoluer la couleur vers une </a:t>
            </a:r>
            <a:r>
              <a:rPr lang="fr-FR" dirty="0" smtClean="0"/>
              <a:t>autre). </a:t>
            </a:r>
          </a:p>
          <a:p>
            <a:pPr marL="0" indent="0">
              <a:buNone/>
            </a:pPr>
            <a:r>
              <a:rPr lang="fr-FR" b="1" dirty="0" smtClean="0"/>
              <a:t>Exemple : </a:t>
            </a:r>
          </a:p>
          <a:p>
            <a:pPr marL="0" indent="0">
              <a:buNone/>
            </a:pPr>
            <a:endParaRPr lang="fr-FR" b="1" dirty="0"/>
          </a:p>
          <a:p>
            <a:pPr lvl="0"/>
            <a:endParaRPr lang="fr-FR" altLang="fr-FR" b="1" dirty="0" smtClean="0"/>
          </a:p>
          <a:p>
            <a:pPr marL="0" lvl="0" indent="0">
              <a:buNone/>
            </a:pPr>
            <a:endParaRPr lang="fr-FR" altLang="fr-FR" b="1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82834" y="2992799"/>
            <a:ext cx="600699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kumimoji="0" lang="fr-FR" altLang="fr-FR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fr-FR" altLang="fr-FR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:color</a:t>
            </a:r>
            <a:r>
              <a:rPr kumimoji="0" lang="fr-FR" altLang="fr-FR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="#FFEB3B"</a:t>
            </a: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95182" y="5022362"/>
            <a:ext cx="8582297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gradient</a:t>
            </a:r>
            <a:b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:startColor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="#B1E278"</a:t>
            </a:r>
            <a:b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:endColor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="#EC2C2C"</a:t>
            </a:r>
            <a:b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:centerColor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="#03A9F4"</a:t>
            </a: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24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propriétés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Un rectangle peut avoir ces angles arrondies. La balise &lt;corner&gt; </a:t>
            </a:r>
            <a:r>
              <a:rPr lang="fr-FR" dirty="0" smtClean="0"/>
              <a:t>va permettre </a:t>
            </a:r>
            <a:r>
              <a:rPr lang="fr-FR" dirty="0"/>
              <a:t>de préciser le type d'arrondie avec ses </a:t>
            </a:r>
            <a:r>
              <a:rPr lang="fr-FR" dirty="0" smtClean="0"/>
              <a:t>attributs </a:t>
            </a:r>
            <a:r>
              <a:rPr lang="fr-FR" dirty="0"/>
              <a:t>(</a:t>
            </a:r>
            <a:r>
              <a:rPr lang="fr-FR" dirty="0" err="1"/>
              <a:t>android:radius</a:t>
            </a:r>
            <a:r>
              <a:rPr lang="fr-FR" dirty="0" smtClean="0"/>
              <a:t>).</a:t>
            </a:r>
          </a:p>
          <a:p>
            <a:pPr marL="0" indent="0" algn="just">
              <a:buNone/>
            </a:pPr>
            <a:r>
              <a:rPr lang="fr-FR" b="1" dirty="0" smtClean="0"/>
              <a:t>Exemple :</a:t>
            </a:r>
          </a:p>
          <a:p>
            <a:pPr algn="just"/>
            <a:r>
              <a:rPr lang="fr-FR" dirty="0" smtClean="0"/>
              <a:t>Pour spécifier les bordures, on utilise la balise &lt;stroke&gt;.</a:t>
            </a:r>
          </a:p>
          <a:p>
            <a:pPr marL="0" indent="0" algn="just">
              <a:buNone/>
            </a:pPr>
            <a:r>
              <a:rPr lang="fr-FR" b="1" dirty="0" smtClean="0"/>
              <a:t>Exemple : </a:t>
            </a:r>
            <a:endParaRPr lang="fr-FR" b="1" dirty="0"/>
          </a:p>
          <a:p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56561" y="3139831"/>
            <a:ext cx="767660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corners 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:radius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="20dp"</a:t>
            </a: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61785" y="4504661"/>
            <a:ext cx="8241238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stroke</a:t>
            </a:r>
            <a:b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:color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="#E9749D"</a:t>
            </a:r>
            <a:b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:width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="6dp"</a:t>
            </a:r>
            <a:b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:dashWidth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="50dp"</a:t>
            </a:r>
            <a:b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:dashGap</a:t>
            </a: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="10dp"</a:t>
            </a:r>
            <a:b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06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Appliquer un </a:t>
            </a:r>
            <a:r>
              <a:rPr lang="fr-FR" dirty="0" err="1" smtClean="0"/>
              <a:t>shape</a:t>
            </a:r>
            <a:r>
              <a:rPr lang="fr-FR" dirty="0" smtClean="0"/>
              <a:t>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 d’application d’un </a:t>
            </a:r>
            <a:r>
              <a:rPr lang="fr-FR" dirty="0" err="1" smtClean="0"/>
              <a:t>shape</a:t>
            </a:r>
            <a:r>
              <a:rPr lang="fr-FR" dirty="0" smtClean="0"/>
              <a:t> </a:t>
            </a:r>
            <a:r>
              <a:rPr lang="fr-FR" dirty="0" err="1" smtClean="0"/>
              <a:t>drawable</a:t>
            </a:r>
            <a:r>
              <a:rPr lang="fr-FR" dirty="0" smtClean="0"/>
              <a:t> sur un </a:t>
            </a:r>
            <a:r>
              <a:rPr lang="fr-FR" dirty="0" err="1" smtClean="0"/>
              <a:t>button</a:t>
            </a:r>
            <a:r>
              <a:rPr lang="fr-FR" dirty="0" smtClean="0"/>
              <a:t> :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676400" y="2261839"/>
            <a:ext cx="74022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b="1" dirty="0">
                <a:solidFill>
                  <a:srgbClr val="A67F59"/>
                </a:solidFill>
                <a:latin typeface="inheri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inherit"/>
              </a:rPr>
              <a:t>Button</a:t>
            </a:r>
            <a:endParaRPr lang="fr-FR" b="1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fr-FR" b="1" dirty="0">
                <a:solidFill>
                  <a:srgbClr val="000000"/>
                </a:solidFill>
                <a:latin typeface="inherit"/>
              </a:rPr>
              <a:t>        </a:t>
            </a:r>
            <a:r>
              <a:rPr lang="fr-FR" b="1" dirty="0" err="1">
                <a:solidFill>
                  <a:srgbClr val="000000"/>
                </a:solidFill>
                <a:latin typeface="inherit"/>
              </a:rPr>
              <a:t>android</a:t>
            </a:r>
            <a:r>
              <a:rPr lang="fr-FR" b="1" dirty="0" err="1">
                <a:solidFill>
                  <a:srgbClr val="A67F59"/>
                </a:solidFill>
                <a:latin typeface="inherit"/>
              </a:rPr>
              <a:t>:</a:t>
            </a:r>
            <a:r>
              <a:rPr lang="fr-FR" b="1" dirty="0" err="1">
                <a:solidFill>
                  <a:srgbClr val="000000"/>
                </a:solidFill>
                <a:latin typeface="inherit"/>
              </a:rPr>
              <a:t>layout_width</a:t>
            </a:r>
            <a:r>
              <a:rPr lang="fr-FR" b="1" dirty="0">
                <a:solidFill>
                  <a:srgbClr val="A67F59"/>
                </a:solidFill>
                <a:latin typeface="inherit"/>
              </a:rPr>
              <a:t>=</a:t>
            </a:r>
            <a:r>
              <a:rPr lang="fr-FR" b="1" dirty="0">
                <a:solidFill>
                  <a:srgbClr val="669900"/>
                </a:solidFill>
                <a:latin typeface="inherit"/>
              </a:rPr>
              <a:t>"</a:t>
            </a:r>
            <a:r>
              <a:rPr lang="fr-FR" b="1" dirty="0" err="1">
                <a:solidFill>
                  <a:srgbClr val="669900"/>
                </a:solidFill>
                <a:latin typeface="inherit"/>
              </a:rPr>
              <a:t>wrap_content</a:t>
            </a:r>
            <a:r>
              <a:rPr lang="fr-FR" b="1" dirty="0">
                <a:solidFill>
                  <a:srgbClr val="669900"/>
                </a:solidFill>
                <a:latin typeface="inherit"/>
              </a:rPr>
              <a:t>"</a:t>
            </a:r>
            <a:endParaRPr lang="fr-FR" b="1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fr-FR" b="1" dirty="0">
                <a:solidFill>
                  <a:srgbClr val="006FE0"/>
                </a:solidFill>
                <a:latin typeface="inherit"/>
              </a:rPr>
              <a:t>        </a:t>
            </a:r>
            <a:r>
              <a:rPr lang="fr-FR" b="1" dirty="0" err="1">
                <a:solidFill>
                  <a:srgbClr val="000000"/>
                </a:solidFill>
                <a:latin typeface="inherit"/>
              </a:rPr>
              <a:t>android</a:t>
            </a:r>
            <a:r>
              <a:rPr lang="fr-FR" b="1" dirty="0" err="1">
                <a:solidFill>
                  <a:srgbClr val="A67F59"/>
                </a:solidFill>
                <a:latin typeface="inherit"/>
              </a:rPr>
              <a:t>:</a:t>
            </a:r>
            <a:r>
              <a:rPr lang="fr-FR" b="1" dirty="0" err="1">
                <a:solidFill>
                  <a:srgbClr val="000000"/>
                </a:solidFill>
                <a:latin typeface="inherit"/>
              </a:rPr>
              <a:t>layout_height</a:t>
            </a:r>
            <a:r>
              <a:rPr lang="fr-FR" b="1" dirty="0">
                <a:solidFill>
                  <a:srgbClr val="A67F59"/>
                </a:solidFill>
                <a:latin typeface="inherit"/>
              </a:rPr>
              <a:t>=</a:t>
            </a:r>
            <a:r>
              <a:rPr lang="fr-FR" b="1" dirty="0">
                <a:solidFill>
                  <a:srgbClr val="669900"/>
                </a:solidFill>
                <a:latin typeface="inherit"/>
              </a:rPr>
              <a:t>"</a:t>
            </a:r>
            <a:r>
              <a:rPr lang="fr-FR" b="1" dirty="0" err="1">
                <a:solidFill>
                  <a:srgbClr val="669900"/>
                </a:solidFill>
                <a:latin typeface="inherit"/>
              </a:rPr>
              <a:t>wrap_content</a:t>
            </a:r>
            <a:r>
              <a:rPr lang="fr-FR" b="1" dirty="0">
                <a:solidFill>
                  <a:srgbClr val="669900"/>
                </a:solidFill>
                <a:latin typeface="inherit"/>
              </a:rPr>
              <a:t>"</a:t>
            </a:r>
            <a:endParaRPr lang="fr-FR" b="1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fr-FR" b="1" dirty="0">
                <a:solidFill>
                  <a:srgbClr val="006FE0"/>
                </a:solidFill>
                <a:latin typeface="inherit"/>
              </a:rPr>
              <a:t>        </a:t>
            </a:r>
            <a:r>
              <a:rPr lang="fr-FR" b="1" dirty="0" err="1">
                <a:solidFill>
                  <a:srgbClr val="000000"/>
                </a:solidFill>
                <a:latin typeface="inherit"/>
              </a:rPr>
              <a:t>android</a:t>
            </a:r>
            <a:r>
              <a:rPr lang="fr-FR" b="1" dirty="0" err="1">
                <a:solidFill>
                  <a:srgbClr val="A67F59"/>
                </a:solidFill>
                <a:latin typeface="inherit"/>
              </a:rPr>
              <a:t>:</a:t>
            </a:r>
            <a:r>
              <a:rPr lang="fr-FR" b="1" dirty="0" err="1">
                <a:solidFill>
                  <a:srgbClr val="000000"/>
                </a:solidFill>
                <a:latin typeface="inherit"/>
              </a:rPr>
              <a:t>text</a:t>
            </a:r>
            <a:r>
              <a:rPr lang="fr-FR" b="1" dirty="0">
                <a:solidFill>
                  <a:srgbClr val="A67F59"/>
                </a:solidFill>
                <a:latin typeface="inherit"/>
              </a:rPr>
              <a:t>=</a:t>
            </a:r>
            <a:r>
              <a:rPr lang="fr-FR" b="1" dirty="0">
                <a:solidFill>
                  <a:srgbClr val="669900"/>
                </a:solidFill>
                <a:latin typeface="inherit"/>
              </a:rPr>
              <a:t>"</a:t>
            </a:r>
            <a:r>
              <a:rPr lang="fr-FR" b="1" dirty="0" err="1">
                <a:solidFill>
                  <a:srgbClr val="669900"/>
                </a:solidFill>
                <a:latin typeface="inherit"/>
              </a:rPr>
              <a:t>Button</a:t>
            </a:r>
            <a:r>
              <a:rPr lang="fr-FR" b="1" dirty="0">
                <a:solidFill>
                  <a:srgbClr val="669900"/>
                </a:solidFill>
                <a:latin typeface="inherit"/>
              </a:rPr>
              <a:t>"</a:t>
            </a:r>
            <a:endParaRPr lang="fr-FR" b="1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fr-FR" b="1" dirty="0" smtClean="0">
                <a:solidFill>
                  <a:srgbClr val="006FE0"/>
                </a:solidFill>
                <a:latin typeface="inherit"/>
              </a:rPr>
              <a:t>        </a:t>
            </a:r>
            <a:r>
              <a:rPr lang="fr-FR" b="1" dirty="0" err="1" smtClean="0">
                <a:solidFill>
                  <a:srgbClr val="000000"/>
                </a:solidFill>
                <a:latin typeface="inherit"/>
              </a:rPr>
              <a:t>android</a:t>
            </a:r>
            <a:r>
              <a:rPr lang="fr-FR" b="1" dirty="0" err="1" smtClean="0">
                <a:solidFill>
                  <a:srgbClr val="A67F59"/>
                </a:solidFill>
                <a:latin typeface="inherit"/>
              </a:rPr>
              <a:t>:</a:t>
            </a:r>
            <a:r>
              <a:rPr lang="fr-FR" b="1" dirty="0" err="1" smtClean="0">
                <a:solidFill>
                  <a:srgbClr val="000000"/>
                </a:solidFill>
                <a:latin typeface="inherit"/>
              </a:rPr>
              <a:t>background</a:t>
            </a:r>
            <a:r>
              <a:rPr lang="fr-FR" b="1" dirty="0" smtClean="0">
                <a:solidFill>
                  <a:srgbClr val="A67F59"/>
                </a:solidFill>
                <a:latin typeface="inherit"/>
              </a:rPr>
              <a:t>=</a:t>
            </a:r>
            <a:r>
              <a:rPr lang="fr-FR" b="1" dirty="0" smtClean="0">
                <a:solidFill>
                  <a:srgbClr val="669900"/>
                </a:solidFill>
                <a:latin typeface="inherit"/>
              </a:rPr>
              <a:t>"@</a:t>
            </a:r>
            <a:r>
              <a:rPr lang="fr-FR" b="1" dirty="0" err="1" smtClean="0">
                <a:solidFill>
                  <a:srgbClr val="669900"/>
                </a:solidFill>
                <a:latin typeface="inherit"/>
              </a:rPr>
              <a:t>drawable</a:t>
            </a:r>
            <a:r>
              <a:rPr lang="fr-FR" b="1" dirty="0" smtClean="0">
                <a:solidFill>
                  <a:srgbClr val="669900"/>
                </a:solidFill>
                <a:latin typeface="inherit"/>
              </a:rPr>
              <a:t>/</a:t>
            </a:r>
            <a:r>
              <a:rPr lang="fr-FR" b="1" dirty="0" err="1" smtClean="0">
                <a:solidFill>
                  <a:srgbClr val="669900"/>
                </a:solidFill>
                <a:latin typeface="inherit"/>
              </a:rPr>
              <a:t>round_button</a:t>
            </a:r>
            <a:r>
              <a:rPr lang="fr-FR" b="1" dirty="0" smtClean="0">
                <a:solidFill>
                  <a:srgbClr val="669900"/>
                </a:solidFill>
                <a:latin typeface="inherit"/>
              </a:rPr>
              <a:t>"</a:t>
            </a:r>
            <a:r>
              <a:rPr lang="fr-FR" b="1" dirty="0" smtClean="0">
                <a:solidFill>
                  <a:srgbClr val="A67F59"/>
                </a:solidFill>
                <a:latin typeface="inherit"/>
              </a:rPr>
              <a:t>/&gt;</a:t>
            </a:r>
            <a:endParaRPr lang="fr-FR" b="1" i="0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4588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Les </a:t>
            </a:r>
            <a:r>
              <a:rPr lang="fr-FR" dirty="0"/>
              <a:t>ressources sont des fichiers qui contiennent des informations qui ne sont :</a:t>
            </a:r>
            <a:endParaRPr lang="en-GB" dirty="0"/>
          </a:p>
          <a:p>
            <a:pPr lvl="1"/>
            <a:r>
              <a:rPr lang="fr-FR" dirty="0"/>
              <a:t>Pas en Java (ce n'est donc pas du code).</a:t>
            </a:r>
            <a:endParaRPr lang="en-GB" dirty="0"/>
          </a:p>
          <a:p>
            <a:pPr lvl="1"/>
            <a:r>
              <a:rPr lang="fr-FR" dirty="0"/>
              <a:t>Pas dynamique (le contenu d'une ressource restera inchangé entre le début de l'exécution de votre application et la fin de l'exécution).</a:t>
            </a:r>
            <a:endParaRPr lang="en-GB" dirty="0"/>
          </a:p>
          <a:p>
            <a:r>
              <a:rPr lang="fr-FR" dirty="0"/>
              <a:t>L'avantage des ressources, c'est qu'elles nous permettent de nous adapter facilement à toutes ces situations différentes.</a:t>
            </a:r>
            <a:endParaRPr lang="en-GB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785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states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3503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« state </a:t>
            </a:r>
            <a:r>
              <a:rPr lang="fr-FR" dirty="0" err="1"/>
              <a:t>drawables</a:t>
            </a:r>
            <a:r>
              <a:rPr lang="fr-FR" dirty="0"/>
              <a:t> » permettent de définir des états. Pour chaque état, l'on peut assigner à la vue un </a:t>
            </a:r>
            <a:r>
              <a:rPr lang="fr-FR" dirty="0" err="1"/>
              <a:t>drawable</a:t>
            </a:r>
            <a:r>
              <a:rPr lang="fr-FR" dirty="0"/>
              <a:t> différent. </a:t>
            </a:r>
            <a:endParaRPr lang="fr-FR" dirty="0" smtClean="0"/>
          </a:p>
          <a:p>
            <a:r>
              <a:rPr lang="fr-FR" b="1" dirty="0" smtClean="0"/>
              <a:t>Exemple de déclaration :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1637212" y="3563959"/>
            <a:ext cx="104589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selector </a:t>
            </a:r>
            <a:r>
              <a:rPr lang="en-GB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xmlns:</a:t>
            </a:r>
            <a:r>
              <a:rPr lang="en-GB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android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GB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"http://schemas.android.com/</a:t>
            </a:r>
            <a:r>
              <a:rPr lang="en-GB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apk</a:t>
            </a:r>
            <a:r>
              <a:rPr lang="en-GB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/res/android"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b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item </a:t>
            </a:r>
            <a:r>
              <a:rPr lang="en-GB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android</a:t>
            </a:r>
            <a:r>
              <a:rPr lang="en-GB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:drawable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GB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"@</a:t>
            </a:r>
            <a:r>
              <a:rPr lang="en-GB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drawable</a:t>
            </a:r>
            <a:r>
              <a:rPr lang="en-GB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/ex2" </a:t>
            </a:r>
            <a:r>
              <a:rPr lang="en-GB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android</a:t>
            </a:r>
            <a:r>
              <a:rPr lang="en-GB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:state_pressed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GB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"true"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/&gt;</a:t>
            </a:r>
            <a:b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&lt;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item </a:t>
            </a:r>
            <a:r>
              <a:rPr lang="en-GB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android</a:t>
            </a:r>
            <a:r>
              <a:rPr lang="en-GB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:drawable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GB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"@</a:t>
            </a:r>
            <a:r>
              <a:rPr lang="en-GB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drawable</a:t>
            </a:r>
            <a:r>
              <a:rPr lang="en-GB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/ex1" </a:t>
            </a:r>
            <a:r>
              <a:rPr lang="en-GB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android</a:t>
            </a:r>
            <a:r>
              <a:rPr lang="en-GB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:state_enabled</a:t>
            </a:r>
            <a:r>
              <a:rPr lang="en-GB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GB" b="1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"false"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/&gt;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&lt;/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selector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GB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76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chaines de caractères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464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Déclaration des chaines de caractères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fr-FR" dirty="0"/>
              <a:t>Les chaines de caractères sont déclarées dans le fichier </a:t>
            </a:r>
            <a:r>
              <a:rPr lang="fr-FR" b="1" dirty="0"/>
              <a:t>strings.xml</a:t>
            </a:r>
            <a:r>
              <a:rPr lang="fr-FR" dirty="0"/>
              <a:t> dans le dossier </a:t>
            </a:r>
            <a:r>
              <a:rPr lang="fr-FR" b="1" dirty="0"/>
              <a:t>values</a:t>
            </a:r>
            <a:r>
              <a:rPr lang="fr-FR" dirty="0"/>
              <a:t>. </a:t>
            </a:r>
            <a:endParaRPr lang="en-GB" dirty="0" smtClean="0"/>
          </a:p>
          <a:p>
            <a:r>
              <a:rPr lang="fr-FR" b="1" u="sng" dirty="0"/>
              <a:t>Exemple de déclaration des chaines de caractères : </a:t>
            </a:r>
            <a:endParaRPr lang="en-GB" u="sng" dirty="0"/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163578" y="3729294"/>
            <a:ext cx="845502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fr-FR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resources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b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&lt;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string </a:t>
            </a:r>
            <a:r>
              <a:rPr lang="fr-FR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fr-FR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fr-FR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fr-FR" sz="14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app_name</a:t>
            </a:r>
            <a:r>
              <a:rPr lang="fr-FR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&gt;Gestion des contacts&lt;/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b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&lt;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string </a:t>
            </a:r>
            <a:r>
              <a:rPr lang="fr-FR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fr-FR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fr-FR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"exemple1"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&gt;Chaine de caractères&lt;/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b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&lt;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string-</a:t>
            </a:r>
            <a:r>
              <a:rPr lang="fr-FR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array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fr-FR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fr-FR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"exemple2"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b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&lt;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item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&gt;TDI&lt;/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item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b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&lt;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item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&gt;TRI&lt;/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item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b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&lt;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item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&gt;INFO&lt;/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item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b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&lt;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item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&gt;TMSIR&lt;/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item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b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&lt;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item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&gt;CRJJ&lt;/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item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b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&lt;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item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&gt;BCMOS&lt;/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item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b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&lt;/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string-</a:t>
            </a:r>
            <a:r>
              <a:rPr lang="fr-FR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array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000"/>
              </a:spcAft>
            </a:pP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&lt;/</a:t>
            </a:r>
            <a:r>
              <a:rPr lang="fr-FR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resources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en-GB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0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Utilisation des chaines déclarées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fr-FR" b="1" u="sng" dirty="0" smtClean="0"/>
              <a:t>Dans le fichier layout.xml</a:t>
            </a:r>
            <a:r>
              <a:rPr lang="fr-FR" b="1" dirty="0" smtClean="0"/>
              <a:t> :</a:t>
            </a:r>
          </a:p>
          <a:p>
            <a:pPr marL="0" lvl="0" indent="0">
              <a:buNone/>
            </a:pPr>
            <a:endParaRPr lang="en-GB" altLang="en-US" dirty="0" smtClean="0"/>
          </a:p>
          <a:p>
            <a:endParaRPr lang="fr-FR" dirty="0" smtClean="0"/>
          </a:p>
          <a:p>
            <a:r>
              <a:rPr lang="fr-FR" b="1" u="sng" dirty="0"/>
              <a:t>Dans le code Java </a:t>
            </a:r>
            <a:r>
              <a:rPr lang="fr-FR" b="1" u="sng" dirty="0" smtClean="0"/>
              <a:t>:</a:t>
            </a:r>
            <a:r>
              <a:rPr lang="fr-FR" b="1" dirty="0" smtClean="0"/>
              <a:t>  </a:t>
            </a:r>
          </a:p>
          <a:p>
            <a:pPr lvl="1"/>
            <a:r>
              <a:rPr lang="fr-FR" altLang="en-US" b="1" dirty="0" smtClean="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Chaine simple : </a:t>
            </a:r>
            <a:r>
              <a:rPr lang="fr-FR" altLang="en-US" dirty="0" err="1" smtClean="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getString</a:t>
            </a:r>
            <a:r>
              <a:rPr lang="fr-FR" altLang="en-US" dirty="0" smtClean="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(R.string.exemple1);</a:t>
            </a:r>
          </a:p>
          <a:p>
            <a:pPr lvl="1"/>
            <a:r>
              <a:rPr lang="fr-FR" b="1" dirty="0" smtClean="0">
                <a:latin typeface="Arial Unicode MS"/>
                <a:cs typeface="Courier New" panose="02070309020205020404" pitchFamily="49" charset="0"/>
              </a:rPr>
              <a:t>Tableau de chaine : </a:t>
            </a:r>
            <a:r>
              <a:rPr lang="en-GB" dirty="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String[] s = </a:t>
            </a:r>
            <a:r>
              <a:rPr lang="en-GB" dirty="0" err="1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getResources</a:t>
            </a:r>
            <a:r>
              <a:rPr lang="en-GB" dirty="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en-GB" dirty="0" err="1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getStringArray</a:t>
            </a:r>
            <a:r>
              <a:rPr lang="en-GB" dirty="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(R.array.exemple1);</a:t>
            </a:r>
          </a:p>
          <a:p>
            <a:pPr lvl="1"/>
            <a:endParaRPr lang="fr-FR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02071" y="2384950"/>
            <a:ext cx="8156329" cy="12311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match_parent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fr-F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:text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"@string/exemple1"</a:t>
            </a:r>
            <a:b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fr-FR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endParaRPr kumimoji="0" lang="fr-F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7795"/>
            <a:ext cx="25680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9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couleurs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50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Déclaration des couleurs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couleurs sont enregistrés dans le fichier </a:t>
            </a:r>
            <a:r>
              <a:rPr lang="fr-FR" b="1" dirty="0"/>
              <a:t>colors.xml. </a:t>
            </a:r>
            <a:endParaRPr lang="en-GB" dirty="0"/>
          </a:p>
          <a:p>
            <a:r>
              <a:rPr lang="fr-FR" b="1" u="sng" dirty="0" smtClean="0"/>
              <a:t>Exemple de déclaration :</a:t>
            </a:r>
          </a:p>
          <a:p>
            <a:endParaRPr lang="fr-FR" b="1" u="sng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84310" y="3000504"/>
            <a:ext cx="7302137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fr-FR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resources</a:t>
            </a:r>
            <a:r>
              <a:rPr kumimoji="0" lang="fr-FR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kumimoji="0" lang="fr-FR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kumimoji="0" lang="fr-FR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color </a:t>
            </a:r>
            <a:r>
              <a:rPr kumimoji="0" lang="fr-FR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name=</a:t>
            </a:r>
            <a:r>
              <a:rPr kumimoji="0" lang="fr-FR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"opaque_red"</a:t>
            </a:r>
            <a:r>
              <a:rPr kumimoji="0" lang="fr-FR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&gt;#f00&lt;/</a:t>
            </a:r>
            <a:r>
              <a:rPr kumimoji="0" lang="fr-FR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color</a:t>
            </a:r>
            <a:r>
              <a:rPr kumimoji="0" lang="fr-FR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kumimoji="0" lang="fr-FR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kumimoji="0" lang="fr-FR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color </a:t>
            </a:r>
            <a:r>
              <a:rPr kumimoji="0" lang="fr-FR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name=</a:t>
            </a:r>
            <a:r>
              <a:rPr kumimoji="0" lang="fr-FR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"translucent_red"</a:t>
            </a:r>
            <a:r>
              <a:rPr kumimoji="0" lang="fr-FR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&gt;#80ff0000&lt;/</a:t>
            </a:r>
            <a:r>
              <a:rPr kumimoji="0" lang="fr-FR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color</a:t>
            </a:r>
            <a:r>
              <a:rPr kumimoji="0" lang="fr-FR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kumimoji="0" lang="fr-FR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r-FR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fr-FR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resources</a:t>
            </a:r>
            <a:r>
              <a:rPr kumimoji="0" lang="fr-FR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kumimoji="0" lang="fr-FR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3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des couleurs déclarées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Dans le fichier layout.xml :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b="1" dirty="0" smtClean="0"/>
              <a:t>Dans le code Java :  </a:t>
            </a:r>
            <a:endParaRPr lang="fr-FR" b="1" dirty="0"/>
          </a:p>
        </p:txBody>
      </p:sp>
      <p:sp>
        <p:nvSpPr>
          <p:cNvPr id="4" name="Rectangle 3"/>
          <p:cNvSpPr/>
          <p:nvPr/>
        </p:nvSpPr>
        <p:spPr>
          <a:xfrm>
            <a:off x="1728651" y="2376827"/>
            <a:ext cx="89306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fr-FR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TextView</a:t>
            </a:r>
            <a:r>
              <a:rPr lang="fr-FR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fr-FR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fr-FR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</a:t>
            </a:r>
            <a:r>
              <a:rPr lang="fr-FR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:layout_width</a:t>
            </a:r>
            <a:r>
              <a:rPr lang="fr-FR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fr-FR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fill_parent</a:t>
            </a:r>
            <a: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b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fr-FR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</a:t>
            </a:r>
            <a:r>
              <a:rPr lang="fr-FR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:layout_height</a:t>
            </a:r>
            <a:r>
              <a:rPr lang="fr-FR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fr-FR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wrap_content</a:t>
            </a:r>
            <a: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b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fr-FR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</a:t>
            </a:r>
            <a:r>
              <a:rPr lang="fr-FR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:textColor</a:t>
            </a:r>
            <a:r>
              <a:rPr lang="fr-FR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"@</a:t>
            </a:r>
            <a:r>
              <a:rPr lang="fr-FR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color</a:t>
            </a:r>
            <a: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fr-FR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translucent_red</a:t>
            </a:r>
            <a: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b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fr-FR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</a:t>
            </a:r>
            <a:r>
              <a:rPr lang="fr-FR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:text</a:t>
            </a:r>
            <a:r>
              <a:rPr lang="fr-FR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fr-FR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"Hello"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</a:t>
            </a:r>
            <a:endParaRPr lang="fr-F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28651" y="4543849"/>
            <a:ext cx="847779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.setBackgroundColor(getResources().getColor(R.color.</a:t>
            </a:r>
            <a:r>
              <a:rPr kumimoji="0" lang="en-US" altLang="en-US" sz="18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6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dimension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263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1229DB1C75040BD20F1E940D9D978" ma:contentTypeVersion="9" ma:contentTypeDescription="Create a new document." ma:contentTypeScope="" ma:versionID="4c5145cce4537fe2db6eb9edb0865ad0">
  <xsd:schema xmlns:xsd="http://www.w3.org/2001/XMLSchema" xmlns:xs="http://www.w3.org/2001/XMLSchema" xmlns:p="http://schemas.microsoft.com/office/2006/metadata/properties" xmlns:ns2="331982b2-1e20-4eb0-8ca0-af6556feb856" xmlns:ns3="c0d92ded-c460-4489-9285-8eee75c6bef8" targetNamespace="http://schemas.microsoft.com/office/2006/metadata/properties" ma:root="true" ma:fieldsID="76ad527d22118173c5a3c6f4f384718f" ns2:_="" ns3:_="">
    <xsd:import namespace="331982b2-1e20-4eb0-8ca0-af6556feb856"/>
    <xsd:import namespace="c0d92ded-c460-4489-9285-8eee75c6b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1982b2-1e20-4eb0-8ca0-af6556feb8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d92ded-c460-4489-9285-8eee75c6bef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018125-4F64-4524-8130-B1B1A40D74E7}"/>
</file>

<file path=customXml/itemProps2.xml><?xml version="1.0" encoding="utf-8"?>
<ds:datastoreItem xmlns:ds="http://schemas.openxmlformats.org/officeDocument/2006/customXml" ds:itemID="{761B67DE-A41A-4308-B55B-2D427A61BA1D}"/>
</file>

<file path=customXml/itemProps3.xml><?xml version="1.0" encoding="utf-8"?>
<ds:datastoreItem xmlns:ds="http://schemas.openxmlformats.org/officeDocument/2006/customXml" ds:itemID="{B3227E32-1C12-4C09-82B2-E391AD6C0357}"/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2633</TotalTime>
  <Words>536</Words>
  <Application>Microsoft Office PowerPoint</Application>
  <PresentationFormat>Grand écran</PresentationFormat>
  <Paragraphs>110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Arial</vt:lpstr>
      <vt:lpstr>Arial Unicode MS</vt:lpstr>
      <vt:lpstr>Calibri</vt:lpstr>
      <vt:lpstr>Corbel</vt:lpstr>
      <vt:lpstr>Courier New</vt:lpstr>
      <vt:lpstr>inherit</vt:lpstr>
      <vt:lpstr>Monaco</vt:lpstr>
      <vt:lpstr>Times New Roman</vt:lpstr>
      <vt:lpstr>Times New Roman</vt:lpstr>
      <vt:lpstr>Parallaxe</vt:lpstr>
      <vt:lpstr>Les Ressources</vt:lpstr>
      <vt:lpstr>Les ressources</vt:lpstr>
      <vt:lpstr>Gestion des chaines de caractères</vt:lpstr>
      <vt:lpstr>Déclaration des chaines de caractères</vt:lpstr>
      <vt:lpstr>Utilisation des chaines déclarées</vt:lpstr>
      <vt:lpstr>Les couleurs</vt:lpstr>
      <vt:lpstr>Déclaration des couleurs</vt:lpstr>
      <vt:lpstr>Utilisation des couleurs déclarées</vt:lpstr>
      <vt:lpstr>Les dimension</vt:lpstr>
      <vt:lpstr>Présentation</vt:lpstr>
      <vt:lpstr>Les styles</vt:lpstr>
      <vt:lpstr>Définition</vt:lpstr>
      <vt:lpstr>Déclaration et utilisation des styles</vt:lpstr>
      <vt:lpstr>Les Shapes Drawable</vt:lpstr>
      <vt:lpstr>Présentation</vt:lpstr>
      <vt:lpstr>Le type de la forme</vt:lpstr>
      <vt:lpstr>Les couleurs de la forme</vt:lpstr>
      <vt:lpstr>Autres propriétés</vt:lpstr>
      <vt:lpstr>Appliquer un shape drawable</vt:lpstr>
      <vt:lpstr>Les states Drawable</vt:lpstr>
      <vt:lpstr>Présentation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Listes</dc:title>
  <dc:creator>HP</dc:creator>
  <cp:lastModifiedBy>HP</cp:lastModifiedBy>
  <cp:revision>28</cp:revision>
  <dcterms:created xsi:type="dcterms:W3CDTF">2018-09-22T23:44:31Z</dcterms:created>
  <dcterms:modified xsi:type="dcterms:W3CDTF">2019-10-15T09:56:41Z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0x0101002771229DB1C75040BD20F1E940D9D978</vt:lpwstr>
  </property>
</Properties>
</file>