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1" r:id="rId6"/>
    <p:sldId id="269" r:id="rId7"/>
    <p:sldId id="267" r:id="rId8"/>
    <p:sldId id="268" r:id="rId9"/>
    <p:sldId id="259" r:id="rId10"/>
    <p:sldId id="260" r:id="rId11"/>
    <p:sldId id="270" r:id="rId12"/>
    <p:sldId id="271" r:id="rId13"/>
    <p:sldId id="274" r:id="rId14"/>
    <p:sldId id="273" r:id="rId15"/>
    <p:sldId id="272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95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40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19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3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42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18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1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0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27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4" cy="653603"/>
          </a:xfrm>
          <a:ln w="28575">
            <a:solidFill>
              <a:schemeClr val="accent1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6829"/>
            <a:ext cx="10018713" cy="4284372"/>
          </a:xfrm>
        </p:spPr>
        <p:txBody>
          <a:bodyPr anchor="t"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5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1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86177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264053"/>
            <a:ext cx="4895055" cy="45271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264052"/>
            <a:ext cx="4895056" cy="45271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33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0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89208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6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2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95EE8-D4E5-4ED7-AFF1-FC9311DF87DA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83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Intents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Développement </a:t>
            </a:r>
            <a:r>
              <a:rPr lang="fr-FR" dirty="0" smtClean="0"/>
              <a:t>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2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Remplir une liste d’utilisateurs dans la méthode </a:t>
            </a:r>
            <a:r>
              <a:rPr lang="fr-FR" dirty="0" err="1" smtClean="0"/>
              <a:t>onCreate</a:t>
            </a:r>
            <a:r>
              <a:rPr lang="fr-FR" dirty="0" smtClean="0"/>
              <a:t> de </a:t>
            </a:r>
            <a:r>
              <a:rPr lang="fr-FR" dirty="0" err="1" smtClean="0"/>
              <a:t>l.activite</a:t>
            </a:r>
            <a:r>
              <a:rPr lang="fr-FR" dirty="0" smtClean="0"/>
              <a:t>. </a:t>
            </a:r>
            <a:endParaRPr lang="en-GB" dirty="0"/>
          </a:p>
          <a:p>
            <a:pPr lvl="0"/>
            <a:r>
              <a:rPr lang="fr-FR" dirty="0"/>
              <a:t>Ecrire le code du </a:t>
            </a:r>
            <a:r>
              <a:rPr lang="fr-FR" dirty="0" err="1"/>
              <a:t>button</a:t>
            </a:r>
            <a:r>
              <a:rPr lang="fr-FR" dirty="0"/>
              <a:t> « Se connecter » :</a:t>
            </a:r>
            <a:endParaRPr lang="en-GB" dirty="0"/>
          </a:p>
          <a:p>
            <a:pPr lvl="1"/>
            <a:r>
              <a:rPr lang="fr-FR" dirty="0"/>
              <a:t>Si le login et le </a:t>
            </a:r>
            <a:r>
              <a:rPr lang="fr-FR" dirty="0" err="1"/>
              <a:t>passwd</a:t>
            </a:r>
            <a:r>
              <a:rPr lang="fr-FR" dirty="0"/>
              <a:t> saisis par l’utilisateur existe dans la liste. Afficher dans une autre activité tous les informations de cet utilisateur. </a:t>
            </a:r>
            <a:endParaRPr lang="en-GB" dirty="0"/>
          </a:p>
          <a:p>
            <a:pPr lvl="1"/>
            <a:r>
              <a:rPr lang="fr-FR" dirty="0"/>
              <a:t>Sinon afficher un message Toast : « Vérifier votre login et mot de passe ». </a:t>
            </a:r>
          </a:p>
        </p:txBody>
      </p:sp>
    </p:spTree>
    <p:extLst>
      <p:ext uri="{BB962C8B-B14F-4D97-AF65-F5344CB8AC3E}">
        <p14:creationId xmlns:p14="http://schemas.microsoft.com/office/powerpoint/2010/main" val="267048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Accéder au composants du mobile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intents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88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Accéder au composeur de téléphone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84312" y="1794212"/>
            <a:ext cx="7215552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"tel:06909090"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2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ACTION_DIAL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3378518"/>
            <a:ext cx="2945674" cy="3479482"/>
          </a:xfrm>
          <a:prstGeom prst="rect">
            <a:avLst/>
          </a:prstGeom>
        </p:spPr>
      </p:pic>
      <p:cxnSp>
        <p:nvCxnSpPr>
          <p:cNvPr id="11" name="Connecteur en angle 10"/>
          <p:cNvCxnSpPr>
            <a:stCxn id="6" idx="2"/>
            <a:endCxn id="7" idx="1"/>
          </p:cNvCxnSpPr>
          <p:nvPr/>
        </p:nvCxnSpPr>
        <p:spPr>
          <a:xfrm rot="16200000" flipH="1">
            <a:off x="5439858" y="2831437"/>
            <a:ext cx="1939052" cy="263459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3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Préparation d’un SMS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3474720"/>
            <a:ext cx="2871651" cy="338328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5395" y="1769851"/>
            <a:ext cx="12017828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phoneNumber =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"smsto:06909090"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 =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ACTION_SENDTO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Uri.</a:t>
            </a:r>
            <a:r>
              <a:rPr kumimoji="0" lang="en-US" altLang="en-US" sz="2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(phoneNumber));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i.putExtra(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"sms_body"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...."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en angle 5"/>
          <p:cNvCxnSpPr>
            <a:stCxn id="5" idx="2"/>
            <a:endCxn id="4" idx="1"/>
          </p:cNvCxnSpPr>
          <p:nvPr/>
        </p:nvCxnSpPr>
        <p:spPr>
          <a:xfrm rot="16200000" flipH="1">
            <a:off x="6302912" y="3566243"/>
            <a:ext cx="2011514" cy="118872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0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Afficher tous les contacts du mobile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5212" y="1652286"/>
            <a:ext cx="9392194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myData =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"content://contacts/people/"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i =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Uri.</a:t>
            </a:r>
            <a:r>
              <a:rPr kumimoji="0" lang="en-US" altLang="en-US" sz="21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(myData));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startActivity(i);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36" y="3037281"/>
            <a:ext cx="3041469" cy="3729279"/>
          </a:xfrm>
          <a:prstGeom prst="rect">
            <a:avLst/>
          </a:prstGeom>
        </p:spPr>
      </p:pic>
      <p:cxnSp>
        <p:nvCxnSpPr>
          <p:cNvPr id="6" name="Connecteur en angle 5"/>
          <p:cNvCxnSpPr>
            <a:stCxn id="4" idx="2"/>
            <a:endCxn id="5" idx="1"/>
          </p:cNvCxnSpPr>
          <p:nvPr/>
        </p:nvCxnSpPr>
        <p:spPr>
          <a:xfrm rot="16200000" flipH="1">
            <a:off x="5961602" y="2646987"/>
            <a:ext cx="1864640" cy="264522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2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Lancer un appel Téléphonique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778" y="2261850"/>
            <a:ext cx="3198223" cy="350084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4312" y="1794212"/>
            <a:ext cx="7215552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"tel:06909090"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2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ACTION_CALL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en angle 5"/>
          <p:cNvCxnSpPr>
            <a:stCxn id="5" idx="2"/>
            <a:endCxn id="4" idx="1"/>
          </p:cNvCxnSpPr>
          <p:nvPr/>
        </p:nvCxnSpPr>
        <p:spPr>
          <a:xfrm rot="16200000" flipH="1">
            <a:off x="6583400" y="1687895"/>
            <a:ext cx="833066" cy="3815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8011" y="5667411"/>
            <a:ext cx="10332720" cy="10618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faut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ajouter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manifest.xml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android.permission.CALL_PHONE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6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Accéder a une page Web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8011" y="5667411"/>
            <a:ext cx="10332720" cy="10618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faut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ajouter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manifest.xml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android.permission.INTERNET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3628" y="1665349"/>
            <a:ext cx="6864532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"http://www.youtube.com"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2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023" y="2118597"/>
            <a:ext cx="2566851" cy="3148149"/>
          </a:xfrm>
          <a:prstGeom prst="rect">
            <a:avLst/>
          </a:prstGeom>
        </p:spPr>
      </p:pic>
      <p:cxnSp>
        <p:nvCxnSpPr>
          <p:cNvPr id="7" name="Connecteur en angle 6"/>
          <p:cNvCxnSpPr>
            <a:stCxn id="5" idx="2"/>
            <a:endCxn id="6" idx="1"/>
          </p:cNvCxnSpPr>
          <p:nvPr/>
        </p:nvCxnSpPr>
        <p:spPr>
          <a:xfrm rot="16200000" flipH="1">
            <a:off x="6450294" y="1305943"/>
            <a:ext cx="642328" cy="413112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8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Accéder au camera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84311" y="1883117"/>
            <a:ext cx="904820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Intent</a:t>
            </a: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= </a:t>
            </a:r>
            <a:r>
              <a:rPr lang="fr-FR" sz="2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fr-F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Intent</a:t>
            </a: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MediaStore.</a:t>
            </a:r>
            <a:r>
              <a:rPr lang="fr-FR" sz="20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ACTION_IMAGE_CAPTURE</a:t>
            </a: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startActivityForResult</a:t>
            </a:r>
            <a:r>
              <a:rPr lang="fr-FR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(i,</a:t>
            </a:r>
            <a:r>
              <a:rPr lang="fr-FR" sz="2000" b="1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fr-F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84311" y="3236297"/>
            <a:ext cx="904820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fr-FR" b="1" dirty="0" err="1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Override</a:t>
            </a:r>
            <a:r>
              <a:rPr lang="fr-FR" b="1" dirty="0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b="1" dirty="0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8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fr-FR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protected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onActivityReult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requestCode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resultCode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data){</a:t>
            </a:r>
            <a:b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Bitmap bit = (Bitmap)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data.getExtras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fr-FR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img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.setImageBitmap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(bit);</a:t>
            </a:r>
            <a:b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2054" y="5510657"/>
            <a:ext cx="10332720" cy="10618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faut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ajouter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manifest.xml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android.permission.CAMERA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1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Verdana" panose="020B0604030504040204" pitchFamily="34" charset="0"/>
              </a:rPr>
              <a:t>Les </a:t>
            </a:r>
            <a:r>
              <a:rPr lang="fr-F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Intents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 sont des messages </a:t>
            </a:r>
            <a:r>
              <a:rPr lang="fr-FR" dirty="0" smtClean="0">
                <a:solidFill>
                  <a:srgbClr val="000000"/>
                </a:solidFill>
                <a:latin typeface="Verdana" panose="020B0604030504040204" pitchFamily="34" charset="0"/>
              </a:rPr>
              <a:t>qui 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permettent aux composants d'une application de demander des fonctionnalités à d'autre composants Android. </a:t>
            </a:r>
            <a:endParaRPr lang="fr-F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Les </a:t>
            </a:r>
            <a:r>
              <a:rPr lang="fr-FR" dirty="0" err="1">
                <a:solidFill>
                  <a:srgbClr val="000000"/>
                </a:solidFill>
                <a:latin typeface="Verdana" panose="020B0604030504040204" pitchFamily="34" charset="0"/>
              </a:rPr>
              <a:t>Intents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 vous permettent d'interagir avec vos propres composants ou des composants d'autres applications. </a:t>
            </a:r>
            <a:endParaRPr lang="fr-F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Verdana" panose="020B0604030504040204" pitchFamily="34" charset="0"/>
              </a:rPr>
              <a:t>Par 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exemple, une activité peut démarrer une autre activité pour prendre une photo.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69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Ouverture d’une activité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 smtClean="0"/>
              <a:t>Les </a:t>
            </a:r>
            <a:r>
              <a:rPr lang="fr-FR" altLang="en-US" dirty="0" smtClean="0"/>
              <a:t>étapes</a:t>
            </a:r>
            <a:r>
              <a:rPr lang="en-US" altLang="en-US" dirty="0" smtClean="0"/>
              <a:t> pour accede a </a:t>
            </a:r>
            <a:r>
              <a:rPr lang="fr-FR" altLang="en-US" dirty="0" smtClean="0"/>
              <a:t>une autre activité est la suivante</a:t>
            </a:r>
            <a:r>
              <a:rPr lang="en-US" altLang="en-US" dirty="0" smtClean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altLang="en-US" dirty="0" smtClean="0"/>
              <a:t>Créer un objet de type </a:t>
            </a:r>
            <a:r>
              <a:rPr lang="fr-FR" altLang="en-US" dirty="0" err="1" smtClean="0"/>
              <a:t>Intent</a:t>
            </a:r>
            <a:r>
              <a:rPr lang="fr-FR" altLang="en-US" dirty="0" smtClean="0"/>
              <a:t>, comme le montre le code suivant </a:t>
            </a:r>
            <a:r>
              <a:rPr lang="en-US" alt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dirty="0"/>
          </a:p>
          <a:p>
            <a:pPr marL="914400" lvl="1" indent="-457200">
              <a:buFont typeface="+mj-lt"/>
              <a:buAutoNum type="arabicPeriod"/>
            </a:pPr>
            <a:endParaRPr lang="en-US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smtClean="0"/>
              <a:t>Specifier</a:t>
            </a:r>
            <a:r>
              <a:rPr lang="fr-FR" altLang="en-US" dirty="0" smtClean="0"/>
              <a:t> la façon pour lancer l’</a:t>
            </a:r>
            <a:r>
              <a:rPr lang="fr-FR" altLang="en-US" dirty="0" err="1" smtClean="0"/>
              <a:t>intent</a:t>
            </a:r>
            <a:r>
              <a:rPr lang="fr-FR" alt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altLang="en-US" b="1" dirty="0" smtClean="0"/>
              <a:t>Sans Retour : </a:t>
            </a:r>
            <a:r>
              <a:rPr lang="fr-FR" altLang="en-US" dirty="0" smtClean="0"/>
              <a:t>Dans ce cas, On n’attend pas de la nouvelle l’activit</a:t>
            </a:r>
            <a:r>
              <a:rPr lang="fr-FR" altLang="en-US" dirty="0"/>
              <a:t>é</a:t>
            </a:r>
            <a:r>
              <a:rPr lang="fr-FR" altLang="en-US" dirty="0" smtClean="0"/>
              <a:t> un résultat. la fonction appelée est :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fr-FR" alt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alt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altLang="en-US" b="1" dirty="0" smtClean="0"/>
              <a:t>Avec Retour : </a:t>
            </a:r>
            <a:r>
              <a:rPr lang="fr-FR" altLang="en-US" dirty="0"/>
              <a:t>Dans ce cas, On </a:t>
            </a:r>
            <a:r>
              <a:rPr lang="fr-FR" altLang="en-US" dirty="0" smtClean="0"/>
              <a:t>attend </a:t>
            </a:r>
            <a:r>
              <a:rPr lang="fr-FR" altLang="en-US" dirty="0"/>
              <a:t>de la nouvelle l’activité un </a:t>
            </a:r>
            <a:r>
              <a:rPr lang="fr-FR" altLang="en-US" dirty="0" smtClean="0"/>
              <a:t>résultat. la </a:t>
            </a:r>
            <a:r>
              <a:rPr lang="fr-FR" altLang="en-US" dirty="0"/>
              <a:t>fonction </a:t>
            </a:r>
            <a:r>
              <a:rPr lang="fr-FR" altLang="en-US" dirty="0" smtClean="0"/>
              <a:t>appelée est :</a:t>
            </a:r>
          </a:p>
          <a:p>
            <a:pPr lvl="0"/>
            <a:endParaRPr lang="fr-FR" altLang="en-US" dirty="0"/>
          </a:p>
          <a:p>
            <a:pPr lvl="0"/>
            <a:endParaRPr lang="fr-FR" altLang="en-US" dirty="0" smtClean="0"/>
          </a:p>
          <a:p>
            <a:pPr lvl="0"/>
            <a:endParaRPr lang="en-US" altLang="en-US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84310" y="2631568"/>
            <a:ext cx="1042901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Activite_destination.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19146" y="4255225"/>
            <a:ext cx="10394180" cy="4154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01728" y="5728193"/>
            <a:ext cx="10394180" cy="4154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Ouverture d’une activité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Les </a:t>
            </a:r>
            <a:r>
              <a:rPr lang="fr-FR" sz="2000" dirty="0" err="1" smtClean="0"/>
              <a:t>intents</a:t>
            </a:r>
            <a:r>
              <a:rPr lang="fr-FR" sz="2000" dirty="0" smtClean="0"/>
              <a:t> permet en plus de l’ouverture de nouvelle activité, de faire circuler </a:t>
            </a:r>
            <a:r>
              <a:rPr lang="fr-FR" sz="2000" dirty="0"/>
              <a:t>l</a:t>
            </a:r>
            <a:r>
              <a:rPr lang="fr-FR" sz="2000" dirty="0" smtClean="0"/>
              <a:t>es données entre les deux activité :</a:t>
            </a:r>
          </a:p>
          <a:p>
            <a:pPr lvl="1"/>
            <a:r>
              <a:rPr lang="fr-FR" sz="1600" b="1" u="sng" dirty="0" smtClean="0"/>
              <a:t>Exemple 1 : </a:t>
            </a:r>
          </a:p>
          <a:p>
            <a:endParaRPr lang="fr-FR" sz="2000" b="1" u="sng" dirty="0"/>
          </a:p>
          <a:p>
            <a:endParaRPr lang="fr-FR" sz="2000" b="1" u="sng" dirty="0" smtClean="0"/>
          </a:p>
          <a:p>
            <a:pPr lvl="1"/>
            <a:r>
              <a:rPr lang="fr-FR" sz="1600" b="1" u="sng" dirty="0" smtClean="0"/>
              <a:t>Exemple 2 :</a:t>
            </a:r>
          </a:p>
          <a:p>
            <a:endParaRPr lang="fr-FR" sz="2000" b="1" u="sng" dirty="0"/>
          </a:p>
          <a:p>
            <a:endParaRPr lang="fr-FR" sz="2000" b="1" u="sng" dirty="0" smtClean="0"/>
          </a:p>
          <a:p>
            <a:r>
              <a:rPr lang="fr-FR" sz="2100" dirty="0" smtClean="0"/>
              <a:t>Pour récupérer les données envoyées, Dans </a:t>
            </a:r>
            <a:r>
              <a:rPr lang="fr-FR" sz="2100" dirty="0"/>
              <a:t>le nouvelle </a:t>
            </a:r>
            <a:r>
              <a:rPr lang="fr-FR" sz="2100" dirty="0" smtClean="0"/>
              <a:t>activité </a:t>
            </a:r>
            <a:endParaRPr lang="fr-FR" sz="2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4310" y="2886303"/>
            <a:ext cx="10018713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"I01"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"Thomas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4310" y="4331954"/>
            <a:ext cx="10018713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"I01"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"Thomas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(I,1);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84310" y="5793165"/>
            <a:ext cx="10018713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id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nom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"nom"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4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114" y="2033367"/>
            <a:ext cx="2641194" cy="33234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/>
              <a:t>Sans Retour et sans transmission des données :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0680" y="2387053"/>
            <a:ext cx="3788229" cy="2616101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:gravity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center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Ouvrir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l'activité</a:t>
            </a:r>
            <a:r>
              <a:rPr kumimoji="0" lang="en-GB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2“</a:t>
            </a:r>
          </a:p>
          <a:p>
            <a:r>
              <a:rPr lang="en-GB" altLang="en-US" sz="1300" b="1" dirty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altLang="en-US" sz="1300" b="1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android</a:t>
            </a:r>
            <a:r>
              <a:rPr lang="en-US" altLang="en-US" sz="1400" b="1" dirty="0" err="1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:onClick</a:t>
            </a:r>
            <a:r>
              <a:rPr lang="en-US" altLang="en-US" sz="1400" b="1" dirty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lang="en-US" altLang="en-US" sz="14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affiche</a:t>
            </a:r>
            <a:r>
              <a:rPr lang="en-US" altLang="en-US" sz="14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endParaRPr lang="en-GB" altLang="en-US" sz="1400" b="1" dirty="0">
              <a:solidFill>
                <a:srgbClr val="0000FF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fr-F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"@+id/b"</a:t>
            </a: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fr-FR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kumimoji="0" lang="fr-FR" alt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kumimoji="0" lang="fr-F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96397" y="5631989"/>
            <a:ext cx="8569672" cy="98488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Main2Activity.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}?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necteur en angle 12"/>
          <p:cNvCxnSpPr>
            <a:stCxn id="4" idx="2"/>
            <a:endCxn id="8" idx="0"/>
          </p:cNvCxnSpPr>
          <p:nvPr/>
        </p:nvCxnSpPr>
        <p:spPr>
          <a:xfrm rot="16200000" flipH="1">
            <a:off x="3628597" y="4179352"/>
            <a:ext cx="628835" cy="22764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Connecteur droit avec flèche 17"/>
          <p:cNvCxnSpPr>
            <a:stCxn id="4" idx="3"/>
            <a:endCxn id="20" idx="1"/>
          </p:cNvCxnSpPr>
          <p:nvPr/>
        </p:nvCxnSpPr>
        <p:spPr>
          <a:xfrm>
            <a:off x="4698909" y="3695104"/>
            <a:ext cx="65920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453" y="2038030"/>
            <a:ext cx="2257425" cy="3323474"/>
          </a:xfrm>
          <a:prstGeom prst="rect">
            <a:avLst/>
          </a:prstGeom>
        </p:spPr>
      </p:pic>
      <p:cxnSp>
        <p:nvCxnSpPr>
          <p:cNvPr id="31" name="Connecteur en angle 30"/>
          <p:cNvCxnSpPr>
            <a:stCxn id="8" idx="3"/>
            <a:endCxn id="29" idx="2"/>
          </p:cNvCxnSpPr>
          <p:nvPr/>
        </p:nvCxnSpPr>
        <p:spPr>
          <a:xfrm flipV="1">
            <a:off x="9366069" y="5361504"/>
            <a:ext cx="385097" cy="76292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0" idx="3"/>
            <a:endCxn id="29" idx="1"/>
          </p:cNvCxnSpPr>
          <p:nvPr/>
        </p:nvCxnSpPr>
        <p:spPr>
          <a:xfrm>
            <a:off x="7999308" y="3695104"/>
            <a:ext cx="623145" cy="466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350933"/>
            <a:ext cx="10018713" cy="4284372"/>
          </a:xfrm>
        </p:spPr>
        <p:txBody>
          <a:bodyPr/>
          <a:lstStyle/>
          <a:p>
            <a:r>
              <a:rPr lang="fr-FR" b="1" u="sng" dirty="0" smtClean="0"/>
              <a:t>Avec </a:t>
            </a:r>
            <a:r>
              <a:rPr lang="fr-FR" b="1" u="sng" dirty="0"/>
              <a:t>Retour et </a:t>
            </a:r>
            <a:r>
              <a:rPr lang="fr-FR" b="1" u="sng" dirty="0" smtClean="0"/>
              <a:t>sans </a:t>
            </a:r>
            <a:r>
              <a:rPr lang="fr-FR" b="1" u="sng" dirty="0"/>
              <a:t>transmission des 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59238"/>
          <a:stretch/>
        </p:blipFill>
        <p:spPr>
          <a:xfrm>
            <a:off x="1196068" y="2328011"/>
            <a:ext cx="3943350" cy="5235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50096"/>
          <a:stretch/>
        </p:blipFill>
        <p:spPr>
          <a:xfrm>
            <a:off x="7387453" y="2264310"/>
            <a:ext cx="3952875" cy="640963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 flipV="1">
            <a:off x="5139418" y="2584792"/>
            <a:ext cx="2248035" cy="499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3662395"/>
            <a:ext cx="6335486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Le code</a:t>
            </a:r>
            <a:r>
              <a:rPr kumimoji="0" lang="en-US" altLang="en-US" sz="1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 du button OUVRIR ACTIVITY 2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Connecteur droit avec flèche 10"/>
          <p:cNvCxnSpPr>
            <a:stCxn id="4" idx="2"/>
            <a:endCxn id="9" idx="0"/>
          </p:cNvCxnSpPr>
          <p:nvPr/>
        </p:nvCxnSpPr>
        <p:spPr>
          <a:xfrm>
            <a:off x="3167743" y="2851556"/>
            <a:ext cx="0" cy="8108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5" idx="2"/>
            <a:endCxn id="25" idx="0"/>
          </p:cNvCxnSpPr>
          <p:nvPr/>
        </p:nvCxnSpPr>
        <p:spPr>
          <a:xfrm>
            <a:off x="9363891" y="2905273"/>
            <a:ext cx="1" cy="6715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6535783" y="4000948"/>
            <a:ext cx="5656217" cy="98488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 smtClean="0">
                <a:cs typeface="Courier New" panose="02070309020205020404" pitchFamily="49" charset="0"/>
              </a:rPr>
              <a:t>Le code du </a:t>
            </a:r>
            <a:r>
              <a:rPr lang="fr-FR" altLang="en-US" sz="1400" b="1" u="sng" dirty="0" err="1" smtClean="0">
                <a:cs typeface="Courier New" panose="02070309020205020404" pitchFamily="49" charset="0"/>
              </a:rPr>
              <a:t>Button</a:t>
            </a:r>
            <a:r>
              <a:rPr lang="fr-FR" altLang="en-US" sz="1400" b="1" u="sng" dirty="0" smtClean="0">
                <a:cs typeface="Courier New" panose="02070309020205020404" pitchFamily="49" charset="0"/>
              </a:rPr>
              <a:t> RETOUR L’activit</a:t>
            </a:r>
            <a:r>
              <a:rPr lang="fr-FR" sz="1400" b="1" u="sng" dirty="0" smtClean="0"/>
              <a:t>é</a:t>
            </a:r>
            <a:r>
              <a:rPr lang="fr-FR" altLang="en-US" sz="1400" b="1" u="sng" dirty="0" smtClean="0">
                <a:cs typeface="Courier New" panose="02070309020205020404" pitchFamily="49" charset="0"/>
              </a:rPr>
              <a:t> </a:t>
            </a:r>
            <a:r>
              <a:rPr lang="fr-FR" altLang="en-US" sz="1400" b="1" u="sng" dirty="0"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precedent(View view)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350933"/>
            <a:ext cx="10018713" cy="4284372"/>
          </a:xfrm>
        </p:spPr>
        <p:txBody>
          <a:bodyPr/>
          <a:lstStyle/>
          <a:p>
            <a:r>
              <a:rPr lang="fr-FR" b="1" u="sng" dirty="0" smtClean="0"/>
              <a:t>Sans </a:t>
            </a:r>
            <a:r>
              <a:rPr lang="fr-FR" b="1" u="sng" dirty="0"/>
              <a:t>Retour et </a:t>
            </a:r>
            <a:r>
              <a:rPr lang="fr-FR" b="1" u="sng" dirty="0" smtClean="0"/>
              <a:t>avec </a:t>
            </a:r>
            <a:r>
              <a:rPr lang="fr-FR" b="1" u="sng" dirty="0"/>
              <a:t>transmission des 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68" y="1942597"/>
            <a:ext cx="3943350" cy="1284391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4" idx="3"/>
          </p:cNvCxnSpPr>
          <p:nvPr/>
        </p:nvCxnSpPr>
        <p:spPr>
          <a:xfrm flipV="1">
            <a:off x="5139418" y="2584792"/>
            <a:ext cx="2410731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592441"/>
            <a:ext cx="6335486" cy="15388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Le code</a:t>
            </a:r>
            <a:r>
              <a:rPr kumimoji="0" lang="en-US" altLang="en-US" sz="1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 du button OUVRIR ACTIVITY 2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Connecteur droit avec flèche 10"/>
          <p:cNvCxnSpPr>
            <a:stCxn id="4" idx="2"/>
            <a:endCxn id="9" idx="0"/>
          </p:cNvCxnSpPr>
          <p:nvPr/>
        </p:nvCxnSpPr>
        <p:spPr>
          <a:xfrm>
            <a:off x="3167743" y="3226988"/>
            <a:ext cx="0" cy="1365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535783" y="4592441"/>
            <a:ext cx="5656217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Dans la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methode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OnCreate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de l’activit</a:t>
            </a:r>
            <a:r>
              <a:rPr lang="fr-FR" sz="1400" b="1" u="sng" dirty="0"/>
              <a:t>é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v1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v2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.setText(v1);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.setText(v2);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9287691" y="2889975"/>
            <a:ext cx="76201" cy="16632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49" y="2186214"/>
            <a:ext cx="3952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350933"/>
            <a:ext cx="10018713" cy="4284372"/>
          </a:xfrm>
        </p:spPr>
        <p:txBody>
          <a:bodyPr/>
          <a:lstStyle/>
          <a:p>
            <a:r>
              <a:rPr lang="fr-FR" b="1" u="sng" dirty="0" smtClean="0"/>
              <a:t>Avec </a:t>
            </a:r>
            <a:r>
              <a:rPr lang="fr-FR" b="1" u="sng" dirty="0"/>
              <a:t>Retour et </a:t>
            </a:r>
            <a:r>
              <a:rPr lang="fr-FR" b="1" u="sng" dirty="0" smtClean="0"/>
              <a:t>avec </a:t>
            </a:r>
            <a:r>
              <a:rPr lang="fr-FR" b="1" u="sng" dirty="0"/>
              <a:t>transmission des 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68" y="1942597"/>
            <a:ext cx="3943350" cy="12843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53" y="2008332"/>
            <a:ext cx="3952875" cy="1284391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>
            <a:off x="5139418" y="2584793"/>
            <a:ext cx="2248035" cy="6573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3493119"/>
            <a:ext cx="6335486" cy="15388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Le code</a:t>
            </a:r>
            <a:r>
              <a:rPr kumimoji="0" lang="en-US" altLang="en-US" sz="1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anose="02070309020205020404" pitchFamily="49" charset="0"/>
              </a:rPr>
              <a:t> du button OUVRIR ACTIVITY 2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(),Main2Activity.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Connecteur droit avec flèche 10"/>
          <p:cNvCxnSpPr>
            <a:stCxn id="4" idx="2"/>
            <a:endCxn id="9" idx="0"/>
          </p:cNvCxnSpPr>
          <p:nvPr/>
        </p:nvCxnSpPr>
        <p:spPr>
          <a:xfrm>
            <a:off x="3167743" y="3226988"/>
            <a:ext cx="0" cy="2661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535783" y="3576832"/>
            <a:ext cx="5656217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Dans la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methode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OnCreate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de l’activit</a:t>
            </a:r>
            <a:r>
              <a:rPr lang="fr-FR" sz="1400" b="1" u="sng" dirty="0"/>
              <a:t>é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v1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v2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.setText(v1);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.setText(v2);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Connecteur droit avec flèche 27"/>
          <p:cNvCxnSpPr>
            <a:stCxn id="5" idx="2"/>
            <a:endCxn id="25" idx="0"/>
          </p:cNvCxnSpPr>
          <p:nvPr/>
        </p:nvCxnSpPr>
        <p:spPr>
          <a:xfrm>
            <a:off x="9363891" y="3292723"/>
            <a:ext cx="1" cy="284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6535783" y="5127630"/>
            <a:ext cx="5656217" cy="166199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 smtClean="0">
                <a:cs typeface="Courier New" panose="02070309020205020404" pitchFamily="49" charset="0"/>
              </a:rPr>
              <a:t>Le code du </a:t>
            </a:r>
            <a:r>
              <a:rPr lang="fr-FR" altLang="en-US" sz="1400" b="1" u="sng" dirty="0" err="1" smtClean="0">
                <a:cs typeface="Courier New" panose="02070309020205020404" pitchFamily="49" charset="0"/>
              </a:rPr>
              <a:t>Button</a:t>
            </a:r>
            <a:r>
              <a:rPr lang="fr-FR" altLang="en-US" sz="1400" b="1" u="sng" dirty="0" smtClean="0">
                <a:cs typeface="Courier New" panose="02070309020205020404" pitchFamily="49" charset="0"/>
              </a:rPr>
              <a:t> RETOUR L’activit</a:t>
            </a:r>
            <a:r>
              <a:rPr lang="fr-FR" sz="1400" b="1" u="sng" dirty="0" smtClean="0"/>
              <a:t>é</a:t>
            </a:r>
            <a:r>
              <a:rPr lang="fr-FR" altLang="en-US" sz="1400" b="1" u="sng" dirty="0" smtClean="0">
                <a:cs typeface="Courier New" panose="02070309020205020404" pitchFamily="49" charset="0"/>
              </a:rPr>
              <a:t> </a:t>
            </a:r>
            <a:r>
              <a:rPr lang="fr-FR" altLang="en-US" sz="1400" b="1" u="sng" dirty="0"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precedent(View view)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"Retour1"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 1"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"Retour2"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 2"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setResult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,i);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finish();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" y="5187682"/>
            <a:ext cx="6335486" cy="166199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Dans la </a:t>
            </a:r>
            <a:r>
              <a:rPr lang="fr-FR" altLang="en-US" sz="14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methode</a:t>
            </a:r>
            <a:r>
              <a:rPr lang="fr-FR" altLang="en-US" sz="1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fr-FR" altLang="en-US" sz="1400" b="1" u="sng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OnActivityResult</a:t>
            </a:r>
            <a:r>
              <a:rPr lang="fr-FR" altLang="en-US" sz="1400" b="1" u="sng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fr-FR" altLang="en-US" sz="1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de l’activit</a:t>
            </a:r>
            <a:r>
              <a:rPr lang="fr-FR" sz="1400" b="1" u="sng" dirty="0"/>
              <a:t>é</a:t>
            </a:r>
            <a:r>
              <a:rPr lang="fr-FR" altLang="en-US" sz="1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ch1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"Retour1"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ch2 =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data.getExtras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"Retour2"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ed1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.setText(ch1);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ed2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.setText(ch2);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Exercice d’application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Créer un nouveau projet Android Studio</a:t>
            </a:r>
            <a:endParaRPr lang="en-GB" dirty="0"/>
          </a:p>
          <a:p>
            <a:pPr lvl="0"/>
            <a:r>
              <a:rPr lang="fr-FR" dirty="0"/>
              <a:t>Ajouter la classe Utilisateur :</a:t>
            </a:r>
            <a:endParaRPr lang="en-GB" dirty="0"/>
          </a:p>
          <a:p>
            <a:pPr lvl="1"/>
            <a:r>
              <a:rPr lang="fr-FR" dirty="0"/>
              <a:t>Les attributs : login, </a:t>
            </a:r>
            <a:r>
              <a:rPr lang="fr-FR" dirty="0" err="1"/>
              <a:t>passwd</a:t>
            </a:r>
            <a:r>
              <a:rPr lang="fr-FR" dirty="0"/>
              <a:t>,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 err="1"/>
              <a:t>dateNaissance</a:t>
            </a:r>
            <a:r>
              <a:rPr lang="fr-FR" dirty="0"/>
              <a:t>, Image(Int)</a:t>
            </a:r>
            <a:endParaRPr lang="en-GB" dirty="0"/>
          </a:p>
          <a:p>
            <a:pPr lvl="1"/>
            <a:r>
              <a:rPr lang="fr-FR" dirty="0"/>
              <a:t>Ajouter à la classe les propriétés et </a:t>
            </a:r>
            <a:r>
              <a:rPr lang="fr-FR" dirty="0" smtClean="0"/>
              <a:t>un constructeur par </a:t>
            </a:r>
            <a:r>
              <a:rPr lang="fr-FR" dirty="0" err="1" smtClean="0"/>
              <a:t>defaut</a:t>
            </a:r>
            <a:r>
              <a:rPr lang="fr-FR" dirty="0" smtClean="0"/>
              <a:t>.</a:t>
            </a:r>
          </a:p>
          <a:p>
            <a:pPr lvl="0"/>
            <a:r>
              <a:rPr lang="fr-FR" dirty="0"/>
              <a:t>Créer l’activité suivante :</a:t>
            </a:r>
            <a:endParaRPr lang="en-GB" dirty="0"/>
          </a:p>
          <a:p>
            <a:endParaRPr lang="en-GB" dirty="0"/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 rotWithShape="1">
          <a:blip r:embed="rId2"/>
          <a:srcRect l="70913" t="27311" r="9908" b="16958"/>
          <a:stretch/>
        </p:blipFill>
        <p:spPr bwMode="auto">
          <a:xfrm>
            <a:off x="5956663" y="4308429"/>
            <a:ext cx="2717073" cy="2405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4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03875-326D-470A-8339-E751F8BBD5F7}"/>
</file>

<file path=customXml/itemProps2.xml><?xml version="1.0" encoding="utf-8"?>
<ds:datastoreItem xmlns:ds="http://schemas.openxmlformats.org/officeDocument/2006/customXml" ds:itemID="{EA9CE62A-FFAF-46BA-AEB3-360315A111EC}"/>
</file>

<file path=customXml/itemProps3.xml><?xml version="1.0" encoding="utf-8"?>
<ds:datastoreItem xmlns:ds="http://schemas.openxmlformats.org/officeDocument/2006/customXml" ds:itemID="{E81E06A9-D6E6-4CCF-A45E-1FCB3D59B6A4}"/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2278</TotalTime>
  <Words>483</Words>
  <Application>Microsoft Office PowerPoint</Application>
  <PresentationFormat>Grand écran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Times New Roman</vt:lpstr>
      <vt:lpstr>Verdana</vt:lpstr>
      <vt:lpstr>Parallaxe</vt:lpstr>
      <vt:lpstr>Les Intents</vt:lpstr>
      <vt:lpstr>Définition</vt:lpstr>
      <vt:lpstr>Ouverture d’une activité</vt:lpstr>
      <vt:lpstr>Ouverture d’une activité</vt:lpstr>
      <vt:lpstr>Exemple 1</vt:lpstr>
      <vt:lpstr>Exemple 2</vt:lpstr>
      <vt:lpstr>Exemple 3</vt:lpstr>
      <vt:lpstr>Exemple 4</vt:lpstr>
      <vt:lpstr>Exercice d’application</vt:lpstr>
      <vt:lpstr>Exercice d’application</vt:lpstr>
      <vt:lpstr>Accéder au composants du mobile</vt:lpstr>
      <vt:lpstr>Accéder au composeur de téléphone</vt:lpstr>
      <vt:lpstr>Préparation d’un SMS</vt:lpstr>
      <vt:lpstr>Afficher tous les contacts du mobile</vt:lpstr>
      <vt:lpstr>Lancer un appel Téléphonique</vt:lpstr>
      <vt:lpstr>Accéder a une page Web</vt:lpstr>
      <vt:lpstr>Accéder au camera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Listes</dc:title>
  <dc:creator>HP</dc:creator>
  <cp:lastModifiedBy>HP</cp:lastModifiedBy>
  <cp:revision>51</cp:revision>
  <dcterms:created xsi:type="dcterms:W3CDTF">2018-09-22T23:44:31Z</dcterms:created>
  <dcterms:modified xsi:type="dcterms:W3CDTF">2019-10-20T20:40:34Z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