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2"/>
  </p:notesMasterIdLst>
  <p:sldIdLst>
    <p:sldId id="256" r:id="rId2"/>
    <p:sldId id="257" r:id="rId3"/>
    <p:sldId id="258" r:id="rId4"/>
    <p:sldId id="260" r:id="rId5"/>
    <p:sldId id="259" r:id="rId6"/>
    <p:sldId id="261" r:id="rId7"/>
    <p:sldId id="269" r:id="rId8"/>
    <p:sldId id="270" r:id="rId9"/>
    <p:sldId id="271" r:id="rId10"/>
    <p:sldId id="262" r:id="rId11"/>
    <p:sldId id="272" r:id="rId12"/>
    <p:sldId id="263" r:id="rId13"/>
    <p:sldId id="264" r:id="rId14"/>
    <p:sldId id="273" r:id="rId15"/>
    <p:sldId id="274" r:id="rId16"/>
    <p:sldId id="265" r:id="rId17"/>
    <p:sldId id="275" r:id="rId18"/>
    <p:sldId id="266" r:id="rId19"/>
    <p:sldId id="267" r:id="rId20"/>
    <p:sldId id="268" r:id="rId21"/>
  </p:sldIdLst>
  <p:sldSz cx="9144000" cy="5143500" type="screen16x9"/>
  <p:notesSz cx="6858000" cy="9144000"/>
  <p:embeddedFontLst>
    <p:embeddedFont>
      <p:font typeface="Maven Pro" panose="020B0604020202020204" charset="0"/>
      <p:regular r:id="rId23"/>
      <p:bold r:id="rId24"/>
    </p:embeddedFont>
    <p:embeddedFont>
      <p:font typeface="Nunito" panose="020B0604020202020204" charset="0"/>
      <p:regular r:id="rId25"/>
      <p:bold r:id="rId26"/>
      <p:italic r:id="rId27"/>
      <p:boldItalic r:id="rId28"/>
    </p:embeddedFont>
    <p:embeddedFont>
      <p:font typeface="Lato" panose="020F0502020204030203" pitchFamily="3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40" autoAdjust="0"/>
  </p:normalViewPr>
  <p:slideViewPr>
    <p:cSldViewPr snapToGrid="0">
      <p:cViewPr varScale="1">
        <p:scale>
          <a:sx n="72" d="100"/>
          <a:sy n="72" d="100"/>
        </p:scale>
        <p:origin x="13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2372046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kaggle.com/c/jigsaw-toxic-comment-classification-challenge/data"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90735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652312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Generating features is important step to a good predictive model. They are many way to generate feature vector from text. However, they are few methods to assess the quality of the generated features.</a:t>
            </a:r>
            <a:endParaRPr dirty="0"/>
          </a:p>
        </p:txBody>
      </p:sp>
    </p:spTree>
    <p:extLst>
      <p:ext uri="{BB962C8B-B14F-4D97-AF65-F5344CB8AC3E}">
        <p14:creationId xmlns:p14="http://schemas.microsoft.com/office/powerpoint/2010/main" val="3971317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9" name="Shape 3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36056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solidFill>
                  <a:srgbClr val="020202"/>
                </a:solidFill>
                <a:highlight>
                  <a:srgbClr val="FFFFFF"/>
                </a:highlight>
                <a:latin typeface="Lato"/>
                <a:ea typeface="Lato"/>
                <a:cs typeface="Lato"/>
                <a:sym typeface="Lato"/>
              </a:rPr>
              <a:t>Since we have </a:t>
            </a:r>
            <a:r>
              <a:rPr lang="en-US" sz="1100" dirty="0" err="1" smtClean="0">
                <a:solidFill>
                  <a:srgbClr val="020202"/>
                </a:solidFill>
                <a:highlight>
                  <a:srgbClr val="FFFFFF"/>
                </a:highlight>
                <a:latin typeface="Lato"/>
                <a:ea typeface="Lato"/>
                <a:cs typeface="Lato"/>
                <a:sym typeface="Lato"/>
              </a:rPr>
              <a:t>mutlitple</a:t>
            </a:r>
            <a:r>
              <a:rPr lang="en-US" sz="1100" dirty="0" smtClean="0">
                <a:solidFill>
                  <a:srgbClr val="020202"/>
                </a:solidFill>
                <a:highlight>
                  <a:srgbClr val="FFFFFF"/>
                </a:highlight>
                <a:latin typeface="Lato"/>
                <a:ea typeface="Lato"/>
                <a:cs typeface="Lato"/>
                <a:sym typeface="Lato"/>
              </a:rPr>
              <a:t> labels, we are dealing with </a:t>
            </a:r>
            <a:r>
              <a:rPr lang="en-US" sz="1100" dirty="0" err="1" smtClean="0">
                <a:solidFill>
                  <a:srgbClr val="020202"/>
                </a:solidFill>
                <a:highlight>
                  <a:srgbClr val="FFFFFF"/>
                </a:highlight>
                <a:latin typeface="Lato"/>
                <a:ea typeface="Lato"/>
                <a:cs typeface="Lato"/>
                <a:sym typeface="Lato"/>
              </a:rPr>
              <a:t>Mulit</a:t>
            </a:r>
            <a:r>
              <a:rPr lang="en-US" sz="1100" dirty="0" smtClean="0">
                <a:solidFill>
                  <a:srgbClr val="020202"/>
                </a:solidFill>
                <a:highlight>
                  <a:srgbClr val="FFFFFF"/>
                </a:highlight>
                <a:latin typeface="Lato"/>
                <a:ea typeface="Lato"/>
                <a:cs typeface="Lato"/>
                <a:sym typeface="Lato"/>
              </a:rPr>
              <a:t>-label classification model. We can approach this problem in different way, some of which used in this project are</a:t>
            </a:r>
          </a:p>
          <a:p>
            <a:pPr marL="0" lvl="0" indent="0" rtl="0">
              <a:spcBef>
                <a:spcPts val="0"/>
              </a:spcBef>
              <a:spcAft>
                <a:spcPts val="0"/>
              </a:spcAft>
              <a:buNone/>
            </a:pPr>
            <a:endParaRPr dirty="0"/>
          </a:p>
        </p:txBody>
      </p:sp>
    </p:spTree>
    <p:extLst>
      <p:ext uri="{BB962C8B-B14F-4D97-AF65-F5344CB8AC3E}">
        <p14:creationId xmlns:p14="http://schemas.microsoft.com/office/powerpoint/2010/main" val="613787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solidFill>
                  <a:srgbClr val="020202"/>
                </a:solidFill>
                <a:highlight>
                  <a:srgbClr val="FFFFFF"/>
                </a:highlight>
                <a:latin typeface="Lato"/>
                <a:ea typeface="Lato"/>
                <a:cs typeface="Lato"/>
                <a:sym typeface="Lato"/>
              </a:rPr>
              <a:t>Since we have </a:t>
            </a:r>
            <a:r>
              <a:rPr lang="en-US" sz="1100" dirty="0" err="1" smtClean="0">
                <a:solidFill>
                  <a:srgbClr val="020202"/>
                </a:solidFill>
                <a:highlight>
                  <a:srgbClr val="FFFFFF"/>
                </a:highlight>
                <a:latin typeface="Lato"/>
                <a:ea typeface="Lato"/>
                <a:cs typeface="Lato"/>
                <a:sym typeface="Lato"/>
              </a:rPr>
              <a:t>mutlitple</a:t>
            </a:r>
            <a:r>
              <a:rPr lang="en-US" sz="1100" dirty="0" smtClean="0">
                <a:solidFill>
                  <a:srgbClr val="020202"/>
                </a:solidFill>
                <a:highlight>
                  <a:srgbClr val="FFFFFF"/>
                </a:highlight>
                <a:latin typeface="Lato"/>
                <a:ea typeface="Lato"/>
                <a:cs typeface="Lato"/>
                <a:sym typeface="Lato"/>
              </a:rPr>
              <a:t> labels, we are dealing with </a:t>
            </a:r>
            <a:r>
              <a:rPr lang="en-US" sz="1100" dirty="0" err="1" smtClean="0">
                <a:solidFill>
                  <a:srgbClr val="020202"/>
                </a:solidFill>
                <a:highlight>
                  <a:srgbClr val="FFFFFF"/>
                </a:highlight>
                <a:latin typeface="Lato"/>
                <a:ea typeface="Lato"/>
                <a:cs typeface="Lato"/>
                <a:sym typeface="Lato"/>
              </a:rPr>
              <a:t>Mulit</a:t>
            </a:r>
            <a:r>
              <a:rPr lang="en-US" sz="1100" dirty="0" smtClean="0">
                <a:solidFill>
                  <a:srgbClr val="020202"/>
                </a:solidFill>
                <a:highlight>
                  <a:srgbClr val="FFFFFF"/>
                </a:highlight>
                <a:latin typeface="Lato"/>
                <a:ea typeface="Lato"/>
                <a:cs typeface="Lato"/>
                <a:sym typeface="Lato"/>
              </a:rPr>
              <a:t>-label classification model. We can approach this problem in different way, some of which used in this project are</a:t>
            </a:r>
          </a:p>
          <a:p>
            <a:pPr marL="0" lvl="0" indent="0" rtl="0">
              <a:spcBef>
                <a:spcPts val="0"/>
              </a:spcBef>
              <a:spcAft>
                <a:spcPts val="0"/>
              </a:spcAft>
              <a:buNone/>
            </a:pPr>
            <a:endParaRPr dirty="0"/>
          </a:p>
        </p:txBody>
      </p:sp>
    </p:spTree>
    <p:extLst>
      <p:ext uri="{BB962C8B-B14F-4D97-AF65-F5344CB8AC3E}">
        <p14:creationId xmlns:p14="http://schemas.microsoft.com/office/powerpoint/2010/main" val="752367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smtClean="0">
                <a:solidFill>
                  <a:srgbClr val="020202"/>
                </a:solidFill>
                <a:highlight>
                  <a:srgbClr val="FFFFFF"/>
                </a:highlight>
                <a:latin typeface="Lato"/>
                <a:ea typeface="Lato"/>
                <a:cs typeface="Lato"/>
                <a:sym typeface="Lato"/>
              </a:rPr>
              <a:t>Since we have </a:t>
            </a:r>
            <a:r>
              <a:rPr lang="en-US" sz="1100" dirty="0" err="1" smtClean="0">
                <a:solidFill>
                  <a:srgbClr val="020202"/>
                </a:solidFill>
                <a:highlight>
                  <a:srgbClr val="FFFFFF"/>
                </a:highlight>
                <a:latin typeface="Lato"/>
                <a:ea typeface="Lato"/>
                <a:cs typeface="Lato"/>
                <a:sym typeface="Lato"/>
              </a:rPr>
              <a:t>mutlitple</a:t>
            </a:r>
            <a:r>
              <a:rPr lang="en-US" sz="1100" dirty="0" smtClean="0">
                <a:solidFill>
                  <a:srgbClr val="020202"/>
                </a:solidFill>
                <a:highlight>
                  <a:srgbClr val="FFFFFF"/>
                </a:highlight>
                <a:latin typeface="Lato"/>
                <a:ea typeface="Lato"/>
                <a:cs typeface="Lato"/>
                <a:sym typeface="Lato"/>
              </a:rPr>
              <a:t> labels, we are dealing with </a:t>
            </a:r>
            <a:r>
              <a:rPr lang="en-US" sz="1100" dirty="0" err="1" smtClean="0">
                <a:solidFill>
                  <a:srgbClr val="020202"/>
                </a:solidFill>
                <a:highlight>
                  <a:srgbClr val="FFFFFF"/>
                </a:highlight>
                <a:latin typeface="Lato"/>
                <a:ea typeface="Lato"/>
                <a:cs typeface="Lato"/>
                <a:sym typeface="Lato"/>
              </a:rPr>
              <a:t>Mulit</a:t>
            </a:r>
            <a:r>
              <a:rPr lang="en-US" sz="1100" dirty="0" smtClean="0">
                <a:solidFill>
                  <a:srgbClr val="020202"/>
                </a:solidFill>
                <a:highlight>
                  <a:srgbClr val="FFFFFF"/>
                </a:highlight>
                <a:latin typeface="Lato"/>
                <a:ea typeface="Lato"/>
                <a:cs typeface="Lato"/>
                <a:sym typeface="Lato"/>
              </a:rPr>
              <a:t>-label classification model. We can approach this problem in different way, some of which used in this project are</a:t>
            </a:r>
          </a:p>
          <a:p>
            <a:pPr marL="0" lvl="0" indent="0" rtl="0">
              <a:spcBef>
                <a:spcPts val="0"/>
              </a:spcBef>
              <a:spcAft>
                <a:spcPts val="0"/>
              </a:spcAft>
              <a:buNone/>
            </a:pPr>
            <a:endParaRPr dirty="0"/>
          </a:p>
        </p:txBody>
      </p:sp>
    </p:spTree>
    <p:extLst>
      <p:ext uri="{BB962C8B-B14F-4D97-AF65-F5344CB8AC3E}">
        <p14:creationId xmlns:p14="http://schemas.microsoft.com/office/powerpoint/2010/main" val="223538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67867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34226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50176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9521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735237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04197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9" name="Shape 3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06448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02905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5" name="Shape 3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dirty="0" smtClean="0">
                <a:solidFill>
                  <a:srgbClr val="020202"/>
                </a:solidFill>
                <a:highlight>
                  <a:srgbClr val="FFFFFF"/>
                </a:highlight>
                <a:latin typeface="Lato"/>
                <a:ea typeface="Lato"/>
                <a:cs typeface="Lato"/>
                <a:sym typeface="Lato"/>
              </a:rPr>
              <a:t>Competition data set is available at </a:t>
            </a:r>
            <a:r>
              <a:rPr lang="en-GB" sz="1100" b="1" dirty="0" err="1" smtClean="0">
                <a:solidFill>
                  <a:srgbClr val="1297EB"/>
                </a:solidFill>
                <a:highlight>
                  <a:srgbClr val="FFFFFF"/>
                </a:highlight>
                <a:uFill>
                  <a:noFill/>
                </a:uFill>
                <a:latin typeface="Lato"/>
                <a:ea typeface="Lato"/>
                <a:cs typeface="Lato"/>
                <a:sym typeface="Lato"/>
                <a:hlinkClick r:id="rId3"/>
              </a:rPr>
              <a:t>Kaggle</a:t>
            </a:r>
            <a:r>
              <a:rPr lang="en-GB" sz="1100" dirty="0" smtClean="0">
                <a:solidFill>
                  <a:srgbClr val="1297EB"/>
                </a:solidFill>
                <a:highlight>
                  <a:srgbClr val="FFFFFF"/>
                </a:highlight>
                <a:uFill>
                  <a:noFill/>
                </a:uFill>
                <a:latin typeface="Lato"/>
                <a:ea typeface="Lato"/>
                <a:cs typeface="Lato"/>
                <a:sym typeface="Lato"/>
                <a:hlinkClick r:id="rId3"/>
              </a:rPr>
              <a:t>.</a:t>
            </a:r>
            <a:r>
              <a:rPr lang="en-GB" sz="1100" dirty="0" smtClean="0">
                <a:solidFill>
                  <a:srgbClr val="020202"/>
                </a:solidFill>
                <a:highlight>
                  <a:srgbClr val="FFFFFF"/>
                </a:highlight>
                <a:latin typeface="Lato"/>
                <a:ea typeface="Lato"/>
                <a:cs typeface="Lato"/>
                <a:sym typeface="Lato"/>
              </a:rPr>
              <a:t> A large number of Wikipedia comments are provided which have been </a:t>
            </a:r>
            <a:r>
              <a:rPr lang="en-GB" sz="1100" dirty="0" err="1" smtClean="0">
                <a:solidFill>
                  <a:srgbClr val="020202"/>
                </a:solidFill>
                <a:highlight>
                  <a:srgbClr val="FFFFFF"/>
                </a:highlight>
                <a:latin typeface="Lato"/>
                <a:ea typeface="Lato"/>
                <a:cs typeface="Lato"/>
                <a:sym typeface="Lato"/>
              </a:rPr>
              <a:t>labeled</a:t>
            </a:r>
            <a:r>
              <a:rPr lang="en-GB" sz="1100" dirty="0" smtClean="0">
                <a:solidFill>
                  <a:srgbClr val="020202"/>
                </a:solidFill>
                <a:highlight>
                  <a:srgbClr val="FFFFFF"/>
                </a:highlight>
                <a:latin typeface="Lato"/>
                <a:ea typeface="Lato"/>
                <a:cs typeface="Lato"/>
                <a:sym typeface="Lato"/>
              </a:rPr>
              <a:t> by human </a:t>
            </a:r>
            <a:r>
              <a:rPr lang="en-GB" sz="1100" dirty="0" err="1" smtClean="0">
                <a:solidFill>
                  <a:srgbClr val="020202"/>
                </a:solidFill>
                <a:highlight>
                  <a:srgbClr val="FFFFFF"/>
                </a:highlight>
                <a:latin typeface="Lato"/>
                <a:ea typeface="Lato"/>
                <a:cs typeface="Lato"/>
                <a:sym typeface="Lato"/>
              </a:rPr>
              <a:t>raters</a:t>
            </a:r>
            <a:r>
              <a:rPr lang="en-GB" sz="1100" dirty="0" smtClean="0">
                <a:solidFill>
                  <a:srgbClr val="020202"/>
                </a:solidFill>
                <a:highlight>
                  <a:srgbClr val="FFFFFF"/>
                </a:highlight>
                <a:latin typeface="Lato"/>
                <a:ea typeface="Lato"/>
                <a:cs typeface="Lato"/>
                <a:sym typeface="Lato"/>
              </a:rPr>
              <a:t> for toxic </a:t>
            </a:r>
            <a:r>
              <a:rPr lang="en-GB" sz="1100" dirty="0" err="1" smtClean="0">
                <a:solidFill>
                  <a:srgbClr val="020202"/>
                </a:solidFill>
                <a:highlight>
                  <a:srgbClr val="FFFFFF"/>
                </a:highlight>
                <a:latin typeface="Lato"/>
                <a:ea typeface="Lato"/>
                <a:cs typeface="Lato"/>
                <a:sym typeface="Lato"/>
              </a:rPr>
              <a:t>behavior</a:t>
            </a:r>
            <a:r>
              <a:rPr lang="en-GB" sz="1100" dirty="0" smtClean="0">
                <a:solidFill>
                  <a:srgbClr val="020202"/>
                </a:solidFill>
                <a:highlight>
                  <a:srgbClr val="FFFFFF"/>
                </a:highlight>
                <a:latin typeface="Lato"/>
                <a:ea typeface="Lato"/>
                <a:cs typeface="Lato"/>
                <a:sym typeface="Lato"/>
              </a:rPr>
              <a:t>. </a:t>
            </a:r>
          </a:p>
          <a:p>
            <a:pPr marL="0" lvl="0" indent="0">
              <a:spcBef>
                <a:spcPts val="0"/>
              </a:spcBef>
              <a:spcAft>
                <a:spcPts val="0"/>
              </a:spcAft>
              <a:buNone/>
            </a:pPr>
            <a:endParaRPr dirty="0"/>
          </a:p>
        </p:txBody>
      </p:sp>
    </p:spTree>
    <p:extLst>
      <p:ext uri="{BB962C8B-B14F-4D97-AF65-F5344CB8AC3E}">
        <p14:creationId xmlns:p14="http://schemas.microsoft.com/office/powerpoint/2010/main" val="1430120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78261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36588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47469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15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slide=id.g1f87997393_0_787"/><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slide=id.g1f87997393_0_787"/><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slide=id.g1f87997393_0_787"/><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68" name="Shape 268"/>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endParaRPr/>
          </a:p>
        </p:txBody>
      </p:sp>
      <p:sp>
        <p:nvSpPr>
          <p:cNvPr id="269" name="Shape 26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1600"/>
              </a:spcBef>
              <a:spcAft>
                <a:spcPts val="0"/>
              </a:spcAft>
              <a:buClr>
                <a:schemeClr val="lt1"/>
              </a:buClr>
              <a:buSzPts val="1100"/>
              <a:buChar char="○"/>
              <a:defRPr>
                <a:solidFill>
                  <a:schemeClr val="lt1"/>
                </a:solidFill>
              </a:defRPr>
            </a:lvl2pPr>
            <a:lvl3pPr marL="1371600" lvl="2" indent="-298450" algn="ctr" rtl="0">
              <a:spcBef>
                <a:spcPts val="1600"/>
              </a:spcBef>
              <a:spcAft>
                <a:spcPts val="0"/>
              </a:spcAft>
              <a:buClr>
                <a:schemeClr val="lt1"/>
              </a:buClr>
              <a:buSzPts val="1100"/>
              <a:buChar char="■"/>
              <a:defRPr>
                <a:solidFill>
                  <a:schemeClr val="lt1"/>
                </a:solidFill>
              </a:defRPr>
            </a:lvl3pPr>
            <a:lvl4pPr marL="1828800" lvl="3" indent="-298450" algn="ctr" rtl="0">
              <a:spcBef>
                <a:spcPts val="1600"/>
              </a:spcBef>
              <a:spcAft>
                <a:spcPts val="0"/>
              </a:spcAft>
              <a:buClr>
                <a:schemeClr val="lt1"/>
              </a:buClr>
              <a:buSzPts val="1100"/>
              <a:buChar char="●"/>
              <a:defRPr>
                <a:solidFill>
                  <a:schemeClr val="lt1"/>
                </a:solidFill>
              </a:defRPr>
            </a:lvl4pPr>
            <a:lvl5pPr marL="2286000" lvl="4" indent="-298450" algn="ctr" rtl="0">
              <a:spcBef>
                <a:spcPts val="1600"/>
              </a:spcBef>
              <a:spcAft>
                <a:spcPts val="0"/>
              </a:spcAft>
              <a:buClr>
                <a:schemeClr val="lt1"/>
              </a:buClr>
              <a:buSzPts val="1100"/>
              <a:buChar char="○"/>
              <a:defRPr>
                <a:solidFill>
                  <a:schemeClr val="lt1"/>
                </a:solidFill>
              </a:defRPr>
            </a:lvl5pPr>
            <a:lvl6pPr marL="2743200" lvl="5" indent="-298450" algn="ctr" rtl="0">
              <a:spcBef>
                <a:spcPts val="1600"/>
              </a:spcBef>
              <a:spcAft>
                <a:spcPts val="0"/>
              </a:spcAft>
              <a:buClr>
                <a:schemeClr val="lt1"/>
              </a:buClr>
              <a:buSzPts val="1100"/>
              <a:buChar char="■"/>
              <a:defRPr>
                <a:solidFill>
                  <a:schemeClr val="lt1"/>
                </a:solidFill>
              </a:defRPr>
            </a:lvl6pPr>
            <a:lvl7pPr marL="3200400" lvl="6" indent="-298450" algn="ctr" rtl="0">
              <a:spcBef>
                <a:spcPts val="1600"/>
              </a:spcBef>
              <a:spcAft>
                <a:spcPts val="0"/>
              </a:spcAft>
              <a:buClr>
                <a:schemeClr val="lt1"/>
              </a:buClr>
              <a:buSzPts val="1100"/>
              <a:buChar char="●"/>
              <a:defRPr>
                <a:solidFill>
                  <a:schemeClr val="lt1"/>
                </a:solidFill>
              </a:defRPr>
            </a:lvl7pPr>
            <a:lvl8pPr marL="3657600" lvl="7" indent="-298450" algn="ctr" rtl="0">
              <a:spcBef>
                <a:spcPts val="1600"/>
              </a:spcBef>
              <a:spcAft>
                <a:spcPts val="0"/>
              </a:spcAft>
              <a:buClr>
                <a:schemeClr val="lt1"/>
              </a:buClr>
              <a:buSzPts val="1100"/>
              <a:buChar char="○"/>
              <a:defRPr>
                <a:solidFill>
                  <a:schemeClr val="lt1"/>
                </a:solidFill>
              </a:defRPr>
            </a:lvl8pPr>
            <a:lvl9pPr marL="4114800" lvl="8" indent="-298450" algn="ctr" rtl="0">
              <a:spcBef>
                <a:spcPts val="1600"/>
              </a:spcBef>
              <a:spcAft>
                <a:spcPts val="1600"/>
              </a:spcAft>
              <a:buClr>
                <a:schemeClr val="lt1"/>
              </a:buClr>
              <a:buSzPts val="1100"/>
              <a:buChar cha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OC">
  <p:cSld name="SECTION_HEADER_1">
    <p:spTree>
      <p:nvGrpSpPr>
        <p:cNvPr id="1" name="Shape 273"/>
        <p:cNvGrpSpPr/>
        <p:nvPr/>
      </p:nvGrpSpPr>
      <p:grpSpPr>
        <a:xfrm>
          <a:off x="0" y="0"/>
          <a:ext cx="0" cy="0"/>
          <a:chOff x="0" y="0"/>
          <a:chExt cx="0" cy="0"/>
        </a:xfrm>
      </p:grpSpPr>
      <p:grpSp>
        <p:nvGrpSpPr>
          <p:cNvPr id="274" name="Shape 274"/>
          <p:cNvGrpSpPr/>
          <p:nvPr/>
        </p:nvGrpSpPr>
        <p:grpSpPr>
          <a:xfrm>
            <a:off x="4406400" y="0"/>
            <a:ext cx="4737600" cy="5143065"/>
            <a:chOff x="4406400" y="0"/>
            <a:chExt cx="4737600" cy="5143065"/>
          </a:xfrm>
        </p:grpSpPr>
        <p:sp>
          <p:nvSpPr>
            <p:cNvPr id="275" name="Shape 275"/>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Shape 276"/>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Shape 277"/>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Shape 278"/>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Shape 279"/>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Shape 280"/>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Shape 28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Shape 282"/>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Shape 28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Shape 284"/>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Shape 285"/>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Shape 286"/>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Shape 287"/>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Shape 288"/>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Shape 290"/>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93" name="Shape 2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‹N°›</a:t>
            </a:fld>
            <a:endParaRPr/>
          </a:p>
        </p:txBody>
      </p:sp>
      <p:sp>
        <p:nvSpPr>
          <p:cNvPr id="294" name="Shape 29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_alt3">
  <p:cSld name="TITLE_AND_BODY_1">
    <p:spTree>
      <p:nvGrpSpPr>
        <p:cNvPr id="1" name="Shape 295"/>
        <p:cNvGrpSpPr/>
        <p:nvPr/>
      </p:nvGrpSpPr>
      <p:grpSpPr>
        <a:xfrm>
          <a:off x="0" y="0"/>
          <a:ext cx="0" cy="0"/>
          <a:chOff x="0" y="0"/>
          <a:chExt cx="0" cy="0"/>
        </a:xfrm>
      </p:grpSpPr>
      <p:pic>
        <p:nvPicPr>
          <p:cNvPr id="296" name="Shape 296" descr="offset_comp_343059.jpg"/>
          <p:cNvPicPr preferRelativeResize="0"/>
          <p:nvPr/>
        </p:nvPicPr>
        <p:blipFill rotWithShape="1">
          <a:blip r:embed="rId2">
            <a:alphaModFix amt="80000"/>
          </a:blip>
          <a:srcRect l="30474" t="11955" r="30474" b="25870"/>
          <a:stretch/>
        </p:blipFill>
        <p:spPr>
          <a:xfrm rot="-5400000">
            <a:off x="113630" y="-105700"/>
            <a:ext cx="5142300" cy="5364300"/>
          </a:xfrm>
          <a:prstGeom prst="diagStripe">
            <a:avLst>
              <a:gd name="adj" fmla="val 50343"/>
            </a:avLst>
          </a:prstGeom>
          <a:noFill/>
          <a:ln>
            <a:noFill/>
          </a:ln>
        </p:spPr>
      </p:pic>
      <p:sp>
        <p:nvSpPr>
          <p:cNvPr id="297" name="Shape 29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8" name="Shape 298"/>
          <p:cNvSpPr txBox="1">
            <a:spLocks noGrp="1"/>
          </p:cNvSpPr>
          <p:nvPr>
            <p:ph type="body" idx="1"/>
          </p:nvPr>
        </p:nvSpPr>
        <p:spPr>
          <a:xfrm>
            <a:off x="4018025" y="1567550"/>
            <a:ext cx="4318500" cy="1766700"/>
          </a:xfrm>
          <a:prstGeom prst="rect">
            <a:avLst/>
          </a:prstGeom>
        </p:spPr>
        <p:txBody>
          <a:bodyPr spcFirstLastPara="1" wrap="square" lIns="91425" tIns="91425" rIns="91425" bIns="91425" anchor="t" anchorCtr="0"/>
          <a:lstStyle>
            <a:lvl1pPr marL="457200" lvl="0" indent="-311150" rtl="0">
              <a:spcBef>
                <a:spcPts val="0"/>
              </a:spcBef>
              <a:spcAft>
                <a:spcPts val="0"/>
              </a:spcAft>
              <a:buClr>
                <a:schemeClr val="dk2"/>
              </a:buClr>
              <a:buSzPts val="1300"/>
              <a:buChar char="●"/>
              <a:defRPr>
                <a:solidFill>
                  <a:schemeClr val="dk2"/>
                </a:solidFill>
              </a:defRPr>
            </a:lvl1pPr>
            <a:lvl2pPr marL="914400" lvl="1" indent="-298450" rtl="0">
              <a:spcBef>
                <a:spcPts val="1600"/>
              </a:spcBef>
              <a:spcAft>
                <a:spcPts val="0"/>
              </a:spcAft>
              <a:buClr>
                <a:schemeClr val="dk2"/>
              </a:buClr>
              <a:buSzPts val="1100"/>
              <a:buChar char="○"/>
              <a:defRPr>
                <a:solidFill>
                  <a:schemeClr val="dk2"/>
                </a:solidFill>
              </a:defRPr>
            </a:lvl2pPr>
            <a:lvl3pPr marL="1371600" lvl="2" indent="-298450" rtl="0">
              <a:spcBef>
                <a:spcPts val="1600"/>
              </a:spcBef>
              <a:spcAft>
                <a:spcPts val="0"/>
              </a:spcAft>
              <a:buClr>
                <a:schemeClr val="dk2"/>
              </a:buClr>
              <a:buSzPts val="1100"/>
              <a:buChar char="■"/>
              <a:defRPr>
                <a:solidFill>
                  <a:schemeClr val="dk2"/>
                </a:solidFill>
              </a:defRPr>
            </a:lvl3pPr>
            <a:lvl4pPr marL="1828800" lvl="3" indent="-298450" rtl="0">
              <a:spcBef>
                <a:spcPts val="1600"/>
              </a:spcBef>
              <a:spcAft>
                <a:spcPts val="0"/>
              </a:spcAft>
              <a:buClr>
                <a:schemeClr val="dk2"/>
              </a:buClr>
              <a:buSzPts val="1100"/>
              <a:buChar char="●"/>
              <a:defRPr>
                <a:solidFill>
                  <a:schemeClr val="dk2"/>
                </a:solidFill>
              </a:defRPr>
            </a:lvl4pPr>
            <a:lvl5pPr marL="2286000" lvl="4" indent="-298450" rtl="0">
              <a:spcBef>
                <a:spcPts val="1600"/>
              </a:spcBef>
              <a:spcAft>
                <a:spcPts val="0"/>
              </a:spcAft>
              <a:buClr>
                <a:schemeClr val="dk2"/>
              </a:buClr>
              <a:buSzPts val="1100"/>
              <a:buChar char="○"/>
              <a:defRPr>
                <a:solidFill>
                  <a:schemeClr val="dk2"/>
                </a:solidFill>
              </a:defRPr>
            </a:lvl5pPr>
            <a:lvl6pPr marL="2743200" lvl="5" indent="-298450" rtl="0">
              <a:spcBef>
                <a:spcPts val="1600"/>
              </a:spcBef>
              <a:spcAft>
                <a:spcPts val="0"/>
              </a:spcAft>
              <a:buClr>
                <a:schemeClr val="dk2"/>
              </a:buClr>
              <a:buSzPts val="1100"/>
              <a:buChar char="■"/>
              <a:defRPr>
                <a:solidFill>
                  <a:schemeClr val="dk2"/>
                </a:solidFill>
              </a:defRPr>
            </a:lvl6pPr>
            <a:lvl7pPr marL="3200400" lvl="6" indent="-298450" rtl="0">
              <a:spcBef>
                <a:spcPts val="1600"/>
              </a:spcBef>
              <a:spcAft>
                <a:spcPts val="0"/>
              </a:spcAft>
              <a:buClr>
                <a:schemeClr val="dk2"/>
              </a:buClr>
              <a:buSzPts val="1100"/>
              <a:buChar char="●"/>
              <a:defRPr>
                <a:solidFill>
                  <a:schemeClr val="dk2"/>
                </a:solidFill>
              </a:defRPr>
            </a:lvl7pPr>
            <a:lvl8pPr marL="3657600" lvl="7" indent="-298450" rtl="0">
              <a:spcBef>
                <a:spcPts val="1600"/>
              </a:spcBef>
              <a:spcAft>
                <a:spcPts val="0"/>
              </a:spcAft>
              <a:buClr>
                <a:schemeClr val="dk2"/>
              </a:buClr>
              <a:buSzPts val="1100"/>
              <a:buChar char="○"/>
              <a:defRPr>
                <a:solidFill>
                  <a:schemeClr val="dk2"/>
                </a:solidFill>
              </a:defRPr>
            </a:lvl8pPr>
            <a:lvl9pPr marL="4114800" lvl="8" indent="-298450" rtl="0">
              <a:spcBef>
                <a:spcPts val="1600"/>
              </a:spcBef>
              <a:spcAft>
                <a:spcPts val="1600"/>
              </a:spcAft>
              <a:buClr>
                <a:schemeClr val="dk2"/>
              </a:buClr>
              <a:buSzPts val="1100"/>
              <a:buChar char="■"/>
              <a:defRPr>
                <a:solidFill>
                  <a:schemeClr val="dk2"/>
                </a:solidFill>
              </a:defRPr>
            </a:lvl9pPr>
          </a:lstStyle>
          <a:p>
            <a:endParaRPr/>
          </a:p>
        </p:txBody>
      </p:sp>
      <p:sp>
        <p:nvSpPr>
          <p:cNvPr id="299" name="Shape 2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‹N°›</a:t>
            </a:fld>
            <a:endParaRPr/>
          </a:p>
        </p:txBody>
      </p:sp>
      <p:sp>
        <p:nvSpPr>
          <p:cNvPr id="300" name="Shape 300">
            <a:hlinkClick r:id="rId3"/>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a:hlinkClick r:id="rId3"/>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02" name="Shape 302">
            <a:hlinkClick r:id="rId3"/>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03" name="Shape 303">
            <a:hlinkClick r:id="rId3"/>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304" name="Shape 304"/>
          <p:cNvGrpSpPr/>
          <p:nvPr/>
        </p:nvGrpSpPr>
        <p:grpSpPr>
          <a:xfrm>
            <a:off x="0" y="381001"/>
            <a:ext cx="1037850" cy="1016287"/>
            <a:chOff x="0" y="381001"/>
            <a:chExt cx="1037850" cy="1016287"/>
          </a:xfrm>
        </p:grpSpPr>
        <p:sp>
          <p:nvSpPr>
            <p:cNvPr id="305" name="Shape 30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_alt1">
  <p:cSld name="TITLE_AND_BODY_2">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361071" y="1924852"/>
            <a:ext cx="2304900" cy="1797300"/>
          </a:xfrm>
          <a:prstGeom prst="rect">
            <a:avLst/>
          </a:prstGeom>
        </p:spPr>
        <p:txBody>
          <a:bodyPr spcFirstLastPara="1" wrap="square" lIns="91425" tIns="91425" rIns="91425" bIns="91425" anchor="t"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09" name="Shape 309"/>
          <p:cNvSpPr/>
          <p:nvPr/>
        </p:nvSpPr>
        <p:spPr>
          <a:xfrm>
            <a:off x="4564200" y="0"/>
            <a:ext cx="4579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txBox="1">
            <a:spLocks noGrp="1"/>
          </p:cNvSpPr>
          <p:nvPr>
            <p:ph type="body" idx="1"/>
          </p:nvPr>
        </p:nvSpPr>
        <p:spPr>
          <a:xfrm>
            <a:off x="6451271" y="1924850"/>
            <a:ext cx="2304900" cy="1797300"/>
          </a:xfrm>
          <a:prstGeom prst="rect">
            <a:avLst/>
          </a:prstGeom>
        </p:spPr>
        <p:txBody>
          <a:bodyPr spcFirstLastPara="1" wrap="square" lIns="91425" tIns="91425" rIns="91425" bIns="91425" anchor="t" anchorCtr="0"/>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1600"/>
              </a:spcBef>
              <a:spcAft>
                <a:spcPts val="0"/>
              </a:spcAft>
              <a:buClr>
                <a:schemeClr val="dk1"/>
              </a:buClr>
              <a:buSzPts val="1100"/>
              <a:buChar char="○"/>
              <a:defRPr>
                <a:solidFill>
                  <a:schemeClr val="dk1"/>
                </a:solidFill>
              </a:defRPr>
            </a:lvl2pPr>
            <a:lvl3pPr marL="1371600" lvl="2" indent="-298450" rtl="0">
              <a:spcBef>
                <a:spcPts val="1600"/>
              </a:spcBef>
              <a:spcAft>
                <a:spcPts val="0"/>
              </a:spcAft>
              <a:buClr>
                <a:schemeClr val="dk1"/>
              </a:buClr>
              <a:buSzPts val="1100"/>
              <a:buChar char="■"/>
              <a:defRPr>
                <a:solidFill>
                  <a:schemeClr val="dk1"/>
                </a:solidFill>
              </a:defRPr>
            </a:lvl3pPr>
            <a:lvl4pPr marL="1828800" lvl="3" indent="-298450" rtl="0">
              <a:spcBef>
                <a:spcPts val="1600"/>
              </a:spcBef>
              <a:spcAft>
                <a:spcPts val="0"/>
              </a:spcAft>
              <a:buClr>
                <a:schemeClr val="dk1"/>
              </a:buClr>
              <a:buSzPts val="1100"/>
              <a:buChar char="●"/>
              <a:defRPr>
                <a:solidFill>
                  <a:schemeClr val="dk1"/>
                </a:solidFill>
              </a:defRPr>
            </a:lvl4pPr>
            <a:lvl5pPr marL="2286000" lvl="4" indent="-298450" rtl="0">
              <a:spcBef>
                <a:spcPts val="1600"/>
              </a:spcBef>
              <a:spcAft>
                <a:spcPts val="0"/>
              </a:spcAft>
              <a:buClr>
                <a:schemeClr val="dk1"/>
              </a:buClr>
              <a:buSzPts val="1100"/>
              <a:buChar char="○"/>
              <a:defRPr>
                <a:solidFill>
                  <a:schemeClr val="dk1"/>
                </a:solidFill>
              </a:defRPr>
            </a:lvl5pPr>
            <a:lvl6pPr marL="2743200" lvl="5" indent="-298450" rtl="0">
              <a:spcBef>
                <a:spcPts val="1600"/>
              </a:spcBef>
              <a:spcAft>
                <a:spcPts val="0"/>
              </a:spcAft>
              <a:buClr>
                <a:schemeClr val="dk1"/>
              </a:buClr>
              <a:buSzPts val="1100"/>
              <a:buChar char="■"/>
              <a:defRPr>
                <a:solidFill>
                  <a:schemeClr val="dk1"/>
                </a:solidFill>
              </a:defRPr>
            </a:lvl6pPr>
            <a:lvl7pPr marL="3200400" lvl="6" indent="-298450" rtl="0">
              <a:spcBef>
                <a:spcPts val="1600"/>
              </a:spcBef>
              <a:spcAft>
                <a:spcPts val="0"/>
              </a:spcAft>
              <a:buClr>
                <a:schemeClr val="dk1"/>
              </a:buClr>
              <a:buSzPts val="1100"/>
              <a:buChar char="●"/>
              <a:defRPr>
                <a:solidFill>
                  <a:schemeClr val="dk1"/>
                </a:solidFill>
              </a:defRPr>
            </a:lvl7pPr>
            <a:lvl8pPr marL="3657600" lvl="7" indent="-298450" rtl="0">
              <a:spcBef>
                <a:spcPts val="1600"/>
              </a:spcBef>
              <a:spcAft>
                <a:spcPts val="0"/>
              </a:spcAft>
              <a:buClr>
                <a:schemeClr val="dk1"/>
              </a:buClr>
              <a:buSzPts val="1100"/>
              <a:buChar char="○"/>
              <a:defRPr>
                <a:solidFill>
                  <a:schemeClr val="dk1"/>
                </a:solidFill>
              </a:defRPr>
            </a:lvl8pPr>
            <a:lvl9pPr marL="4114800" lvl="8" indent="-298450" rtl="0">
              <a:spcBef>
                <a:spcPts val="1600"/>
              </a:spcBef>
              <a:spcAft>
                <a:spcPts val="1600"/>
              </a:spcAft>
              <a:buClr>
                <a:schemeClr val="dk1"/>
              </a:buClr>
              <a:buSzPts val="1100"/>
              <a:buChar char="■"/>
              <a:defRPr>
                <a:solidFill>
                  <a:schemeClr val="dk1"/>
                </a:solidFill>
              </a:defRPr>
            </a:lvl9pPr>
          </a:lstStyle>
          <a:p>
            <a:endParaRPr/>
          </a:p>
        </p:txBody>
      </p:sp>
      <p:sp>
        <p:nvSpPr>
          <p:cNvPr id="311" name="Shape 311">
            <a:hlinkClick r:id="rId2"/>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Shape 312">
            <a:hlinkClick r:id="rId2"/>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3" name="Shape 313">
            <a:hlinkClick r:id="rId2"/>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4" name="Shape 314">
            <a:hlinkClick r:id="rId2"/>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315" name="Shape 315"/>
          <p:cNvGrpSpPr/>
          <p:nvPr/>
        </p:nvGrpSpPr>
        <p:grpSpPr>
          <a:xfrm>
            <a:off x="0" y="381001"/>
            <a:ext cx="1037850" cy="1016287"/>
            <a:chOff x="0" y="381001"/>
            <a:chExt cx="1037850" cy="1016287"/>
          </a:xfrm>
        </p:grpSpPr>
        <p:sp>
          <p:nvSpPr>
            <p:cNvPr id="316" name="Shape 3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Shape 31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18" name="Shape 318"/>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319" name="Shape 3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_alt2">
  <p:cSld name="TITLE_AND_BODY_2_1">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702850" y="1708619"/>
            <a:ext cx="3333300" cy="1470900"/>
          </a:xfrm>
          <a:prstGeom prst="rect">
            <a:avLst/>
          </a:prstGeom>
        </p:spPr>
        <p:txBody>
          <a:bodyPr spcFirstLastPara="1" wrap="square" lIns="91425" tIns="91425" rIns="91425" bIns="91425" anchor="t"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22" name="Shape 322"/>
          <p:cNvSpPr/>
          <p:nvPr/>
        </p:nvSpPr>
        <p:spPr>
          <a:xfrm>
            <a:off x="0" y="3486600"/>
            <a:ext cx="9144000" cy="16569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a:hlinkClick r:id="rId2"/>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a:hlinkClick r:id="rId2"/>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25" name="Shape 325">
            <a:hlinkClick r:id="rId2"/>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26" name="Shape 326">
            <a:hlinkClick r:id="rId2"/>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327" name="Shape 327"/>
          <p:cNvGrpSpPr/>
          <p:nvPr/>
        </p:nvGrpSpPr>
        <p:grpSpPr>
          <a:xfrm>
            <a:off x="0" y="381001"/>
            <a:ext cx="1037850" cy="1016287"/>
            <a:chOff x="0" y="381001"/>
            <a:chExt cx="1037850" cy="1016287"/>
          </a:xfrm>
        </p:grpSpPr>
        <p:sp>
          <p:nvSpPr>
            <p:cNvPr id="328" name="Shape 32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 name="Shape 32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30" name="Shape 330"/>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331" name="Shape 3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‹N°›</a:t>
            </a:fld>
            <a:endParaRPr/>
          </a:p>
        </p:txBody>
      </p:sp>
      <p:sp>
        <p:nvSpPr>
          <p:cNvPr id="332" name="Shape 332"/>
          <p:cNvSpPr txBox="1">
            <a:spLocks noGrp="1"/>
          </p:cNvSpPr>
          <p:nvPr>
            <p:ph type="body" idx="1"/>
          </p:nvPr>
        </p:nvSpPr>
        <p:spPr>
          <a:xfrm>
            <a:off x="702850" y="3625275"/>
            <a:ext cx="3333300" cy="765300"/>
          </a:xfrm>
          <a:prstGeom prst="rect">
            <a:avLst/>
          </a:prstGeom>
        </p:spPr>
        <p:txBody>
          <a:bodyPr spcFirstLastPara="1" wrap="square" lIns="91425" tIns="91425" rIns="91425" bIns="91425" anchor="t" anchorCtr="0"/>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1600"/>
              </a:spcBef>
              <a:spcAft>
                <a:spcPts val="0"/>
              </a:spcAft>
              <a:buClr>
                <a:schemeClr val="dk1"/>
              </a:buClr>
              <a:buSzPts val="1100"/>
              <a:buChar char="○"/>
              <a:defRPr>
                <a:solidFill>
                  <a:schemeClr val="dk1"/>
                </a:solidFill>
              </a:defRPr>
            </a:lvl2pPr>
            <a:lvl3pPr marL="1371600" lvl="2" indent="-298450" rtl="0">
              <a:spcBef>
                <a:spcPts val="1600"/>
              </a:spcBef>
              <a:spcAft>
                <a:spcPts val="0"/>
              </a:spcAft>
              <a:buClr>
                <a:schemeClr val="dk1"/>
              </a:buClr>
              <a:buSzPts val="1100"/>
              <a:buChar char="■"/>
              <a:defRPr>
                <a:solidFill>
                  <a:schemeClr val="dk1"/>
                </a:solidFill>
              </a:defRPr>
            </a:lvl3pPr>
            <a:lvl4pPr marL="1828800" lvl="3" indent="-298450" rtl="0">
              <a:spcBef>
                <a:spcPts val="1600"/>
              </a:spcBef>
              <a:spcAft>
                <a:spcPts val="0"/>
              </a:spcAft>
              <a:buClr>
                <a:schemeClr val="dk1"/>
              </a:buClr>
              <a:buSzPts val="1100"/>
              <a:buChar char="●"/>
              <a:defRPr>
                <a:solidFill>
                  <a:schemeClr val="dk1"/>
                </a:solidFill>
              </a:defRPr>
            </a:lvl4pPr>
            <a:lvl5pPr marL="2286000" lvl="4" indent="-298450" rtl="0">
              <a:spcBef>
                <a:spcPts val="1600"/>
              </a:spcBef>
              <a:spcAft>
                <a:spcPts val="0"/>
              </a:spcAft>
              <a:buClr>
                <a:schemeClr val="dk1"/>
              </a:buClr>
              <a:buSzPts val="1100"/>
              <a:buChar char="○"/>
              <a:defRPr>
                <a:solidFill>
                  <a:schemeClr val="dk1"/>
                </a:solidFill>
              </a:defRPr>
            </a:lvl5pPr>
            <a:lvl6pPr marL="2743200" lvl="5" indent="-298450" rtl="0">
              <a:spcBef>
                <a:spcPts val="1600"/>
              </a:spcBef>
              <a:spcAft>
                <a:spcPts val="0"/>
              </a:spcAft>
              <a:buClr>
                <a:schemeClr val="dk1"/>
              </a:buClr>
              <a:buSzPts val="1100"/>
              <a:buChar char="■"/>
              <a:defRPr>
                <a:solidFill>
                  <a:schemeClr val="dk1"/>
                </a:solidFill>
              </a:defRPr>
            </a:lvl6pPr>
            <a:lvl7pPr marL="3200400" lvl="6" indent="-298450" rtl="0">
              <a:spcBef>
                <a:spcPts val="1600"/>
              </a:spcBef>
              <a:spcAft>
                <a:spcPts val="0"/>
              </a:spcAft>
              <a:buClr>
                <a:schemeClr val="dk1"/>
              </a:buClr>
              <a:buSzPts val="1100"/>
              <a:buChar char="●"/>
              <a:defRPr>
                <a:solidFill>
                  <a:schemeClr val="dk1"/>
                </a:solidFill>
              </a:defRPr>
            </a:lvl7pPr>
            <a:lvl8pPr marL="3657600" lvl="7" indent="-298450" rtl="0">
              <a:spcBef>
                <a:spcPts val="1600"/>
              </a:spcBef>
              <a:spcAft>
                <a:spcPts val="0"/>
              </a:spcAft>
              <a:buClr>
                <a:schemeClr val="dk1"/>
              </a:buClr>
              <a:buSzPts val="1100"/>
              <a:buChar char="○"/>
              <a:defRPr>
                <a:solidFill>
                  <a:schemeClr val="dk1"/>
                </a:solidFill>
              </a:defRPr>
            </a:lvl8pPr>
            <a:lvl9pPr marL="4114800" lvl="8" indent="-298450" rtl="0">
              <a:spcBef>
                <a:spcPts val="1600"/>
              </a:spcBef>
              <a:spcAft>
                <a:spcPts val="1600"/>
              </a:spcAft>
              <a:buClr>
                <a:schemeClr val="dk1"/>
              </a:buClr>
              <a:buSzPts val="1100"/>
              <a:buChar char="■"/>
              <a:defRPr>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rtl="0">
              <a:lnSpc>
                <a:spcPct val="100000"/>
              </a:lnSpc>
              <a:spcBef>
                <a:spcPts val="0"/>
              </a:spcBef>
              <a:spcAft>
                <a:spcPts val="0"/>
              </a:spcAft>
              <a:buSzPts val="1300"/>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perspectiveapi.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perspectiveapi.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ctrTitle"/>
          </p:nvPr>
        </p:nvSpPr>
        <p:spPr>
          <a:xfrm>
            <a:off x="1099649" y="681690"/>
            <a:ext cx="6944700" cy="8811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GB" dirty="0"/>
              <a:t>Toxic Comment Classification</a:t>
            </a:r>
            <a:endParaRPr dirty="0"/>
          </a:p>
        </p:txBody>
      </p:sp>
      <p:sp>
        <p:nvSpPr>
          <p:cNvPr id="338" name="Shape 338"/>
          <p:cNvSpPr txBox="1">
            <a:spLocks noGrp="1"/>
          </p:cNvSpPr>
          <p:nvPr>
            <p:ph type="subTitle" idx="1"/>
          </p:nvPr>
        </p:nvSpPr>
        <p:spPr>
          <a:xfrm>
            <a:off x="2299950" y="1440990"/>
            <a:ext cx="4544100" cy="695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dirty="0" smtClean="0"/>
              <a:t>Advanced Topics in Web Science Seminar</a:t>
            </a:r>
          </a:p>
          <a:p>
            <a:pPr marL="0" lvl="0" indent="0" algn="ctr" rtl="0">
              <a:spcBef>
                <a:spcPts val="0"/>
              </a:spcBef>
              <a:spcAft>
                <a:spcPts val="1600"/>
              </a:spcAft>
              <a:buNone/>
            </a:pPr>
            <a:r>
              <a:rPr lang="en-GB" dirty="0" smtClean="0"/>
              <a:t>WS 2018/2019</a:t>
            </a:r>
            <a:endParaRPr dirty="0"/>
          </a:p>
        </p:txBody>
      </p:sp>
      <p:pic>
        <p:nvPicPr>
          <p:cNvPr id="339" name="Shape 339"/>
          <p:cNvPicPr preferRelativeResize="0"/>
          <p:nvPr/>
        </p:nvPicPr>
        <p:blipFill>
          <a:blip r:embed="rId3">
            <a:alphaModFix/>
          </a:blip>
          <a:stretch>
            <a:fillRect/>
          </a:stretch>
        </p:blipFill>
        <p:spPr>
          <a:xfrm>
            <a:off x="1947862" y="2397652"/>
            <a:ext cx="5248275" cy="876300"/>
          </a:xfrm>
          <a:prstGeom prst="rect">
            <a:avLst/>
          </a:prstGeom>
          <a:noFill/>
          <a:ln>
            <a:noFill/>
          </a:ln>
        </p:spPr>
      </p:pic>
      <p:sp>
        <p:nvSpPr>
          <p:cNvPr id="340" name="Shape 340"/>
          <p:cNvSpPr txBox="1"/>
          <p:nvPr/>
        </p:nvSpPr>
        <p:spPr>
          <a:xfrm>
            <a:off x="2402609" y="3535215"/>
            <a:ext cx="4338782" cy="1452000"/>
          </a:xfrm>
          <a:prstGeom prst="rect">
            <a:avLst/>
          </a:prstGeom>
          <a:noFill/>
          <a:ln>
            <a:noFill/>
          </a:ln>
        </p:spPr>
        <p:txBody>
          <a:bodyPr spcFirstLastPara="1" wrap="square" lIns="91425" tIns="91425" rIns="91425" bIns="91425" anchor="t" anchorCtr="0">
            <a:noAutofit/>
          </a:bodyPr>
          <a:lstStyle/>
          <a:p>
            <a:pPr marL="0" lvl="0" indent="0" algn="ctr">
              <a:lnSpc>
                <a:spcPct val="115000"/>
              </a:lnSpc>
              <a:spcBef>
                <a:spcPts val="0"/>
              </a:spcBef>
              <a:spcAft>
                <a:spcPts val="0"/>
              </a:spcAft>
              <a:buNone/>
            </a:pPr>
            <a:r>
              <a:rPr lang="de-DE" sz="1800" b="1" dirty="0" err="1" smtClean="0">
                <a:solidFill>
                  <a:schemeClr val="bg2">
                    <a:lumMod val="50000"/>
                  </a:schemeClr>
                </a:solidFill>
                <a:latin typeface="Maven Pro"/>
                <a:ea typeface="Maven Pro"/>
                <a:cs typeface="Maven Pro"/>
                <a:sym typeface="Maven Pro"/>
              </a:rPr>
              <a:t>Done</a:t>
            </a:r>
            <a:r>
              <a:rPr lang="de-DE" sz="1800" b="1" dirty="0" smtClean="0">
                <a:solidFill>
                  <a:schemeClr val="bg2">
                    <a:lumMod val="50000"/>
                  </a:schemeClr>
                </a:solidFill>
                <a:latin typeface="Maven Pro"/>
                <a:ea typeface="Maven Pro"/>
                <a:cs typeface="Maven Pro"/>
                <a:sym typeface="Maven Pro"/>
              </a:rPr>
              <a:t> </a:t>
            </a:r>
            <a:r>
              <a:rPr lang="de-DE" sz="1800" b="1" dirty="0" err="1" smtClean="0">
                <a:solidFill>
                  <a:schemeClr val="bg2">
                    <a:lumMod val="50000"/>
                  </a:schemeClr>
                </a:solidFill>
                <a:latin typeface="Maven Pro"/>
                <a:ea typeface="Maven Pro"/>
                <a:cs typeface="Maven Pro"/>
                <a:sym typeface="Maven Pro"/>
              </a:rPr>
              <a:t>by</a:t>
            </a:r>
            <a:r>
              <a:rPr lang="de-DE" sz="1800" b="1" dirty="0" smtClean="0">
                <a:solidFill>
                  <a:schemeClr val="bg2">
                    <a:lumMod val="50000"/>
                  </a:schemeClr>
                </a:solidFill>
                <a:latin typeface="Maven Pro"/>
                <a:ea typeface="Maven Pro"/>
                <a:cs typeface="Maven Pro"/>
                <a:sym typeface="Maven Pro"/>
              </a:rPr>
              <a:t>:</a:t>
            </a:r>
          </a:p>
          <a:p>
            <a:pPr marL="0" lvl="0" indent="0" algn="ctr">
              <a:lnSpc>
                <a:spcPct val="115000"/>
              </a:lnSpc>
              <a:spcBef>
                <a:spcPts val="0"/>
              </a:spcBef>
              <a:spcAft>
                <a:spcPts val="0"/>
              </a:spcAft>
              <a:buNone/>
            </a:pPr>
            <a:r>
              <a:rPr lang="de-DE" sz="1800" b="1" dirty="0" smtClean="0">
                <a:solidFill>
                  <a:schemeClr val="lt1"/>
                </a:solidFill>
                <a:latin typeface="Maven Pro"/>
                <a:ea typeface="Maven Pro"/>
                <a:cs typeface="Maven Pro"/>
                <a:sym typeface="Maven Pro"/>
              </a:rPr>
              <a:t>Marouene </a:t>
            </a:r>
            <a:r>
              <a:rPr lang="de-DE" sz="1800" b="1" dirty="0" err="1" smtClean="0">
                <a:solidFill>
                  <a:schemeClr val="lt1"/>
                </a:solidFill>
                <a:latin typeface="Maven Pro"/>
                <a:ea typeface="Maven Pro"/>
                <a:cs typeface="Maven Pro"/>
                <a:sym typeface="Maven Pro"/>
              </a:rPr>
              <a:t>Zouaoui</a:t>
            </a:r>
            <a:endParaRPr lang="de-DE" sz="1800" b="1" dirty="0" smtClean="0">
              <a:solidFill>
                <a:schemeClr val="lt1"/>
              </a:solidFill>
              <a:latin typeface="Maven Pro"/>
              <a:ea typeface="Maven Pro"/>
              <a:cs typeface="Maven Pro"/>
              <a:sym typeface="Maven Pro"/>
            </a:endParaRPr>
          </a:p>
          <a:p>
            <a:pPr marL="0" lvl="0" indent="0" algn="ctr">
              <a:lnSpc>
                <a:spcPct val="115000"/>
              </a:lnSpc>
              <a:spcBef>
                <a:spcPts val="0"/>
              </a:spcBef>
              <a:spcAft>
                <a:spcPts val="0"/>
              </a:spcAft>
              <a:buNone/>
            </a:pPr>
            <a:r>
              <a:rPr lang="de-DE" sz="1800" b="1" dirty="0" err="1" smtClean="0">
                <a:solidFill>
                  <a:schemeClr val="bg2">
                    <a:lumMod val="50000"/>
                  </a:schemeClr>
                </a:solidFill>
                <a:latin typeface="Maven Pro"/>
                <a:ea typeface="Maven Pro"/>
                <a:cs typeface="Maven Pro"/>
                <a:sym typeface="Maven Pro"/>
              </a:rPr>
              <a:t>Supervised</a:t>
            </a:r>
            <a:r>
              <a:rPr lang="de-DE" sz="1800" b="1" dirty="0" smtClean="0">
                <a:solidFill>
                  <a:schemeClr val="bg2">
                    <a:lumMod val="50000"/>
                  </a:schemeClr>
                </a:solidFill>
                <a:latin typeface="Maven Pro"/>
                <a:ea typeface="Maven Pro"/>
                <a:cs typeface="Maven Pro"/>
                <a:sym typeface="Maven Pro"/>
              </a:rPr>
              <a:t> </a:t>
            </a:r>
            <a:r>
              <a:rPr lang="de-DE" sz="1800" b="1" dirty="0" err="1" smtClean="0">
                <a:solidFill>
                  <a:schemeClr val="bg2">
                    <a:lumMod val="50000"/>
                  </a:schemeClr>
                </a:solidFill>
                <a:latin typeface="Maven Pro"/>
                <a:ea typeface="Maven Pro"/>
                <a:cs typeface="Maven Pro"/>
                <a:sym typeface="Maven Pro"/>
              </a:rPr>
              <a:t>by</a:t>
            </a:r>
            <a:r>
              <a:rPr lang="de-DE" sz="1800" b="1" dirty="0" smtClean="0">
                <a:solidFill>
                  <a:schemeClr val="bg2">
                    <a:lumMod val="50000"/>
                  </a:schemeClr>
                </a:solidFill>
                <a:latin typeface="Maven Pro"/>
                <a:ea typeface="Maven Pro"/>
                <a:cs typeface="Maven Pro"/>
                <a:sym typeface="Maven Pro"/>
              </a:rPr>
              <a:t>:</a:t>
            </a:r>
          </a:p>
          <a:p>
            <a:pPr lvl="0" algn="ctr">
              <a:lnSpc>
                <a:spcPct val="115000"/>
              </a:lnSpc>
            </a:pPr>
            <a:r>
              <a:rPr lang="de-DE" sz="1800" b="1" dirty="0">
                <a:solidFill>
                  <a:schemeClr val="lt1"/>
                </a:solidFill>
                <a:latin typeface="Maven Pro"/>
                <a:ea typeface="Maven Pro"/>
                <a:cs typeface="Maven Pro"/>
                <a:sym typeface="Maven Pro"/>
              </a:rPr>
              <a:t> Dr. Adamantios </a:t>
            </a:r>
            <a:r>
              <a:rPr lang="de-DE" sz="1800" b="1" dirty="0" err="1" smtClean="0">
                <a:solidFill>
                  <a:schemeClr val="lt1"/>
                </a:solidFill>
                <a:latin typeface="Maven Pro"/>
                <a:ea typeface="Maven Pro"/>
                <a:cs typeface="Maven Pro"/>
                <a:sym typeface="Maven Pro"/>
              </a:rPr>
              <a:t>Koumpis</a:t>
            </a:r>
            <a:endParaRPr sz="1800" b="1" dirty="0">
              <a:solidFill>
                <a:schemeClr val="lt1"/>
              </a:solidFill>
              <a:latin typeface="Maven Pro"/>
              <a:ea typeface="Maven Pro"/>
              <a:cs typeface="Maven Pro"/>
              <a:sym typeface="Maven Pro"/>
            </a:endParaRPr>
          </a:p>
        </p:txBody>
      </p:sp>
      <p:pic>
        <p:nvPicPr>
          <p:cNvPr id="2" name="Grafik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521" y="108090"/>
            <a:ext cx="2723114" cy="72571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1297500" y="586500"/>
            <a:ext cx="7243200" cy="680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err="1" smtClean="0"/>
              <a:t>Preprocessing</a:t>
            </a:r>
            <a:endParaRPr dirty="0"/>
          </a:p>
        </p:txBody>
      </p:sp>
      <p:sp>
        <p:nvSpPr>
          <p:cNvPr id="376" name="Shape 376"/>
          <p:cNvSpPr txBox="1">
            <a:spLocks noGrp="1"/>
          </p:cNvSpPr>
          <p:nvPr>
            <p:ph type="body" idx="1"/>
          </p:nvPr>
        </p:nvSpPr>
        <p:spPr>
          <a:xfrm>
            <a:off x="1297500" y="1356625"/>
            <a:ext cx="7030500" cy="2298600"/>
          </a:xfrm>
          <a:prstGeom prst="rect">
            <a:avLst/>
          </a:prstGeom>
        </p:spPr>
        <p:txBody>
          <a:bodyPr spcFirstLastPara="1" wrap="square" lIns="91425" tIns="91425" rIns="91425" bIns="91425" anchor="t" anchorCtr="0">
            <a:noAutofit/>
          </a:bodyPr>
          <a:lstStyle/>
          <a:p>
            <a:pPr lvl="0" indent="-317500" algn="just">
              <a:lnSpc>
                <a:spcPct val="100000"/>
              </a:lnSpc>
              <a:buClr>
                <a:srgbClr val="020202"/>
              </a:buClr>
              <a:buSzPts val="1400"/>
              <a:buFont typeface="Lato"/>
              <a:buChar char="●"/>
            </a:pPr>
            <a:r>
              <a:rPr lang="de-DE" sz="1600" b="1" dirty="0" smtClean="0">
                <a:solidFill>
                  <a:srgbClr val="020202"/>
                </a:solidFill>
                <a:highlight>
                  <a:srgbClr val="FFFFFF"/>
                </a:highlight>
                <a:latin typeface="Lato"/>
                <a:ea typeface="Lato"/>
                <a:cs typeface="Lato"/>
                <a:sym typeface="Lato"/>
              </a:rPr>
              <a:t>Data Collection: </a:t>
            </a:r>
            <a:r>
              <a:rPr lang="de-DE" sz="1600" dirty="0" err="1" smtClean="0">
                <a:solidFill>
                  <a:srgbClr val="020202"/>
                </a:solidFill>
                <a:highlight>
                  <a:srgbClr val="FFFFFF"/>
                </a:highlight>
                <a:latin typeface="Lato"/>
                <a:ea typeface="Lato"/>
                <a:cs typeface="Lato"/>
                <a:sym typeface="Lato"/>
              </a:rPr>
              <a:t>using</a:t>
            </a:r>
            <a:r>
              <a:rPr lang="de-DE" sz="1600" dirty="0" smtClean="0">
                <a:solidFill>
                  <a:srgbClr val="020202"/>
                </a:solidFill>
                <a:highlight>
                  <a:srgbClr val="FFFFFF"/>
                </a:highlight>
                <a:latin typeface="Lato"/>
                <a:ea typeface="Lato"/>
                <a:cs typeface="Lato"/>
                <a:sym typeface="Lato"/>
              </a:rPr>
              <a:t> </a:t>
            </a:r>
            <a:r>
              <a:rPr lang="en-GB" sz="1600" dirty="0" smtClean="0">
                <a:solidFill>
                  <a:srgbClr val="020202"/>
                </a:solidFill>
                <a:highlight>
                  <a:srgbClr val="FFFFFF"/>
                </a:highlight>
                <a:latin typeface="Lato"/>
                <a:ea typeface="Lato"/>
                <a:cs typeface="Lato"/>
                <a:sym typeface="Lato"/>
              </a:rPr>
              <a:t>the</a:t>
            </a:r>
            <a:r>
              <a:rPr lang="de-DE" sz="1600" dirty="0" smtClean="0">
                <a:solidFill>
                  <a:srgbClr val="020202"/>
                </a:solidFill>
                <a:highlight>
                  <a:srgbClr val="FFFFFF"/>
                </a:highlight>
                <a:latin typeface="Lato"/>
                <a:ea typeface="Lato"/>
                <a:cs typeface="Lato"/>
                <a:sym typeface="Lato"/>
              </a:rPr>
              <a:t> </a:t>
            </a:r>
            <a:r>
              <a:rPr lang="de-DE" sz="1600" dirty="0" err="1">
                <a:solidFill>
                  <a:srgbClr val="020202"/>
                </a:solidFill>
                <a:highlight>
                  <a:srgbClr val="FFFFFF"/>
                </a:highlight>
                <a:latin typeface="Lato"/>
                <a:ea typeface="Lato"/>
                <a:cs typeface="Lato"/>
                <a:sym typeface="Lato"/>
              </a:rPr>
              <a:t>dataset</a:t>
            </a:r>
            <a:r>
              <a:rPr lang="de-DE" sz="1600" dirty="0">
                <a:solidFill>
                  <a:srgbClr val="020202"/>
                </a:solidFill>
                <a:highlight>
                  <a:srgbClr val="FFFFFF"/>
                </a:highlight>
                <a:latin typeface="Lato"/>
                <a:ea typeface="Lato"/>
                <a:cs typeface="Lato"/>
                <a:sym typeface="Lato"/>
              </a:rPr>
              <a:t> </a:t>
            </a:r>
            <a:r>
              <a:rPr lang="de-DE" sz="1600" dirty="0" err="1">
                <a:solidFill>
                  <a:srgbClr val="020202"/>
                </a:solidFill>
                <a:highlight>
                  <a:srgbClr val="FFFFFF"/>
                </a:highlight>
                <a:latin typeface="Lato"/>
                <a:ea typeface="Lato"/>
                <a:cs typeface="Lato"/>
                <a:sym typeface="Lato"/>
              </a:rPr>
              <a:t>provided</a:t>
            </a:r>
            <a:r>
              <a:rPr lang="de-DE" sz="1600" dirty="0">
                <a:solidFill>
                  <a:srgbClr val="020202"/>
                </a:solidFill>
                <a:highlight>
                  <a:srgbClr val="FFFFFF"/>
                </a:highlight>
                <a:latin typeface="Lato"/>
                <a:ea typeface="Lato"/>
                <a:cs typeface="Lato"/>
                <a:sym typeface="Lato"/>
              </a:rPr>
              <a:t> </a:t>
            </a:r>
            <a:r>
              <a:rPr lang="de-DE" sz="1600" dirty="0" err="1">
                <a:solidFill>
                  <a:srgbClr val="020202"/>
                </a:solidFill>
                <a:highlight>
                  <a:srgbClr val="FFFFFF"/>
                </a:highlight>
                <a:latin typeface="Lato"/>
                <a:ea typeface="Lato"/>
                <a:cs typeface="Lato"/>
                <a:sym typeface="Lato"/>
              </a:rPr>
              <a:t>from</a:t>
            </a:r>
            <a:r>
              <a:rPr lang="de-DE" sz="1600" dirty="0">
                <a:solidFill>
                  <a:srgbClr val="020202"/>
                </a:solidFill>
                <a:highlight>
                  <a:srgbClr val="FFFFFF"/>
                </a:highlight>
                <a:latin typeface="Lato"/>
                <a:ea typeface="Lato"/>
                <a:cs typeface="Lato"/>
                <a:sym typeface="Lato"/>
              </a:rPr>
              <a:t> </a:t>
            </a:r>
            <a:r>
              <a:rPr lang="de-DE" sz="1600" dirty="0" err="1">
                <a:solidFill>
                  <a:srgbClr val="020202"/>
                </a:solidFill>
                <a:highlight>
                  <a:srgbClr val="FFFFFF"/>
                </a:highlight>
                <a:latin typeface="Lato"/>
                <a:ea typeface="Lato"/>
                <a:cs typeface="Lato"/>
                <a:sym typeface="Lato"/>
              </a:rPr>
              <a:t>Kaggle</a:t>
            </a:r>
            <a:r>
              <a:rPr lang="fr-FR" sz="1600" dirty="0">
                <a:solidFill>
                  <a:srgbClr val="020202"/>
                </a:solidFill>
                <a:highlight>
                  <a:srgbClr val="FFFFFF"/>
                </a:highlight>
                <a:latin typeface="Lato"/>
                <a:ea typeface="Lato"/>
                <a:cs typeface="Lato"/>
                <a:sym typeface="Lato"/>
              </a:rPr>
              <a:t>: </a:t>
            </a:r>
            <a:r>
              <a:rPr lang="fr-FR" sz="1600" dirty="0" err="1">
                <a:solidFill>
                  <a:srgbClr val="020202"/>
                </a:solidFill>
                <a:highlight>
                  <a:srgbClr val="FFFFFF"/>
                </a:highlight>
                <a:latin typeface="Lato"/>
                <a:ea typeface="Lato"/>
                <a:cs typeface="Lato"/>
                <a:sym typeface="Lato"/>
              </a:rPr>
              <a:t>Toxic</a:t>
            </a:r>
            <a:r>
              <a:rPr lang="fr-FR" sz="1600" dirty="0">
                <a:solidFill>
                  <a:srgbClr val="020202"/>
                </a:solidFill>
                <a:highlight>
                  <a:srgbClr val="FFFFFF"/>
                </a:highlight>
                <a:latin typeface="Lato"/>
                <a:ea typeface="Lato"/>
                <a:cs typeface="Lato"/>
                <a:sym typeface="Lato"/>
              </a:rPr>
              <a:t> Comment Classification Challenge</a:t>
            </a:r>
          </a:p>
          <a:p>
            <a:pPr marL="139700" lvl="0" indent="0" algn="just">
              <a:lnSpc>
                <a:spcPct val="100000"/>
              </a:lnSpc>
              <a:buClr>
                <a:srgbClr val="020202"/>
              </a:buClr>
              <a:buSzPts val="1400"/>
              <a:buNone/>
            </a:pPr>
            <a:endParaRPr lang="fr-FR" sz="1600" dirty="0">
              <a:solidFill>
                <a:srgbClr val="020202"/>
              </a:solidFill>
              <a:highlight>
                <a:srgbClr val="FFFFFF"/>
              </a:highlight>
              <a:latin typeface="Lato"/>
              <a:ea typeface="Lato"/>
              <a:cs typeface="Lato"/>
              <a:sym typeface="Lato"/>
            </a:endParaRPr>
          </a:p>
          <a:p>
            <a:pPr indent="-317500" algn="just">
              <a:lnSpc>
                <a:spcPct val="100000"/>
              </a:lnSpc>
              <a:buClr>
                <a:srgbClr val="020202"/>
              </a:buClr>
              <a:buSzPts val="1400"/>
              <a:buFont typeface="Lato"/>
              <a:buChar char="●"/>
            </a:pPr>
            <a:r>
              <a:rPr lang="en-US" sz="1600" b="1" dirty="0">
                <a:solidFill>
                  <a:srgbClr val="020202"/>
                </a:solidFill>
                <a:highlight>
                  <a:srgbClr val="FFFFFF"/>
                </a:highlight>
                <a:latin typeface="Lato"/>
                <a:ea typeface="Lato"/>
                <a:cs typeface="Lato"/>
              </a:rPr>
              <a:t>Cleaning text: </a:t>
            </a:r>
            <a:r>
              <a:rPr lang="en-US" sz="1600" dirty="0">
                <a:solidFill>
                  <a:srgbClr val="020202"/>
                </a:solidFill>
                <a:highlight>
                  <a:srgbClr val="FFFFFF"/>
                </a:highlight>
                <a:latin typeface="Lato"/>
                <a:ea typeface="Lato"/>
                <a:cs typeface="Lato"/>
              </a:rPr>
              <a:t>Removing all irrelevant characters such as any non alphanumeric characters, Convert all characters to lowercase, Tokenizing comments into individual words , lemmatization and Stemming</a:t>
            </a:r>
          </a:p>
          <a:p>
            <a:pPr lvl="0" indent="-317500" algn="just">
              <a:lnSpc>
                <a:spcPct val="100000"/>
              </a:lnSpc>
              <a:buClr>
                <a:srgbClr val="020202"/>
              </a:buClr>
              <a:buSzPts val="1400"/>
              <a:buFont typeface="Lato"/>
              <a:buChar char="●"/>
            </a:pPr>
            <a:endParaRPr lang="fr-FR" sz="1400" dirty="0" smtClean="0">
              <a:solidFill>
                <a:srgbClr val="020202"/>
              </a:solidFill>
              <a:highlight>
                <a:srgbClr val="FFFFFF"/>
              </a:highlight>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1297500" y="586500"/>
            <a:ext cx="7243200" cy="680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smtClean="0"/>
              <a:t>Feature Engineering</a:t>
            </a:r>
            <a:endParaRPr dirty="0"/>
          </a:p>
        </p:txBody>
      </p:sp>
      <p:sp>
        <p:nvSpPr>
          <p:cNvPr id="376" name="Shape 376"/>
          <p:cNvSpPr txBox="1">
            <a:spLocks noGrp="1"/>
          </p:cNvSpPr>
          <p:nvPr>
            <p:ph type="body" idx="1"/>
          </p:nvPr>
        </p:nvSpPr>
        <p:spPr>
          <a:xfrm>
            <a:off x="1297500" y="1831077"/>
            <a:ext cx="7030500" cy="2298600"/>
          </a:xfrm>
          <a:prstGeom prst="rect">
            <a:avLst/>
          </a:prstGeom>
        </p:spPr>
        <p:txBody>
          <a:bodyPr spcFirstLastPara="1" wrap="square" lIns="91425" tIns="91425" rIns="91425" bIns="91425" anchor="t" anchorCtr="0">
            <a:noAutofit/>
          </a:bodyPr>
          <a:lstStyle/>
          <a:p>
            <a:pPr lvl="0" indent="-317500" algn="just">
              <a:lnSpc>
                <a:spcPct val="100000"/>
              </a:lnSpc>
              <a:buClr>
                <a:srgbClr val="020202"/>
              </a:buClr>
              <a:buSzPts val="1400"/>
              <a:buFont typeface="Lato"/>
              <a:buChar char="●"/>
            </a:pPr>
            <a:r>
              <a:rPr lang="en-US" sz="1600" b="1" dirty="0">
                <a:solidFill>
                  <a:srgbClr val="020202"/>
                </a:solidFill>
                <a:highlight>
                  <a:srgbClr val="FFFFFF"/>
                </a:highlight>
                <a:latin typeface="Lato"/>
                <a:ea typeface="Lato"/>
                <a:cs typeface="Lato"/>
                <a:sym typeface="Lato"/>
              </a:rPr>
              <a:t>Feature generation </a:t>
            </a:r>
            <a:r>
              <a:rPr lang="en-US" sz="1600" b="1" dirty="0">
                <a:solidFill>
                  <a:srgbClr val="020202"/>
                </a:solidFill>
                <a:highlight>
                  <a:srgbClr val="FFFFFF"/>
                </a:highlight>
                <a:latin typeface="Lato"/>
                <a:ea typeface="Lato"/>
                <a:cs typeface="Lato"/>
                <a:sym typeface="Lato"/>
              </a:rPr>
              <a:t>techniques:</a:t>
            </a:r>
          </a:p>
          <a:p>
            <a:pPr lvl="1" indent="-317500" algn="just">
              <a:lnSpc>
                <a:spcPct val="100000"/>
              </a:lnSpc>
              <a:buClr>
                <a:srgbClr val="020202"/>
              </a:buClr>
              <a:buSzPts val="1400"/>
              <a:buFont typeface="Wingdings" panose="05000000000000000000" pitchFamily="2" charset="2"/>
              <a:buChar char="Ø"/>
            </a:pPr>
            <a:r>
              <a:rPr lang="en-US" sz="1600" dirty="0">
                <a:solidFill>
                  <a:srgbClr val="020202"/>
                </a:solidFill>
                <a:highlight>
                  <a:srgbClr val="FFFFFF"/>
                </a:highlight>
                <a:latin typeface="Lato"/>
                <a:ea typeface="Lato"/>
                <a:cs typeface="Lato"/>
                <a:sym typeface="Lato"/>
              </a:rPr>
              <a:t>Bag </a:t>
            </a:r>
            <a:r>
              <a:rPr lang="en-US" sz="1600" dirty="0">
                <a:solidFill>
                  <a:srgbClr val="020202"/>
                </a:solidFill>
                <a:highlight>
                  <a:srgbClr val="FFFFFF"/>
                </a:highlight>
                <a:latin typeface="Lato"/>
                <a:ea typeface="Lato"/>
                <a:cs typeface="Lato"/>
                <a:sym typeface="Lato"/>
              </a:rPr>
              <a:t>of Words </a:t>
            </a:r>
            <a:r>
              <a:rPr lang="en-US" sz="1600" dirty="0">
                <a:solidFill>
                  <a:srgbClr val="020202"/>
                </a:solidFill>
                <a:highlight>
                  <a:srgbClr val="FFFFFF"/>
                </a:highlight>
                <a:latin typeface="Lato"/>
                <a:ea typeface="Lato"/>
                <a:cs typeface="Lato"/>
                <a:sym typeface="Lato"/>
              </a:rPr>
              <a:t>(Count </a:t>
            </a:r>
            <a:r>
              <a:rPr lang="en-US" sz="1600" dirty="0" err="1">
                <a:solidFill>
                  <a:srgbClr val="020202"/>
                </a:solidFill>
                <a:highlight>
                  <a:srgbClr val="FFFFFF"/>
                </a:highlight>
                <a:latin typeface="Lato"/>
                <a:ea typeface="Lato"/>
                <a:cs typeface="Lato"/>
                <a:sym typeface="Lato"/>
              </a:rPr>
              <a:t>vectorizer</a:t>
            </a:r>
            <a:r>
              <a:rPr lang="en-US" sz="1600" dirty="0">
                <a:solidFill>
                  <a:srgbClr val="020202"/>
                </a:solidFill>
                <a:highlight>
                  <a:srgbClr val="FFFFFF"/>
                </a:highlight>
                <a:latin typeface="Lato"/>
                <a:ea typeface="Lato"/>
                <a:cs typeface="Lato"/>
                <a:sym typeface="Lato"/>
              </a:rPr>
              <a:t>)</a:t>
            </a:r>
            <a:endParaRPr lang="en-US" sz="1600" dirty="0">
              <a:solidFill>
                <a:srgbClr val="020202"/>
              </a:solidFill>
              <a:highlight>
                <a:srgbClr val="FFFFFF"/>
              </a:highlight>
              <a:latin typeface="Lato"/>
              <a:ea typeface="Lato"/>
              <a:cs typeface="Lato"/>
              <a:sym typeface="Lato"/>
            </a:endParaRPr>
          </a:p>
          <a:p>
            <a:pPr lvl="1" indent="-317500" algn="just">
              <a:lnSpc>
                <a:spcPct val="100000"/>
              </a:lnSpc>
              <a:buClr>
                <a:srgbClr val="020202"/>
              </a:buClr>
              <a:buSzPts val="1400"/>
              <a:buFont typeface="Wingdings" panose="05000000000000000000" pitchFamily="2" charset="2"/>
              <a:buChar char="Ø"/>
            </a:pPr>
            <a:r>
              <a:rPr lang="en-US" sz="1600" dirty="0">
                <a:solidFill>
                  <a:srgbClr val="020202"/>
                </a:solidFill>
                <a:highlight>
                  <a:srgbClr val="FFFFFF"/>
                </a:highlight>
                <a:latin typeface="Lato"/>
                <a:ea typeface="Lato"/>
                <a:cs typeface="Lato"/>
                <a:sym typeface="Lato"/>
              </a:rPr>
              <a:t>Term </a:t>
            </a:r>
            <a:r>
              <a:rPr lang="en-US" sz="1600" dirty="0">
                <a:solidFill>
                  <a:srgbClr val="020202"/>
                </a:solidFill>
                <a:highlight>
                  <a:srgbClr val="FFFFFF"/>
                </a:highlight>
                <a:latin typeface="Lato"/>
                <a:ea typeface="Lato"/>
                <a:cs typeface="Lato"/>
                <a:sym typeface="Lato"/>
              </a:rPr>
              <a:t>frequency–inverse document frequency(</a:t>
            </a:r>
            <a:r>
              <a:rPr lang="en-US" sz="1600" dirty="0" err="1">
                <a:solidFill>
                  <a:srgbClr val="020202"/>
                </a:solidFill>
                <a:highlight>
                  <a:srgbClr val="FFFFFF"/>
                </a:highlight>
                <a:latin typeface="Lato"/>
                <a:ea typeface="Lato"/>
                <a:cs typeface="Lato"/>
                <a:sym typeface="Lato"/>
              </a:rPr>
              <a:t>tf-idf</a:t>
            </a:r>
            <a:r>
              <a:rPr lang="en-US" sz="1600" dirty="0">
                <a:solidFill>
                  <a:srgbClr val="020202"/>
                </a:solidFill>
                <a:highlight>
                  <a:srgbClr val="FFFFFF"/>
                </a:highlight>
                <a:latin typeface="Lato"/>
                <a:ea typeface="Lato"/>
                <a:cs typeface="Lato"/>
                <a:sym typeface="Lato"/>
              </a:rPr>
              <a:t>) </a:t>
            </a:r>
          </a:p>
          <a:p>
            <a:pPr lvl="1" indent="-317500" algn="just">
              <a:lnSpc>
                <a:spcPct val="100000"/>
              </a:lnSpc>
              <a:buClr>
                <a:srgbClr val="020202"/>
              </a:buClr>
              <a:buSzPts val="1400"/>
              <a:buFont typeface="Wingdings" panose="05000000000000000000" pitchFamily="2" charset="2"/>
              <a:buChar char="Ø"/>
            </a:pPr>
            <a:r>
              <a:rPr lang="en-US" sz="1600" dirty="0">
                <a:solidFill>
                  <a:srgbClr val="020202"/>
                </a:solidFill>
                <a:highlight>
                  <a:srgbClr val="FFFFFF"/>
                </a:highlight>
                <a:latin typeface="Lato"/>
                <a:ea typeface="Lato"/>
                <a:cs typeface="Lato"/>
                <a:sym typeface="Lato"/>
              </a:rPr>
              <a:t>Word2Vec</a:t>
            </a:r>
            <a:endParaRPr lang="fr-FR" sz="1600" dirty="0">
              <a:solidFill>
                <a:srgbClr val="020202"/>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3348555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1270768" y="671299"/>
            <a:ext cx="7030500" cy="559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de-DE" dirty="0" err="1" smtClean="0"/>
              <a:t>Classification</a:t>
            </a:r>
            <a:r>
              <a:rPr lang="de-DE" dirty="0" smtClean="0"/>
              <a:t> </a:t>
            </a:r>
            <a:r>
              <a:rPr lang="de-DE" dirty="0" err="1" smtClean="0"/>
              <a:t>approaches</a:t>
            </a:r>
            <a:r>
              <a:rPr lang="de-DE" dirty="0" smtClean="0"/>
              <a:t>:</a:t>
            </a:r>
            <a:endParaRPr dirty="0"/>
          </a:p>
        </p:txBody>
      </p:sp>
      <p:sp>
        <p:nvSpPr>
          <p:cNvPr id="6" name="Shape 376"/>
          <p:cNvSpPr txBox="1">
            <a:spLocks noGrp="1"/>
          </p:cNvSpPr>
          <p:nvPr>
            <p:ph type="body" idx="1"/>
          </p:nvPr>
        </p:nvSpPr>
        <p:spPr>
          <a:xfrm>
            <a:off x="1297500" y="1831077"/>
            <a:ext cx="7030500" cy="2298600"/>
          </a:xfrm>
          <a:prstGeom prst="rect">
            <a:avLst/>
          </a:prstGeom>
        </p:spPr>
        <p:txBody>
          <a:bodyPr spcFirstLastPara="1" wrap="square" lIns="91425" tIns="91425" rIns="91425" bIns="91425" anchor="t" anchorCtr="0">
            <a:noAutofit/>
          </a:bodyPr>
          <a:lstStyle/>
          <a:p>
            <a:pPr lvl="0" indent="-317500" algn="just">
              <a:lnSpc>
                <a:spcPct val="100000"/>
              </a:lnSpc>
              <a:buClr>
                <a:srgbClr val="020202"/>
              </a:buClr>
              <a:buSzPts val="1400"/>
              <a:buFont typeface="Lato"/>
              <a:buChar char="●"/>
            </a:pPr>
            <a:r>
              <a:rPr lang="en-US" sz="1600" b="1" dirty="0">
                <a:solidFill>
                  <a:srgbClr val="020202"/>
                </a:solidFill>
                <a:highlight>
                  <a:srgbClr val="FFFFFF"/>
                </a:highlight>
                <a:latin typeface="Lato"/>
                <a:ea typeface="Lato"/>
                <a:cs typeface="Lato"/>
                <a:sym typeface="Lato"/>
              </a:rPr>
              <a:t>For this project, I used 2 approaches:</a:t>
            </a:r>
          </a:p>
          <a:p>
            <a:pPr lvl="1" indent="-317500" algn="just">
              <a:lnSpc>
                <a:spcPct val="100000"/>
              </a:lnSpc>
              <a:buClr>
                <a:srgbClr val="020202"/>
              </a:buClr>
              <a:buSzPts val="1400"/>
              <a:buFont typeface="Wingdings" panose="05000000000000000000" pitchFamily="2" charset="2"/>
              <a:buChar char="Ø"/>
            </a:pPr>
            <a:r>
              <a:rPr lang="en-US" sz="1600" dirty="0">
                <a:solidFill>
                  <a:srgbClr val="020202"/>
                </a:solidFill>
                <a:highlight>
                  <a:srgbClr val="FFFFFF"/>
                </a:highlight>
                <a:latin typeface="Lato"/>
                <a:ea typeface="Lato"/>
                <a:cs typeface="Lato"/>
                <a:sym typeface="Lato"/>
              </a:rPr>
              <a:t>Simple Machine Learning Approach</a:t>
            </a:r>
            <a:endParaRPr lang="en-US" sz="1600" dirty="0">
              <a:solidFill>
                <a:srgbClr val="020202"/>
              </a:solidFill>
              <a:highlight>
                <a:srgbClr val="FFFFFF"/>
              </a:highlight>
              <a:latin typeface="Lato"/>
              <a:ea typeface="Lato"/>
              <a:cs typeface="Lato"/>
              <a:sym typeface="Lato"/>
            </a:endParaRPr>
          </a:p>
          <a:p>
            <a:pPr lvl="1" indent="-317500" algn="just">
              <a:lnSpc>
                <a:spcPct val="100000"/>
              </a:lnSpc>
              <a:buClr>
                <a:srgbClr val="020202"/>
              </a:buClr>
              <a:buSzPts val="1400"/>
              <a:buFont typeface="Wingdings" panose="05000000000000000000" pitchFamily="2" charset="2"/>
              <a:buChar char="Ø"/>
            </a:pPr>
            <a:r>
              <a:rPr lang="en-US" sz="1600" dirty="0">
                <a:solidFill>
                  <a:srgbClr val="020202"/>
                </a:solidFill>
                <a:highlight>
                  <a:srgbClr val="FFFFFF"/>
                </a:highlight>
                <a:latin typeface="Lato"/>
                <a:ea typeface="Lato"/>
                <a:cs typeface="Lato"/>
                <a:sym typeface="Lato"/>
              </a:rPr>
              <a:t>Deep Learning Approach</a:t>
            </a:r>
            <a:endParaRPr lang="en-US" sz="1600" dirty="0">
              <a:solidFill>
                <a:srgbClr val="020202"/>
              </a:solidFill>
              <a:highlight>
                <a:srgbClr val="FFFFFF"/>
              </a:highlight>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title"/>
          </p:nvPr>
        </p:nvSpPr>
        <p:spPr>
          <a:xfrm>
            <a:off x="1297500" y="676525"/>
            <a:ext cx="7243200" cy="680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smtClean="0"/>
              <a:t>Simple Machine Learning Approach</a:t>
            </a:r>
            <a:endParaRPr dirty="0"/>
          </a:p>
        </p:txBody>
      </p:sp>
      <p:sp>
        <p:nvSpPr>
          <p:cNvPr id="388" name="Shape 388"/>
          <p:cNvSpPr txBox="1">
            <a:spLocks noGrp="1"/>
          </p:cNvSpPr>
          <p:nvPr>
            <p:ph type="body" idx="1"/>
          </p:nvPr>
        </p:nvSpPr>
        <p:spPr>
          <a:xfrm>
            <a:off x="1297500" y="1770693"/>
            <a:ext cx="7030500" cy="2178000"/>
          </a:xfrm>
          <a:prstGeom prst="rect">
            <a:avLst/>
          </a:prstGeom>
        </p:spPr>
        <p:txBody>
          <a:bodyPr spcFirstLastPara="1" wrap="square" lIns="91425" tIns="91425" rIns="91425" bIns="91425" anchor="t" anchorCtr="0">
            <a:noAutofit/>
          </a:bodyPr>
          <a:lstStyle/>
          <a:p>
            <a:pPr marL="0" indent="0" algn="just">
              <a:lnSpc>
                <a:spcPct val="100000"/>
              </a:lnSpc>
              <a:buNone/>
            </a:pPr>
            <a:r>
              <a:rPr lang="en-US" sz="1600" b="1" dirty="0">
                <a:solidFill>
                  <a:srgbClr val="020202"/>
                </a:solidFill>
                <a:highlight>
                  <a:srgbClr val="FFFFFF"/>
                </a:highlight>
                <a:latin typeface="Lato"/>
                <a:ea typeface="Lato"/>
                <a:cs typeface="Lato"/>
              </a:rPr>
              <a:t>Transforming the problem to a single label classification </a:t>
            </a:r>
            <a:r>
              <a:rPr lang="en-US" sz="1600" b="1" dirty="0">
                <a:solidFill>
                  <a:srgbClr val="020202"/>
                </a:solidFill>
                <a:highlight>
                  <a:srgbClr val="FFFFFF"/>
                </a:highlight>
                <a:latin typeface="Lato"/>
                <a:ea typeface="Lato"/>
                <a:cs typeface="Lato"/>
              </a:rPr>
              <a:t>problem:</a:t>
            </a:r>
          </a:p>
          <a:p>
            <a:pPr marL="0" indent="0" algn="just">
              <a:lnSpc>
                <a:spcPct val="100000"/>
              </a:lnSpc>
              <a:buNone/>
            </a:pPr>
            <a:endParaRPr lang="en-US" sz="1600" dirty="0">
              <a:solidFill>
                <a:srgbClr val="020202"/>
              </a:solidFill>
              <a:highlight>
                <a:srgbClr val="FFFFFF"/>
              </a:highlight>
              <a:latin typeface="Lato"/>
              <a:ea typeface="Lato"/>
              <a:cs typeface="Lato"/>
            </a:endParaRPr>
          </a:p>
          <a:p>
            <a:pPr marL="285750" indent="-285750" algn="just">
              <a:lnSpc>
                <a:spcPct val="100000"/>
              </a:lnSpc>
              <a:buFont typeface="Wingdings" panose="05000000000000000000" pitchFamily="2" charset="2"/>
              <a:buChar char="Ø"/>
            </a:pPr>
            <a:r>
              <a:rPr lang="en-US" sz="1600" b="1" dirty="0">
                <a:solidFill>
                  <a:srgbClr val="020202"/>
                </a:solidFill>
                <a:highlight>
                  <a:srgbClr val="FFFFFF"/>
                </a:highlight>
                <a:latin typeface="Lato"/>
                <a:ea typeface="Lato"/>
                <a:cs typeface="Lato"/>
              </a:rPr>
              <a:t>Binary Relevance: </a:t>
            </a:r>
            <a:r>
              <a:rPr lang="en-US" sz="1600" dirty="0">
                <a:solidFill>
                  <a:srgbClr val="020202"/>
                </a:solidFill>
                <a:highlight>
                  <a:srgbClr val="FFFFFF"/>
                </a:highlight>
                <a:latin typeface="Lato"/>
                <a:ea typeface="Lato"/>
                <a:cs typeface="Lato"/>
              </a:rPr>
              <a:t>In this labels are treated </a:t>
            </a:r>
            <a:r>
              <a:rPr lang="en-US" sz="1600" dirty="0">
                <a:solidFill>
                  <a:srgbClr val="020202"/>
                </a:solidFill>
                <a:highlight>
                  <a:srgbClr val="FFFFFF"/>
                </a:highlight>
                <a:latin typeface="Lato"/>
                <a:ea typeface="Lato"/>
                <a:cs typeface="Lato"/>
              </a:rPr>
              <a:t>independently </a:t>
            </a:r>
            <a:r>
              <a:rPr lang="en-US" sz="1600" dirty="0">
                <a:solidFill>
                  <a:srgbClr val="020202"/>
                </a:solidFill>
                <a:highlight>
                  <a:srgbClr val="FFFFFF"/>
                </a:highlight>
                <a:latin typeface="Lato"/>
                <a:ea typeface="Lato"/>
                <a:cs typeface="Lato"/>
              </a:rPr>
              <a:t>i.e., for each label, a classifier is trained on the input data. Since, we have six labels, we would have six different </a:t>
            </a:r>
            <a:r>
              <a:rPr lang="en-US" sz="1600" dirty="0">
                <a:solidFill>
                  <a:srgbClr val="020202"/>
                </a:solidFill>
                <a:highlight>
                  <a:srgbClr val="FFFFFF"/>
                </a:highlight>
                <a:latin typeface="Lato"/>
                <a:ea typeface="Lato"/>
                <a:cs typeface="Lato"/>
              </a:rPr>
              <a:t>classifiers.</a:t>
            </a:r>
          </a:p>
          <a:p>
            <a:pPr marL="285750" indent="-285750" algn="just">
              <a:lnSpc>
                <a:spcPct val="100000"/>
              </a:lnSpc>
              <a:buFont typeface="Wingdings" panose="05000000000000000000" pitchFamily="2" charset="2"/>
              <a:buChar char="Ø"/>
            </a:pPr>
            <a:endParaRPr lang="en-US" sz="1600" dirty="0">
              <a:solidFill>
                <a:srgbClr val="020202"/>
              </a:solidFill>
              <a:highlight>
                <a:srgbClr val="FFFFFF"/>
              </a:highlight>
              <a:latin typeface="Lato"/>
              <a:ea typeface="Lato"/>
              <a:cs typeface="Lato"/>
            </a:endParaRPr>
          </a:p>
          <a:p>
            <a:pPr marL="285750" indent="-285750" algn="just">
              <a:lnSpc>
                <a:spcPct val="100000"/>
              </a:lnSpc>
              <a:buFont typeface="Wingdings" panose="05000000000000000000" pitchFamily="2" charset="2"/>
              <a:buChar char="Ø"/>
            </a:pPr>
            <a:r>
              <a:rPr lang="en-US" sz="1600" b="1" dirty="0">
                <a:solidFill>
                  <a:srgbClr val="020202"/>
                </a:solidFill>
                <a:highlight>
                  <a:srgbClr val="FFFFFF"/>
                </a:highlight>
                <a:latin typeface="Lato"/>
                <a:ea typeface="Lato"/>
                <a:cs typeface="Lato"/>
              </a:rPr>
              <a:t>Classifier Chains: </a:t>
            </a:r>
            <a:r>
              <a:rPr lang="en-US" sz="1600" dirty="0">
                <a:solidFill>
                  <a:srgbClr val="020202"/>
                </a:solidFill>
                <a:highlight>
                  <a:srgbClr val="FFFFFF"/>
                </a:highlight>
                <a:latin typeface="Lato"/>
                <a:ea typeface="Lato"/>
                <a:cs typeface="Lato"/>
              </a:rPr>
              <a:t>In this, the first classifier is trained just on the input data and one label and then each next classifier is trained on the input space and all the previous classifiers in the chain.</a:t>
            </a:r>
            <a:endParaRPr lang="en-US" sz="1600" dirty="0">
              <a:solidFill>
                <a:srgbClr val="020202"/>
              </a:solidFill>
              <a:highlight>
                <a:srgbClr val="FFFFFF"/>
              </a:highlight>
              <a:latin typeface="Lato"/>
              <a:ea typeface="Lato"/>
              <a:cs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title"/>
          </p:nvPr>
        </p:nvSpPr>
        <p:spPr>
          <a:xfrm>
            <a:off x="1297500" y="676525"/>
            <a:ext cx="7243200" cy="680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smtClean="0"/>
              <a:t>Simple Machine Learning Approach</a:t>
            </a:r>
            <a:endParaRPr dirty="0"/>
          </a:p>
        </p:txBody>
      </p:sp>
      <p:pic>
        <p:nvPicPr>
          <p:cNvPr id="5122" name="Picture 2" descr="https://raw.githubusercontent.com/cjvegi/Toxic-Comment-Challenge/master/img_gh/binvscha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369" y="1501504"/>
            <a:ext cx="5784491" cy="3247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145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title"/>
          </p:nvPr>
        </p:nvSpPr>
        <p:spPr>
          <a:xfrm>
            <a:off x="1297500" y="676525"/>
            <a:ext cx="7243200" cy="680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smtClean="0"/>
              <a:t>Simple Machine Learning Approach</a:t>
            </a:r>
            <a:endParaRPr dirty="0"/>
          </a:p>
        </p:txBody>
      </p:sp>
      <p:sp>
        <p:nvSpPr>
          <p:cNvPr id="388" name="Shape 388"/>
          <p:cNvSpPr txBox="1">
            <a:spLocks noGrp="1"/>
          </p:cNvSpPr>
          <p:nvPr>
            <p:ph type="body" idx="1"/>
          </p:nvPr>
        </p:nvSpPr>
        <p:spPr>
          <a:xfrm>
            <a:off x="1297500" y="1770693"/>
            <a:ext cx="7030500" cy="2178000"/>
          </a:xfrm>
          <a:prstGeom prst="rect">
            <a:avLst/>
          </a:prstGeom>
        </p:spPr>
        <p:txBody>
          <a:bodyPr spcFirstLastPara="1" wrap="square" lIns="91425" tIns="91425" rIns="91425" bIns="91425" anchor="t" anchorCtr="0">
            <a:noAutofit/>
          </a:bodyPr>
          <a:lstStyle/>
          <a:p>
            <a:pPr marL="146050" indent="0">
              <a:buNone/>
            </a:pPr>
            <a:r>
              <a:rPr lang="en-US" sz="1600" b="1" dirty="0">
                <a:solidFill>
                  <a:srgbClr val="020202"/>
                </a:solidFill>
                <a:highlight>
                  <a:srgbClr val="FFFFFF"/>
                </a:highlight>
                <a:latin typeface="Lato"/>
                <a:ea typeface="Lato"/>
                <a:cs typeface="Lato"/>
              </a:rPr>
              <a:t>Accuracy</a:t>
            </a:r>
            <a:r>
              <a:rPr lang="en-US" sz="1600" dirty="0">
                <a:solidFill>
                  <a:srgbClr val="020202"/>
                </a:solidFill>
                <a:highlight>
                  <a:srgbClr val="FFFFFF"/>
                </a:highlight>
                <a:latin typeface="Lato"/>
                <a:ea typeface="Lato"/>
                <a:cs typeface="Lato"/>
              </a:rPr>
              <a:t>:</a:t>
            </a:r>
          </a:p>
          <a:p>
            <a:r>
              <a:rPr lang="en-US" sz="1600" dirty="0">
                <a:solidFill>
                  <a:srgbClr val="020202"/>
                </a:solidFill>
                <a:highlight>
                  <a:srgbClr val="FFFFFF"/>
                </a:highlight>
                <a:latin typeface="Lato"/>
                <a:ea typeface="Lato"/>
                <a:cs typeface="Lato"/>
              </a:rPr>
              <a:t>Using </a:t>
            </a:r>
            <a:r>
              <a:rPr lang="en-US" sz="1600" dirty="0" err="1">
                <a:solidFill>
                  <a:srgbClr val="020202"/>
                </a:solidFill>
                <a:highlight>
                  <a:srgbClr val="FFFFFF"/>
                </a:highlight>
                <a:latin typeface="Lato"/>
                <a:ea typeface="Lato"/>
                <a:cs typeface="Lato"/>
              </a:rPr>
              <a:t>Ensembleing</a:t>
            </a:r>
            <a:r>
              <a:rPr lang="en-US" sz="1600" dirty="0">
                <a:solidFill>
                  <a:srgbClr val="020202"/>
                </a:solidFill>
                <a:highlight>
                  <a:srgbClr val="FFFFFF"/>
                </a:highlight>
                <a:latin typeface="Lato"/>
                <a:ea typeface="Lato"/>
                <a:cs typeface="Lato"/>
              </a:rPr>
              <a:t> methods, Mean column wise(sum of all labels) area under receiver operating characteristic curve is </a:t>
            </a:r>
            <a:r>
              <a:rPr lang="en-US" sz="1600" b="1" dirty="0">
                <a:solidFill>
                  <a:srgbClr val="020202"/>
                </a:solidFill>
                <a:highlight>
                  <a:srgbClr val="FFFFFF"/>
                </a:highlight>
                <a:latin typeface="Lato"/>
                <a:ea typeface="Lato"/>
                <a:cs typeface="Lato"/>
              </a:rPr>
              <a:t>0.9555</a:t>
            </a:r>
            <a:r>
              <a:rPr lang="en-US" sz="1600" dirty="0">
                <a:solidFill>
                  <a:srgbClr val="020202"/>
                </a:solidFill>
                <a:highlight>
                  <a:srgbClr val="FFFFFF"/>
                </a:highlight>
                <a:latin typeface="Lato"/>
                <a:ea typeface="Lato"/>
                <a:cs typeface="Lato"/>
              </a:rPr>
              <a:t> </a:t>
            </a:r>
            <a:r>
              <a:rPr lang="en-US" sz="1600" dirty="0">
                <a:solidFill>
                  <a:srgbClr val="020202"/>
                </a:solidFill>
                <a:highlight>
                  <a:srgbClr val="FFFFFF"/>
                </a:highlight>
                <a:latin typeface="Lato"/>
                <a:ea typeface="Lato"/>
                <a:cs typeface="Lato"/>
              </a:rPr>
              <a:t>on the </a:t>
            </a:r>
            <a:r>
              <a:rPr lang="en-US" sz="1600" dirty="0" err="1">
                <a:solidFill>
                  <a:srgbClr val="020202"/>
                </a:solidFill>
                <a:highlight>
                  <a:srgbClr val="FFFFFF"/>
                </a:highlight>
                <a:latin typeface="Lato"/>
                <a:ea typeface="Lato"/>
                <a:cs typeface="Lato"/>
              </a:rPr>
              <a:t>Kaggle</a:t>
            </a:r>
            <a:r>
              <a:rPr lang="en-US" sz="1600" dirty="0">
                <a:solidFill>
                  <a:srgbClr val="020202"/>
                </a:solidFill>
                <a:highlight>
                  <a:srgbClr val="FFFFFF"/>
                </a:highlight>
                <a:latin typeface="Lato"/>
                <a:ea typeface="Lato"/>
                <a:cs typeface="Lato"/>
              </a:rPr>
              <a:t> Leaderboard(Ongoing) is achieved. </a:t>
            </a:r>
            <a:endParaRPr lang="en-US" sz="1600" dirty="0" smtClean="0">
              <a:solidFill>
                <a:srgbClr val="020202"/>
              </a:solidFill>
              <a:highlight>
                <a:srgbClr val="FFFFFF"/>
              </a:highlight>
              <a:latin typeface="Lato"/>
              <a:ea typeface="Lato"/>
              <a:cs typeface="Lato"/>
            </a:endParaRPr>
          </a:p>
          <a:p>
            <a:r>
              <a:rPr lang="en-US" sz="1600" dirty="0" smtClean="0">
                <a:solidFill>
                  <a:srgbClr val="020202"/>
                </a:solidFill>
                <a:highlight>
                  <a:srgbClr val="FFFFFF"/>
                </a:highlight>
                <a:latin typeface="Lato"/>
                <a:ea typeface="Lato"/>
                <a:cs typeface="Lato"/>
              </a:rPr>
              <a:t>Current </a:t>
            </a:r>
            <a:r>
              <a:rPr lang="en-US" sz="1600" dirty="0">
                <a:solidFill>
                  <a:srgbClr val="020202"/>
                </a:solidFill>
                <a:highlight>
                  <a:srgbClr val="FFFFFF"/>
                </a:highlight>
                <a:latin typeface="Lato"/>
                <a:ea typeface="Lato"/>
                <a:cs typeface="Lato"/>
              </a:rPr>
              <a:t>placed in </a:t>
            </a:r>
            <a:r>
              <a:rPr lang="en-US" sz="1600" dirty="0">
                <a:solidFill>
                  <a:srgbClr val="020202"/>
                </a:solidFill>
                <a:highlight>
                  <a:srgbClr val="FFFFFF"/>
                </a:highlight>
                <a:latin typeface="Lato"/>
                <a:ea typeface="Lato"/>
                <a:cs typeface="Lato"/>
              </a:rPr>
              <a:t>top20% </a:t>
            </a:r>
            <a:r>
              <a:rPr lang="en-US" sz="1600" dirty="0">
                <a:solidFill>
                  <a:srgbClr val="020202"/>
                </a:solidFill>
                <a:highlight>
                  <a:srgbClr val="FFFFFF"/>
                </a:highlight>
                <a:latin typeface="Lato"/>
                <a:ea typeface="Lato"/>
                <a:cs typeface="Lato"/>
              </a:rPr>
              <a:t>on </a:t>
            </a:r>
            <a:r>
              <a:rPr lang="en-US" sz="1600" dirty="0" err="1">
                <a:solidFill>
                  <a:srgbClr val="020202"/>
                </a:solidFill>
                <a:highlight>
                  <a:srgbClr val="FFFFFF"/>
                </a:highlight>
                <a:latin typeface="Lato"/>
                <a:ea typeface="Lato"/>
                <a:cs typeface="Lato"/>
              </a:rPr>
              <a:t>Kaggle</a:t>
            </a:r>
            <a:r>
              <a:rPr lang="en-US" sz="1600" dirty="0">
                <a:solidFill>
                  <a:srgbClr val="020202"/>
                </a:solidFill>
                <a:highlight>
                  <a:srgbClr val="FFFFFF"/>
                </a:highlight>
                <a:latin typeface="Lato"/>
                <a:ea typeface="Lato"/>
                <a:cs typeface="Lato"/>
              </a:rPr>
              <a:t> leaderboard.</a:t>
            </a:r>
          </a:p>
        </p:txBody>
      </p:sp>
    </p:spTree>
    <p:extLst>
      <p:ext uri="{BB962C8B-B14F-4D97-AF65-F5344CB8AC3E}">
        <p14:creationId xmlns:p14="http://schemas.microsoft.com/office/powerpoint/2010/main" val="231010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1297500" y="586500"/>
            <a:ext cx="7243200" cy="680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smtClean="0"/>
              <a:t>Deep Learning Approach</a:t>
            </a:r>
            <a:endParaRPr dirty="0"/>
          </a:p>
        </p:txBody>
      </p:sp>
      <p:sp>
        <p:nvSpPr>
          <p:cNvPr id="394" name="Shape 394"/>
          <p:cNvSpPr txBox="1">
            <a:spLocks noGrp="1"/>
          </p:cNvSpPr>
          <p:nvPr>
            <p:ph type="body" idx="1"/>
          </p:nvPr>
        </p:nvSpPr>
        <p:spPr>
          <a:xfrm>
            <a:off x="1297500" y="2029485"/>
            <a:ext cx="7030500" cy="2793300"/>
          </a:xfrm>
          <a:prstGeom prst="rect">
            <a:avLst/>
          </a:prstGeom>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Clr>
                <a:srgbClr val="020202"/>
              </a:buClr>
              <a:buSzPts val="1400"/>
              <a:buFont typeface="Lato"/>
              <a:buChar char="●"/>
            </a:pPr>
            <a:r>
              <a:rPr lang="en-GB" sz="1600" dirty="0">
                <a:solidFill>
                  <a:srgbClr val="020202"/>
                </a:solidFill>
                <a:highlight>
                  <a:srgbClr val="FFFFFF"/>
                </a:highlight>
                <a:latin typeface="Lato"/>
                <a:ea typeface="Lato"/>
                <a:cs typeface="Lato"/>
                <a:sym typeface="Lato"/>
              </a:rPr>
              <a:t>For this approach, I used </a:t>
            </a:r>
            <a:r>
              <a:rPr lang="en-GB" sz="1600" b="1" dirty="0">
                <a:solidFill>
                  <a:srgbClr val="020202"/>
                </a:solidFill>
                <a:highlight>
                  <a:srgbClr val="FFFFFF"/>
                </a:highlight>
                <a:latin typeface="Lato"/>
                <a:ea typeface="Lato"/>
                <a:cs typeface="Lato"/>
                <a:sym typeface="Lato"/>
              </a:rPr>
              <a:t>CNN</a:t>
            </a:r>
            <a:r>
              <a:rPr lang="en-GB" sz="1600" dirty="0">
                <a:solidFill>
                  <a:srgbClr val="020202"/>
                </a:solidFill>
                <a:highlight>
                  <a:srgbClr val="FFFFFF"/>
                </a:highlight>
                <a:latin typeface="Lato"/>
                <a:ea typeface="Lato"/>
                <a:cs typeface="Lato"/>
                <a:sym typeface="Lato"/>
              </a:rPr>
              <a:t> with </a:t>
            </a:r>
            <a:r>
              <a:rPr lang="en-GB" sz="1600" b="1" dirty="0">
                <a:solidFill>
                  <a:srgbClr val="020202"/>
                </a:solidFill>
                <a:highlight>
                  <a:srgbClr val="FFFFFF"/>
                </a:highlight>
                <a:latin typeface="Lato"/>
                <a:ea typeface="Lato"/>
                <a:cs typeface="Lato"/>
                <a:sym typeface="Lato"/>
              </a:rPr>
              <a:t>Word Embedding </a:t>
            </a:r>
            <a:r>
              <a:rPr lang="en-GB" sz="1600" dirty="0">
                <a:solidFill>
                  <a:srgbClr val="020202"/>
                </a:solidFill>
                <a:highlight>
                  <a:srgbClr val="FFFFFF"/>
                </a:highlight>
                <a:latin typeface="Lato"/>
                <a:ea typeface="Lato"/>
                <a:cs typeface="Lato"/>
                <a:sym typeface="Lato"/>
              </a:rPr>
              <a:t>(i.e. Glove).</a:t>
            </a:r>
            <a:endParaRPr lang="en-GB" sz="1600" dirty="0">
              <a:solidFill>
                <a:srgbClr val="020202"/>
              </a:solidFill>
              <a:highlight>
                <a:srgbClr val="FFFFFF"/>
              </a:highlight>
              <a:latin typeface="Lato"/>
              <a:ea typeface="Lato"/>
              <a:cs typeface="Lato"/>
              <a:sym typeface="Lato"/>
            </a:endParaRPr>
          </a:p>
          <a:p>
            <a:pPr marL="457200" lvl="0" indent="-317500" algn="just" rtl="0">
              <a:lnSpc>
                <a:spcPct val="100000"/>
              </a:lnSpc>
              <a:spcBef>
                <a:spcPts val="0"/>
              </a:spcBef>
              <a:spcAft>
                <a:spcPts val="0"/>
              </a:spcAft>
              <a:buClr>
                <a:srgbClr val="020202"/>
              </a:buClr>
              <a:buSzPts val="1400"/>
              <a:buFont typeface="Lato"/>
              <a:buChar char="●"/>
            </a:pPr>
            <a:endParaRPr lang="en-GB" sz="1600" dirty="0">
              <a:solidFill>
                <a:srgbClr val="020202"/>
              </a:solidFill>
              <a:highlight>
                <a:srgbClr val="FFFFFF"/>
              </a:highlight>
              <a:latin typeface="Lato"/>
              <a:ea typeface="Lato"/>
              <a:cs typeface="Lato"/>
              <a:sym typeface="Lato"/>
            </a:endParaRPr>
          </a:p>
          <a:p>
            <a:pPr marL="457200" lvl="0" indent="-317500" algn="just" rtl="0">
              <a:lnSpc>
                <a:spcPct val="100000"/>
              </a:lnSpc>
              <a:spcBef>
                <a:spcPts val="0"/>
              </a:spcBef>
              <a:spcAft>
                <a:spcPts val="0"/>
              </a:spcAft>
              <a:buClr>
                <a:srgbClr val="020202"/>
              </a:buClr>
              <a:buSzPts val="1400"/>
              <a:buFont typeface="Lato"/>
              <a:buChar char="●"/>
            </a:pPr>
            <a:r>
              <a:rPr lang="en-GB" sz="1600" dirty="0">
                <a:solidFill>
                  <a:srgbClr val="020202"/>
                </a:solidFill>
                <a:highlight>
                  <a:srgbClr val="FFFFFF"/>
                </a:highlight>
                <a:latin typeface="Lato"/>
                <a:ea typeface="Lato"/>
                <a:cs typeface="Lato"/>
                <a:sym typeface="Lato"/>
              </a:rPr>
              <a:t>This Approach takes into consideration the relation between the words.</a:t>
            </a:r>
          </a:p>
          <a:p>
            <a:pPr marL="457200" lvl="0" indent="-317500" algn="just" rtl="0">
              <a:lnSpc>
                <a:spcPct val="100000"/>
              </a:lnSpc>
              <a:spcBef>
                <a:spcPts val="0"/>
              </a:spcBef>
              <a:spcAft>
                <a:spcPts val="0"/>
              </a:spcAft>
              <a:buClr>
                <a:srgbClr val="020202"/>
              </a:buClr>
              <a:buSzPts val="1400"/>
              <a:buFont typeface="Lato"/>
              <a:buChar char="●"/>
            </a:pPr>
            <a:endParaRPr lang="en-GB" sz="1600" dirty="0">
              <a:solidFill>
                <a:srgbClr val="020202"/>
              </a:solidFill>
              <a:highlight>
                <a:srgbClr val="FFFFFF"/>
              </a:highlight>
              <a:latin typeface="Lato"/>
              <a:ea typeface="Lato"/>
              <a:cs typeface="Lato"/>
              <a:sym typeface="Lato"/>
            </a:endParaRPr>
          </a:p>
          <a:p>
            <a:pPr marL="457200" lvl="0" indent="-317500" algn="just" rtl="0">
              <a:lnSpc>
                <a:spcPct val="100000"/>
              </a:lnSpc>
              <a:spcBef>
                <a:spcPts val="0"/>
              </a:spcBef>
              <a:spcAft>
                <a:spcPts val="0"/>
              </a:spcAft>
              <a:buClr>
                <a:srgbClr val="020202"/>
              </a:buClr>
              <a:buSzPts val="1400"/>
              <a:buFont typeface="Lato"/>
              <a:buChar char="●"/>
            </a:pPr>
            <a:r>
              <a:rPr lang="en-GB" sz="1600" dirty="0">
                <a:solidFill>
                  <a:srgbClr val="020202"/>
                </a:solidFill>
                <a:highlight>
                  <a:srgbClr val="FFFFFF"/>
                </a:highlight>
                <a:latin typeface="Lato"/>
                <a:ea typeface="Lato"/>
                <a:cs typeface="Lato"/>
                <a:sym typeface="Lato"/>
              </a:rPr>
              <a:t>So the position and the context of the word have weights.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1297500" y="586500"/>
            <a:ext cx="7243200" cy="680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smtClean="0"/>
              <a:t>Deep Learning Approach</a:t>
            </a:r>
            <a:endParaRPr dirty="0"/>
          </a:p>
        </p:txBody>
      </p:sp>
      <p:sp>
        <p:nvSpPr>
          <p:cNvPr id="394" name="Shape 394"/>
          <p:cNvSpPr txBox="1">
            <a:spLocks noGrp="1"/>
          </p:cNvSpPr>
          <p:nvPr>
            <p:ph type="body" idx="1"/>
          </p:nvPr>
        </p:nvSpPr>
        <p:spPr>
          <a:xfrm>
            <a:off x="1038708" y="2029486"/>
            <a:ext cx="7030500" cy="2793300"/>
          </a:xfrm>
          <a:prstGeom prst="rect">
            <a:avLst/>
          </a:prstGeom>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Clr>
                <a:srgbClr val="020202"/>
              </a:buClr>
              <a:buSzPts val="1400"/>
              <a:buFont typeface="Lato"/>
              <a:buChar char="●"/>
            </a:pPr>
            <a:r>
              <a:rPr lang="en-GB" sz="1600" dirty="0">
                <a:solidFill>
                  <a:srgbClr val="020202"/>
                </a:solidFill>
                <a:highlight>
                  <a:srgbClr val="FFFFFF"/>
                </a:highlight>
                <a:latin typeface="Lato"/>
                <a:ea typeface="Lato"/>
                <a:cs typeface="Lato"/>
                <a:sym typeface="Lato"/>
              </a:rPr>
              <a:t>To build the </a:t>
            </a:r>
            <a:r>
              <a:rPr lang="en-GB" sz="1600" b="1" dirty="0">
                <a:solidFill>
                  <a:srgbClr val="020202"/>
                </a:solidFill>
                <a:highlight>
                  <a:srgbClr val="FFFFFF"/>
                </a:highlight>
                <a:latin typeface="Lato"/>
                <a:ea typeface="Lato"/>
                <a:cs typeface="Lato"/>
                <a:sym typeface="Lato"/>
              </a:rPr>
              <a:t>CNN</a:t>
            </a:r>
            <a:r>
              <a:rPr lang="en-GB" sz="1600" dirty="0">
                <a:solidFill>
                  <a:srgbClr val="020202"/>
                </a:solidFill>
                <a:highlight>
                  <a:srgbClr val="FFFFFF"/>
                </a:highlight>
                <a:latin typeface="Lato"/>
                <a:ea typeface="Lato"/>
                <a:cs typeface="Lato"/>
                <a:sym typeface="Lato"/>
              </a:rPr>
              <a:t> Model, I used </a:t>
            </a:r>
            <a:r>
              <a:rPr lang="en-GB" sz="1600" b="1" dirty="0" err="1">
                <a:solidFill>
                  <a:srgbClr val="020202"/>
                </a:solidFill>
                <a:highlight>
                  <a:srgbClr val="FFFFFF"/>
                </a:highlight>
                <a:latin typeface="Lato"/>
                <a:ea typeface="Lato"/>
                <a:cs typeface="Lato"/>
                <a:sym typeface="Lato"/>
              </a:rPr>
              <a:t>Keras</a:t>
            </a:r>
            <a:r>
              <a:rPr lang="en-GB" sz="1600" dirty="0">
                <a:solidFill>
                  <a:srgbClr val="020202"/>
                </a:solidFill>
                <a:highlight>
                  <a:srgbClr val="FFFFFF"/>
                </a:highlight>
                <a:latin typeface="Lato"/>
                <a:ea typeface="Lato"/>
                <a:cs typeface="Lato"/>
                <a:sym typeface="Lato"/>
              </a:rPr>
              <a:t>.</a:t>
            </a:r>
          </a:p>
          <a:p>
            <a:pPr marL="139700" lvl="0" indent="0" algn="just" rtl="0">
              <a:lnSpc>
                <a:spcPct val="100000"/>
              </a:lnSpc>
              <a:spcBef>
                <a:spcPts val="0"/>
              </a:spcBef>
              <a:spcAft>
                <a:spcPts val="0"/>
              </a:spcAft>
              <a:buClr>
                <a:srgbClr val="020202"/>
              </a:buClr>
              <a:buSzPts val="1400"/>
              <a:buNone/>
            </a:pPr>
            <a:endParaRPr lang="en-GB" sz="1600" dirty="0">
              <a:solidFill>
                <a:srgbClr val="020202"/>
              </a:solidFill>
              <a:highlight>
                <a:srgbClr val="FFFFFF"/>
              </a:highlight>
              <a:latin typeface="Lato"/>
              <a:ea typeface="Lato"/>
              <a:cs typeface="Lato"/>
              <a:sym typeface="Lato"/>
            </a:endParaRPr>
          </a:p>
          <a:p>
            <a:pPr indent="-317500" algn="just">
              <a:lnSpc>
                <a:spcPct val="100000"/>
              </a:lnSpc>
              <a:buClr>
                <a:srgbClr val="020202"/>
              </a:buClr>
              <a:buSzPts val="1400"/>
              <a:buFont typeface="Lato"/>
              <a:buChar char="●"/>
            </a:pPr>
            <a:r>
              <a:rPr lang="en-GB" sz="1600" dirty="0">
                <a:solidFill>
                  <a:srgbClr val="020202"/>
                </a:solidFill>
                <a:highlight>
                  <a:srgbClr val="FFFFFF"/>
                </a:highlight>
                <a:latin typeface="Lato"/>
                <a:ea typeface="Lato"/>
                <a:cs typeface="Lato"/>
                <a:sym typeface="Lato"/>
              </a:rPr>
              <a:t>I selected </a:t>
            </a:r>
            <a:r>
              <a:rPr lang="en-GB" sz="1600" b="1" dirty="0" err="1">
                <a:solidFill>
                  <a:srgbClr val="020202"/>
                </a:solidFill>
                <a:highlight>
                  <a:srgbClr val="FFFFFF"/>
                </a:highlight>
                <a:latin typeface="Lato"/>
                <a:ea typeface="Lato"/>
                <a:cs typeface="Lato"/>
                <a:sym typeface="Lato"/>
              </a:rPr>
              <a:t>binary_crossentropy</a:t>
            </a:r>
            <a:r>
              <a:rPr lang="en-GB" sz="1600" dirty="0">
                <a:solidFill>
                  <a:srgbClr val="020202"/>
                </a:solidFill>
                <a:highlight>
                  <a:srgbClr val="FFFFFF"/>
                </a:highlight>
                <a:latin typeface="Lato"/>
                <a:ea typeface="Lato"/>
                <a:cs typeface="Lato"/>
                <a:sym typeface="Lato"/>
              </a:rPr>
              <a:t> as loss function and </a:t>
            </a:r>
            <a:r>
              <a:rPr lang="en-GB" sz="1600" b="1" dirty="0" err="1">
                <a:solidFill>
                  <a:srgbClr val="020202"/>
                </a:solidFill>
                <a:highlight>
                  <a:srgbClr val="FFFFFF"/>
                </a:highlight>
                <a:latin typeface="Lato"/>
                <a:ea typeface="Lato"/>
                <a:cs typeface="Lato"/>
                <a:sym typeface="Lato"/>
              </a:rPr>
              <a:t>adam</a:t>
            </a:r>
            <a:r>
              <a:rPr lang="en-GB" sz="1600" dirty="0">
                <a:solidFill>
                  <a:srgbClr val="020202"/>
                </a:solidFill>
                <a:highlight>
                  <a:srgbClr val="FFFFFF"/>
                </a:highlight>
                <a:latin typeface="Lato"/>
                <a:ea typeface="Lato"/>
                <a:cs typeface="Lato"/>
                <a:sym typeface="Lato"/>
              </a:rPr>
              <a:t> as optimizer after trying different functions in order to </a:t>
            </a:r>
            <a:r>
              <a:rPr lang="en-GB" sz="1600" dirty="0" smtClean="0">
                <a:solidFill>
                  <a:srgbClr val="020202"/>
                </a:solidFill>
                <a:highlight>
                  <a:srgbClr val="FFFFFF"/>
                </a:highlight>
                <a:latin typeface="Lato"/>
                <a:ea typeface="Lato"/>
                <a:cs typeface="Lato"/>
                <a:sym typeface="Lato"/>
              </a:rPr>
              <a:t>select </a:t>
            </a:r>
            <a:r>
              <a:rPr lang="en-GB" sz="1600" dirty="0">
                <a:solidFill>
                  <a:srgbClr val="020202"/>
                </a:solidFill>
                <a:highlight>
                  <a:srgbClr val="FFFFFF"/>
                </a:highlight>
                <a:latin typeface="Lato"/>
                <a:ea typeface="Lato"/>
                <a:cs typeface="Lato"/>
                <a:sym typeface="Lato"/>
              </a:rPr>
              <a:t>the best combination.</a:t>
            </a:r>
          </a:p>
          <a:p>
            <a:pPr marL="139700" indent="0" algn="just">
              <a:lnSpc>
                <a:spcPct val="100000"/>
              </a:lnSpc>
              <a:buClr>
                <a:srgbClr val="020202"/>
              </a:buClr>
              <a:buSzPts val="1400"/>
              <a:buNone/>
            </a:pPr>
            <a:endParaRPr lang="en-GB" sz="1400" dirty="0">
              <a:solidFill>
                <a:srgbClr val="020202"/>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930481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1297500" y="586500"/>
            <a:ext cx="7243200" cy="680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smtClean="0"/>
              <a:t>Results on </a:t>
            </a:r>
            <a:r>
              <a:rPr lang="en-GB" dirty="0" err="1" smtClean="0"/>
              <a:t>Kaggle</a:t>
            </a:r>
            <a:endParaRPr dirty="0"/>
          </a:p>
        </p:txBody>
      </p:sp>
      <p:sp>
        <p:nvSpPr>
          <p:cNvPr id="400" name="Shape 400"/>
          <p:cNvSpPr txBox="1">
            <a:spLocks noGrp="1"/>
          </p:cNvSpPr>
          <p:nvPr>
            <p:ph type="body" idx="1"/>
          </p:nvPr>
        </p:nvSpPr>
        <p:spPr>
          <a:xfrm>
            <a:off x="1297500" y="1451515"/>
            <a:ext cx="7030500" cy="825859"/>
          </a:xfrm>
          <a:prstGeom prst="rect">
            <a:avLst/>
          </a:prstGeom>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Clr>
                <a:srgbClr val="020202"/>
              </a:buClr>
              <a:buSzPts val="1400"/>
              <a:buFont typeface="Lato"/>
              <a:buChar char="●"/>
            </a:pPr>
            <a:r>
              <a:rPr lang="en-GB" sz="1600" dirty="0">
                <a:solidFill>
                  <a:srgbClr val="020202"/>
                </a:solidFill>
                <a:highlight>
                  <a:srgbClr val="FFFFFF"/>
                </a:highlight>
                <a:latin typeface="Lato"/>
                <a:ea typeface="Lato"/>
                <a:cs typeface="Lato"/>
                <a:sym typeface="Lato"/>
              </a:rPr>
              <a:t>I submitted the two approaches on </a:t>
            </a:r>
            <a:r>
              <a:rPr lang="en-GB" sz="1600" dirty="0" err="1">
                <a:solidFill>
                  <a:srgbClr val="020202"/>
                </a:solidFill>
                <a:highlight>
                  <a:srgbClr val="FFFFFF"/>
                </a:highlight>
                <a:latin typeface="Lato"/>
                <a:ea typeface="Lato"/>
                <a:cs typeface="Lato"/>
                <a:sym typeface="Lato"/>
              </a:rPr>
              <a:t>Kaggle</a:t>
            </a:r>
            <a:r>
              <a:rPr lang="en-GB" sz="1600" dirty="0">
                <a:solidFill>
                  <a:srgbClr val="020202"/>
                </a:solidFill>
                <a:highlight>
                  <a:srgbClr val="FFFFFF"/>
                </a:highlight>
                <a:latin typeface="Lato"/>
                <a:ea typeface="Lato"/>
                <a:cs typeface="Lato"/>
                <a:sym typeface="Lato"/>
              </a:rPr>
              <a:t>:</a:t>
            </a:r>
          </a:p>
          <a:p>
            <a:pPr lvl="1" indent="-317500" algn="just">
              <a:lnSpc>
                <a:spcPct val="100000"/>
              </a:lnSpc>
              <a:spcBef>
                <a:spcPts val="0"/>
              </a:spcBef>
              <a:buClr>
                <a:srgbClr val="020202"/>
              </a:buClr>
              <a:buSzPts val="1400"/>
              <a:buFont typeface="Lato"/>
              <a:buChar char="●"/>
            </a:pPr>
            <a:r>
              <a:rPr lang="en-GB" sz="1600" dirty="0">
                <a:solidFill>
                  <a:srgbClr val="020202"/>
                </a:solidFill>
                <a:highlight>
                  <a:srgbClr val="FFFFFF"/>
                </a:highlight>
                <a:latin typeface="Lato"/>
                <a:ea typeface="Lato"/>
                <a:cs typeface="Lato"/>
                <a:sym typeface="Lato"/>
              </a:rPr>
              <a:t>Submission.csv  is for Deep Learning </a:t>
            </a:r>
            <a:r>
              <a:rPr lang="en-GB" sz="1600" dirty="0" smtClean="0">
                <a:solidFill>
                  <a:srgbClr val="020202"/>
                </a:solidFill>
                <a:highlight>
                  <a:srgbClr val="FFFFFF"/>
                </a:highlight>
                <a:latin typeface="Lato"/>
                <a:ea typeface="Lato"/>
                <a:cs typeface="Lato"/>
                <a:sym typeface="Lato"/>
              </a:rPr>
              <a:t>Approach.</a:t>
            </a:r>
            <a:endParaRPr lang="en-GB" sz="1600" dirty="0">
              <a:solidFill>
                <a:srgbClr val="020202"/>
              </a:solidFill>
              <a:highlight>
                <a:srgbClr val="FFFFFF"/>
              </a:highlight>
              <a:latin typeface="Lato"/>
              <a:ea typeface="Lato"/>
              <a:cs typeface="Lato"/>
              <a:sym typeface="Lato"/>
            </a:endParaRPr>
          </a:p>
          <a:p>
            <a:pPr lvl="1" indent="-317500" algn="just">
              <a:lnSpc>
                <a:spcPct val="100000"/>
              </a:lnSpc>
              <a:spcBef>
                <a:spcPts val="0"/>
              </a:spcBef>
              <a:buClr>
                <a:srgbClr val="020202"/>
              </a:buClr>
              <a:buSzPts val="1400"/>
              <a:buFont typeface="Lato"/>
              <a:buChar char="●"/>
            </a:pPr>
            <a:r>
              <a:rPr lang="en-GB" sz="1600" dirty="0">
                <a:solidFill>
                  <a:srgbClr val="020202"/>
                </a:solidFill>
                <a:highlight>
                  <a:srgbClr val="FFFFFF"/>
                </a:highlight>
                <a:latin typeface="Lato"/>
                <a:ea typeface="Lato"/>
                <a:cs typeface="Lato"/>
                <a:sym typeface="Lato"/>
              </a:rPr>
              <a:t>Submission2.csv is </a:t>
            </a:r>
            <a:r>
              <a:rPr lang="en-GB" sz="1600" dirty="0" smtClean="0">
                <a:solidFill>
                  <a:srgbClr val="020202"/>
                </a:solidFill>
                <a:highlight>
                  <a:srgbClr val="FFFFFF"/>
                </a:highlight>
                <a:latin typeface="Lato"/>
                <a:ea typeface="Lato"/>
                <a:cs typeface="Lato"/>
                <a:sym typeface="Lato"/>
              </a:rPr>
              <a:t>for</a:t>
            </a:r>
            <a:r>
              <a:rPr lang="en-GB" sz="1600" dirty="0">
                <a:solidFill>
                  <a:srgbClr val="020202"/>
                </a:solidFill>
                <a:highlight>
                  <a:srgbClr val="FFFFFF"/>
                </a:highlight>
                <a:latin typeface="Lato"/>
                <a:ea typeface="Lato"/>
                <a:cs typeface="Lato"/>
                <a:sym typeface="Lato"/>
              </a:rPr>
              <a:t> Simple Machine Learning Approach</a:t>
            </a:r>
            <a:r>
              <a:rPr lang="en-GB" sz="1600" dirty="0" smtClean="0">
                <a:solidFill>
                  <a:srgbClr val="020202"/>
                </a:solidFill>
                <a:highlight>
                  <a:srgbClr val="FFFFFF"/>
                </a:highlight>
                <a:latin typeface="Lato"/>
                <a:ea typeface="Lato"/>
                <a:cs typeface="Lato"/>
                <a:sym typeface="Lato"/>
              </a:rPr>
              <a:t>.</a:t>
            </a:r>
            <a:endParaRPr sz="1600" dirty="0">
              <a:solidFill>
                <a:srgbClr val="020202"/>
              </a:solidFill>
              <a:highlight>
                <a:srgbClr val="FFFFFF"/>
              </a:highlight>
              <a:latin typeface="Lato"/>
              <a:ea typeface="Lato"/>
              <a:cs typeface="Lato"/>
              <a:sym typeface="Lato"/>
            </a:endParaRPr>
          </a:p>
        </p:txBody>
      </p:sp>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042" y="2462289"/>
            <a:ext cx="7401958" cy="18957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1297500" y="586500"/>
            <a:ext cx="7243200" cy="680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Future Plan</a:t>
            </a:r>
            <a:endParaRPr/>
          </a:p>
        </p:txBody>
      </p:sp>
      <p:sp>
        <p:nvSpPr>
          <p:cNvPr id="406" name="Shape 406"/>
          <p:cNvSpPr txBox="1">
            <a:spLocks noGrp="1"/>
          </p:cNvSpPr>
          <p:nvPr>
            <p:ph type="body" idx="1"/>
          </p:nvPr>
        </p:nvSpPr>
        <p:spPr>
          <a:xfrm>
            <a:off x="1204735" y="1637296"/>
            <a:ext cx="7030500" cy="2298600"/>
          </a:xfrm>
          <a:prstGeom prst="rect">
            <a:avLst/>
          </a:prstGeom>
        </p:spPr>
        <p:txBody>
          <a:bodyPr spcFirstLastPara="1" wrap="square" lIns="91425" tIns="91425" rIns="91425" bIns="91425" anchor="t" anchorCtr="0">
            <a:noAutofit/>
          </a:bodyPr>
          <a:lstStyle/>
          <a:p>
            <a:pPr marL="285750" indent="-285750" algn="just">
              <a:lnSpc>
                <a:spcPct val="100000"/>
              </a:lnSpc>
            </a:pPr>
            <a:r>
              <a:rPr lang="de-DE" sz="1600" dirty="0">
                <a:solidFill>
                  <a:srgbClr val="020202"/>
                </a:solidFill>
                <a:highlight>
                  <a:srgbClr val="FFFFFF"/>
                </a:highlight>
                <a:latin typeface="Lato"/>
                <a:ea typeface="Lato"/>
                <a:cs typeface="Lato"/>
                <a:sym typeface="Lato"/>
              </a:rPr>
              <a:t>I am </a:t>
            </a:r>
            <a:r>
              <a:rPr lang="de-DE" sz="1600" dirty="0" err="1">
                <a:solidFill>
                  <a:srgbClr val="020202"/>
                </a:solidFill>
                <a:highlight>
                  <a:srgbClr val="FFFFFF"/>
                </a:highlight>
                <a:latin typeface="Lato"/>
                <a:ea typeface="Lato"/>
                <a:cs typeface="Lato"/>
                <a:sym typeface="Lato"/>
              </a:rPr>
              <a:t>willing</a:t>
            </a:r>
            <a:r>
              <a:rPr lang="de-DE" sz="1600" dirty="0">
                <a:solidFill>
                  <a:srgbClr val="020202"/>
                </a:solidFill>
                <a:highlight>
                  <a:srgbClr val="FFFFFF"/>
                </a:highlight>
                <a:latin typeface="Lato"/>
                <a:ea typeface="Lato"/>
                <a:cs typeface="Lato"/>
                <a:sym typeface="Lato"/>
              </a:rPr>
              <a:t> </a:t>
            </a:r>
            <a:r>
              <a:rPr lang="de-DE" sz="1600" dirty="0" err="1">
                <a:solidFill>
                  <a:srgbClr val="020202"/>
                </a:solidFill>
                <a:highlight>
                  <a:srgbClr val="FFFFFF"/>
                </a:highlight>
                <a:latin typeface="Lato"/>
                <a:ea typeface="Lato"/>
                <a:cs typeface="Lato"/>
                <a:sym typeface="Lato"/>
              </a:rPr>
              <a:t>to</a:t>
            </a:r>
            <a:r>
              <a:rPr lang="de-DE" sz="1600" dirty="0">
                <a:solidFill>
                  <a:srgbClr val="020202"/>
                </a:solidFill>
                <a:highlight>
                  <a:srgbClr val="FFFFFF"/>
                </a:highlight>
                <a:latin typeface="Lato"/>
                <a:ea typeface="Lato"/>
                <a:cs typeface="Lato"/>
                <a:sym typeface="Lato"/>
              </a:rPr>
              <a:t> </a:t>
            </a:r>
            <a:r>
              <a:rPr lang="de-DE" sz="1600" dirty="0" err="1">
                <a:solidFill>
                  <a:srgbClr val="020202"/>
                </a:solidFill>
                <a:highlight>
                  <a:srgbClr val="FFFFFF"/>
                </a:highlight>
                <a:latin typeface="Lato"/>
                <a:ea typeface="Lato"/>
                <a:cs typeface="Lato"/>
                <a:sym typeface="Lato"/>
              </a:rPr>
              <a:t>use</a:t>
            </a:r>
            <a:r>
              <a:rPr lang="de-DE" sz="1600" dirty="0">
                <a:solidFill>
                  <a:srgbClr val="020202"/>
                </a:solidFill>
                <a:highlight>
                  <a:srgbClr val="FFFFFF"/>
                </a:highlight>
                <a:latin typeface="Lato"/>
                <a:ea typeface="Lato"/>
                <a:cs typeface="Lato"/>
                <a:sym typeface="Lato"/>
              </a:rPr>
              <a:t> </a:t>
            </a:r>
            <a:r>
              <a:rPr lang="de-DE" sz="1600" dirty="0" err="1">
                <a:solidFill>
                  <a:srgbClr val="020202"/>
                </a:solidFill>
                <a:highlight>
                  <a:srgbClr val="FFFFFF"/>
                </a:highlight>
                <a:latin typeface="Lato"/>
                <a:ea typeface="Lato"/>
                <a:cs typeface="Lato"/>
                <a:sym typeface="Lato"/>
              </a:rPr>
              <a:t>enhance</a:t>
            </a:r>
            <a:r>
              <a:rPr lang="de-DE" sz="1600" dirty="0">
                <a:solidFill>
                  <a:srgbClr val="020202"/>
                </a:solidFill>
                <a:highlight>
                  <a:srgbClr val="FFFFFF"/>
                </a:highlight>
                <a:latin typeface="Lato"/>
                <a:ea typeface="Lato"/>
                <a:cs typeface="Lato"/>
                <a:sym typeface="Lato"/>
              </a:rPr>
              <a:t> </a:t>
            </a:r>
            <a:r>
              <a:rPr lang="de-DE" sz="1600" dirty="0" err="1">
                <a:solidFill>
                  <a:srgbClr val="020202"/>
                </a:solidFill>
                <a:highlight>
                  <a:srgbClr val="FFFFFF"/>
                </a:highlight>
                <a:latin typeface="Lato"/>
                <a:ea typeface="Lato"/>
                <a:cs typeface="Lato"/>
                <a:sym typeface="Lato"/>
              </a:rPr>
              <a:t>the</a:t>
            </a:r>
            <a:r>
              <a:rPr lang="de-DE" sz="1600" dirty="0">
                <a:solidFill>
                  <a:srgbClr val="020202"/>
                </a:solidFill>
                <a:highlight>
                  <a:srgbClr val="FFFFFF"/>
                </a:highlight>
                <a:latin typeface="Lato"/>
                <a:ea typeface="Lato"/>
                <a:cs typeface="Lato"/>
                <a:sym typeface="Lato"/>
              </a:rPr>
              <a:t> </a:t>
            </a:r>
            <a:r>
              <a:rPr lang="de-DE" sz="1600" dirty="0" err="1">
                <a:solidFill>
                  <a:srgbClr val="020202"/>
                </a:solidFill>
                <a:highlight>
                  <a:srgbClr val="FFFFFF"/>
                </a:highlight>
                <a:latin typeface="Lato"/>
                <a:ea typeface="Lato"/>
                <a:cs typeface="Lato"/>
                <a:sym typeface="Lato"/>
              </a:rPr>
              <a:t>Deep</a:t>
            </a:r>
            <a:r>
              <a:rPr lang="de-DE" sz="1600" dirty="0">
                <a:solidFill>
                  <a:srgbClr val="020202"/>
                </a:solidFill>
                <a:highlight>
                  <a:srgbClr val="FFFFFF"/>
                </a:highlight>
                <a:latin typeface="Lato"/>
                <a:ea typeface="Lato"/>
                <a:cs typeface="Lato"/>
                <a:sym typeface="Lato"/>
              </a:rPr>
              <a:t> Learning </a:t>
            </a:r>
            <a:r>
              <a:rPr lang="de-DE" sz="1600" dirty="0" err="1">
                <a:solidFill>
                  <a:srgbClr val="020202"/>
                </a:solidFill>
                <a:highlight>
                  <a:srgbClr val="FFFFFF"/>
                </a:highlight>
                <a:latin typeface="Lato"/>
                <a:ea typeface="Lato"/>
                <a:cs typeface="Lato"/>
                <a:sym typeface="Lato"/>
              </a:rPr>
              <a:t>approach</a:t>
            </a:r>
            <a:r>
              <a:rPr lang="de-DE" sz="1600" dirty="0">
                <a:solidFill>
                  <a:srgbClr val="020202"/>
                </a:solidFill>
                <a:highlight>
                  <a:srgbClr val="FFFFFF"/>
                </a:highlight>
                <a:latin typeface="Lato"/>
                <a:ea typeface="Lato"/>
                <a:cs typeface="Lato"/>
                <a:sym typeface="Lato"/>
              </a:rPr>
              <a:t> </a:t>
            </a:r>
            <a:r>
              <a:rPr lang="de-DE" sz="1600" dirty="0" err="1">
                <a:solidFill>
                  <a:srgbClr val="020202"/>
                </a:solidFill>
                <a:highlight>
                  <a:srgbClr val="FFFFFF"/>
                </a:highlight>
                <a:latin typeface="Lato"/>
                <a:ea typeface="Lato"/>
                <a:cs typeface="Lato"/>
                <a:sym typeface="Lato"/>
              </a:rPr>
              <a:t>by</a:t>
            </a:r>
            <a:r>
              <a:rPr lang="de-DE" sz="1600" dirty="0">
                <a:solidFill>
                  <a:srgbClr val="020202"/>
                </a:solidFill>
                <a:highlight>
                  <a:srgbClr val="FFFFFF"/>
                </a:highlight>
                <a:latin typeface="Lato"/>
                <a:ea typeface="Lato"/>
                <a:cs typeface="Lato"/>
                <a:sym typeface="Lato"/>
              </a:rPr>
              <a:t> </a:t>
            </a:r>
            <a:r>
              <a:rPr lang="de-DE" sz="1600" dirty="0" err="1">
                <a:solidFill>
                  <a:srgbClr val="020202"/>
                </a:solidFill>
                <a:highlight>
                  <a:srgbClr val="FFFFFF"/>
                </a:highlight>
                <a:latin typeface="Lato"/>
                <a:ea typeface="Lato"/>
                <a:cs typeface="Lato"/>
                <a:sym typeface="Lato"/>
              </a:rPr>
              <a:t>using</a:t>
            </a:r>
            <a:r>
              <a:rPr lang="de-DE" sz="1600" dirty="0">
                <a:solidFill>
                  <a:srgbClr val="020202"/>
                </a:solidFill>
                <a:highlight>
                  <a:srgbClr val="FFFFFF"/>
                </a:highlight>
                <a:latin typeface="Lato"/>
                <a:ea typeface="Lato"/>
                <a:cs typeface="Lato"/>
                <a:sym typeface="Lato"/>
              </a:rPr>
              <a:t> </a:t>
            </a:r>
            <a:r>
              <a:rPr lang="de-DE" sz="1600" dirty="0" err="1">
                <a:solidFill>
                  <a:srgbClr val="020202"/>
                </a:solidFill>
                <a:highlight>
                  <a:srgbClr val="FFFFFF"/>
                </a:highlight>
                <a:latin typeface="Lato"/>
                <a:ea typeface="Lato"/>
                <a:cs typeface="Lato"/>
                <a:sym typeface="Lato"/>
              </a:rPr>
              <a:t>other</a:t>
            </a:r>
            <a:r>
              <a:rPr lang="de-DE" sz="1600" dirty="0">
                <a:solidFill>
                  <a:srgbClr val="020202"/>
                </a:solidFill>
                <a:highlight>
                  <a:srgbClr val="FFFFFF"/>
                </a:highlight>
                <a:latin typeface="Lato"/>
                <a:ea typeface="Lato"/>
                <a:cs typeface="Lato"/>
                <a:sym typeface="Lato"/>
              </a:rPr>
              <a:t> type </a:t>
            </a:r>
            <a:r>
              <a:rPr lang="de-DE" sz="1600" dirty="0" err="1">
                <a:solidFill>
                  <a:srgbClr val="020202"/>
                </a:solidFill>
                <a:highlight>
                  <a:srgbClr val="FFFFFF"/>
                </a:highlight>
                <a:latin typeface="Lato"/>
                <a:ea typeface="Lato"/>
                <a:cs typeface="Lato"/>
                <a:sym typeface="Lato"/>
              </a:rPr>
              <a:t>of</a:t>
            </a:r>
            <a:r>
              <a:rPr lang="de-DE" sz="1600" dirty="0">
                <a:solidFill>
                  <a:srgbClr val="020202"/>
                </a:solidFill>
                <a:highlight>
                  <a:srgbClr val="FFFFFF"/>
                </a:highlight>
                <a:latin typeface="Lato"/>
                <a:ea typeface="Lato"/>
                <a:cs typeface="Lato"/>
                <a:sym typeface="Lato"/>
              </a:rPr>
              <a:t> </a:t>
            </a:r>
            <a:r>
              <a:rPr lang="de-DE" sz="1600" dirty="0" err="1">
                <a:solidFill>
                  <a:srgbClr val="020202"/>
                </a:solidFill>
                <a:highlight>
                  <a:srgbClr val="FFFFFF"/>
                </a:highlight>
                <a:latin typeface="Lato"/>
                <a:ea typeface="Lato"/>
                <a:cs typeface="Lato"/>
                <a:sym typeface="Lato"/>
              </a:rPr>
              <a:t>word</a:t>
            </a:r>
            <a:r>
              <a:rPr lang="de-DE" sz="1600" dirty="0">
                <a:solidFill>
                  <a:srgbClr val="020202"/>
                </a:solidFill>
                <a:highlight>
                  <a:srgbClr val="FFFFFF"/>
                </a:highlight>
                <a:latin typeface="Lato"/>
                <a:ea typeface="Lato"/>
                <a:cs typeface="Lato"/>
                <a:sym typeface="Lato"/>
              </a:rPr>
              <a:t> </a:t>
            </a:r>
            <a:r>
              <a:rPr lang="de-DE" sz="1600" dirty="0" err="1">
                <a:solidFill>
                  <a:srgbClr val="020202"/>
                </a:solidFill>
                <a:highlight>
                  <a:srgbClr val="FFFFFF"/>
                </a:highlight>
                <a:latin typeface="Lato"/>
                <a:ea typeface="Lato"/>
                <a:cs typeface="Lato"/>
                <a:sym typeface="Lato"/>
              </a:rPr>
              <a:t>embeddings</a:t>
            </a:r>
            <a:r>
              <a:rPr lang="de-DE" sz="1600" dirty="0">
                <a:solidFill>
                  <a:srgbClr val="020202"/>
                </a:solidFill>
                <a:highlight>
                  <a:srgbClr val="FFFFFF"/>
                </a:highlight>
                <a:latin typeface="Lato"/>
                <a:ea typeface="Lato"/>
                <a:cs typeface="Lato"/>
                <a:sym typeface="Lato"/>
              </a:rPr>
              <a:t> like </a:t>
            </a:r>
            <a:r>
              <a:rPr lang="de-DE" sz="1600" b="1" dirty="0" err="1">
                <a:solidFill>
                  <a:srgbClr val="020202"/>
                </a:solidFill>
                <a:highlight>
                  <a:srgbClr val="FFFFFF"/>
                </a:highlight>
                <a:latin typeface="Lato"/>
                <a:ea typeface="Lato"/>
                <a:cs typeface="Lato"/>
                <a:sym typeface="Lato"/>
              </a:rPr>
              <a:t>FastText</a:t>
            </a:r>
            <a:r>
              <a:rPr lang="de-DE" sz="1600" dirty="0">
                <a:solidFill>
                  <a:srgbClr val="020202"/>
                </a:solidFill>
                <a:highlight>
                  <a:srgbClr val="FFFFFF"/>
                </a:highlight>
                <a:latin typeface="Lato"/>
                <a:ea typeface="Lato"/>
                <a:cs typeface="Lato"/>
                <a:sym typeface="Lato"/>
              </a:rPr>
              <a:t>.</a:t>
            </a:r>
          </a:p>
          <a:p>
            <a:pPr marL="0" lvl="0" indent="0" algn="just" rtl="0">
              <a:lnSpc>
                <a:spcPct val="100000"/>
              </a:lnSpc>
              <a:spcBef>
                <a:spcPts val="0"/>
              </a:spcBef>
              <a:spcAft>
                <a:spcPts val="0"/>
              </a:spcAft>
              <a:buNone/>
            </a:pPr>
            <a:endParaRPr lang="de-DE" sz="1600" dirty="0">
              <a:solidFill>
                <a:srgbClr val="020202"/>
              </a:solidFill>
              <a:highlight>
                <a:srgbClr val="FFFFFF"/>
              </a:highlight>
              <a:latin typeface="Lato"/>
              <a:ea typeface="Lato"/>
              <a:cs typeface="Lato"/>
              <a:sym typeface="Lato"/>
            </a:endParaRPr>
          </a:p>
          <a:p>
            <a:pPr marL="285750" indent="-285750" algn="just">
              <a:lnSpc>
                <a:spcPct val="100000"/>
              </a:lnSpc>
            </a:pPr>
            <a:r>
              <a:rPr lang="de-DE" sz="1600" dirty="0" err="1">
                <a:solidFill>
                  <a:srgbClr val="020202"/>
                </a:solidFill>
                <a:highlight>
                  <a:srgbClr val="FFFFFF"/>
                </a:highlight>
                <a:latin typeface="Lato"/>
                <a:ea typeface="Lato"/>
                <a:cs typeface="Lato"/>
                <a:sym typeface="Lato"/>
              </a:rPr>
              <a:t>Deploy</a:t>
            </a:r>
            <a:r>
              <a:rPr lang="de-DE" sz="1600" dirty="0">
                <a:solidFill>
                  <a:srgbClr val="020202"/>
                </a:solidFill>
                <a:highlight>
                  <a:srgbClr val="FFFFFF"/>
                </a:highlight>
                <a:latin typeface="Lato"/>
                <a:ea typeface="Lato"/>
                <a:cs typeface="Lato"/>
                <a:sym typeface="Lato"/>
              </a:rPr>
              <a:t> </a:t>
            </a:r>
            <a:r>
              <a:rPr lang="de-DE" sz="1600" dirty="0" err="1">
                <a:solidFill>
                  <a:srgbClr val="020202"/>
                </a:solidFill>
                <a:highlight>
                  <a:srgbClr val="FFFFFF"/>
                </a:highlight>
                <a:latin typeface="Lato"/>
                <a:ea typeface="Lato"/>
                <a:cs typeface="Lato"/>
                <a:sym typeface="Lato"/>
              </a:rPr>
              <a:t>the</a:t>
            </a:r>
            <a:r>
              <a:rPr lang="de-DE" sz="1600" dirty="0">
                <a:solidFill>
                  <a:srgbClr val="020202"/>
                </a:solidFill>
                <a:highlight>
                  <a:srgbClr val="FFFFFF"/>
                </a:highlight>
                <a:latin typeface="Lato"/>
                <a:ea typeface="Lato"/>
                <a:cs typeface="Lato"/>
                <a:sym typeface="Lato"/>
              </a:rPr>
              <a:t> </a:t>
            </a:r>
            <a:r>
              <a:rPr lang="de-DE" sz="1600" dirty="0" err="1" smtClean="0">
                <a:solidFill>
                  <a:srgbClr val="020202"/>
                </a:solidFill>
                <a:highlight>
                  <a:srgbClr val="FFFFFF"/>
                </a:highlight>
                <a:latin typeface="Lato"/>
                <a:ea typeface="Lato"/>
                <a:cs typeface="Lato"/>
                <a:sym typeface="Lato"/>
              </a:rPr>
              <a:t>program</a:t>
            </a:r>
            <a:r>
              <a:rPr lang="de-DE" sz="1600" dirty="0" smtClean="0">
                <a:solidFill>
                  <a:srgbClr val="020202"/>
                </a:solidFill>
                <a:highlight>
                  <a:srgbClr val="FFFFFF"/>
                </a:highlight>
                <a:latin typeface="Lato"/>
                <a:ea typeface="Lato"/>
                <a:cs typeface="Lato"/>
                <a:sym typeface="Lato"/>
              </a:rPr>
              <a:t> on </a:t>
            </a:r>
            <a:r>
              <a:rPr lang="de-DE" sz="1600" dirty="0" err="1">
                <a:solidFill>
                  <a:srgbClr val="020202"/>
                </a:solidFill>
                <a:highlight>
                  <a:srgbClr val="FFFFFF"/>
                </a:highlight>
                <a:latin typeface="Lato"/>
                <a:ea typeface="Lato"/>
                <a:cs typeface="Lato"/>
                <a:sym typeface="Lato"/>
              </a:rPr>
              <a:t>the</a:t>
            </a:r>
            <a:r>
              <a:rPr lang="de-DE" sz="1600" dirty="0">
                <a:solidFill>
                  <a:srgbClr val="020202"/>
                </a:solidFill>
                <a:highlight>
                  <a:srgbClr val="FFFFFF"/>
                </a:highlight>
                <a:latin typeface="Lato"/>
                <a:ea typeface="Lato"/>
                <a:cs typeface="Lato"/>
                <a:sym typeface="Lato"/>
              </a:rPr>
              <a:t> </a:t>
            </a:r>
            <a:r>
              <a:rPr lang="de-DE" sz="1600" dirty="0" err="1" smtClean="0">
                <a:solidFill>
                  <a:srgbClr val="020202"/>
                </a:solidFill>
                <a:highlight>
                  <a:srgbClr val="FFFFFF"/>
                </a:highlight>
                <a:latin typeface="Lato"/>
                <a:ea typeface="Lato"/>
                <a:cs typeface="Lato"/>
                <a:sym typeface="Lato"/>
              </a:rPr>
              <a:t>internet</a:t>
            </a:r>
            <a:r>
              <a:rPr lang="de-DE" sz="1600" dirty="0" smtClean="0">
                <a:solidFill>
                  <a:srgbClr val="020202"/>
                </a:solidFill>
                <a:highlight>
                  <a:srgbClr val="FFFFFF"/>
                </a:highlight>
                <a:latin typeface="Lato"/>
                <a:ea typeface="Lato"/>
                <a:cs typeface="Lato"/>
                <a:sym typeface="Lato"/>
              </a:rPr>
              <a:t> </a:t>
            </a:r>
            <a:r>
              <a:rPr lang="de-DE" sz="1600" dirty="0" err="1" smtClean="0">
                <a:solidFill>
                  <a:srgbClr val="020202"/>
                </a:solidFill>
                <a:highlight>
                  <a:srgbClr val="FFFFFF"/>
                </a:highlight>
                <a:latin typeface="Lato"/>
                <a:ea typeface="Lato"/>
                <a:cs typeface="Lato"/>
                <a:sym typeface="Lato"/>
              </a:rPr>
              <a:t>as</a:t>
            </a:r>
            <a:r>
              <a:rPr lang="de-DE" sz="1600" dirty="0" smtClean="0">
                <a:solidFill>
                  <a:srgbClr val="020202"/>
                </a:solidFill>
                <a:highlight>
                  <a:srgbClr val="FFFFFF"/>
                </a:highlight>
                <a:latin typeface="Lato"/>
                <a:ea typeface="Lato"/>
                <a:cs typeface="Lato"/>
                <a:sym typeface="Lato"/>
              </a:rPr>
              <a:t> a web </a:t>
            </a:r>
            <a:r>
              <a:rPr lang="de-DE" sz="1600" dirty="0" err="1" smtClean="0">
                <a:solidFill>
                  <a:srgbClr val="020202"/>
                </a:solidFill>
                <a:highlight>
                  <a:srgbClr val="FFFFFF"/>
                </a:highlight>
                <a:latin typeface="Lato"/>
                <a:ea typeface="Lato"/>
                <a:cs typeface="Lato"/>
                <a:sym typeface="Lato"/>
              </a:rPr>
              <a:t>aplication</a:t>
            </a:r>
            <a:r>
              <a:rPr lang="de-DE" sz="1600" dirty="0" smtClean="0">
                <a:solidFill>
                  <a:srgbClr val="020202"/>
                </a:solidFill>
                <a:highlight>
                  <a:srgbClr val="FFFFFF"/>
                </a:highlight>
                <a:latin typeface="Lato"/>
                <a:ea typeface="Lato"/>
                <a:cs typeface="Lato"/>
                <a:sym typeface="Lato"/>
              </a:rPr>
              <a:t> </a:t>
            </a:r>
            <a:r>
              <a:rPr lang="de-DE" sz="1600" dirty="0">
                <a:solidFill>
                  <a:srgbClr val="020202"/>
                </a:solidFill>
                <a:highlight>
                  <a:srgbClr val="FFFFFF"/>
                </a:highlight>
                <a:latin typeface="Lato"/>
                <a:ea typeface="Lato"/>
                <a:cs typeface="Lato"/>
                <a:sym typeface="Lato"/>
              </a:rPr>
              <a:t>so </a:t>
            </a:r>
            <a:r>
              <a:rPr lang="de-DE" sz="1600" dirty="0" err="1">
                <a:solidFill>
                  <a:srgbClr val="020202"/>
                </a:solidFill>
                <a:highlight>
                  <a:srgbClr val="FFFFFF"/>
                </a:highlight>
                <a:latin typeface="Lato"/>
                <a:ea typeface="Lato"/>
                <a:cs typeface="Lato"/>
                <a:sym typeface="Lato"/>
              </a:rPr>
              <a:t>that</a:t>
            </a:r>
            <a:r>
              <a:rPr lang="de-DE" sz="1600" dirty="0">
                <a:solidFill>
                  <a:srgbClr val="020202"/>
                </a:solidFill>
                <a:highlight>
                  <a:srgbClr val="FFFFFF"/>
                </a:highlight>
                <a:latin typeface="Lato"/>
                <a:ea typeface="Lato"/>
                <a:cs typeface="Lato"/>
                <a:sym typeface="Lato"/>
              </a:rPr>
              <a:t> </a:t>
            </a:r>
            <a:r>
              <a:rPr lang="en-US" sz="1600" dirty="0">
                <a:solidFill>
                  <a:srgbClr val="020202"/>
                </a:solidFill>
                <a:highlight>
                  <a:srgbClr val="FFFFFF"/>
                </a:highlight>
                <a:latin typeface="Lato"/>
                <a:ea typeface="Lato"/>
                <a:cs typeface="Lato"/>
                <a:sym typeface="Lato"/>
              </a:rPr>
              <a:t>the </a:t>
            </a:r>
            <a:r>
              <a:rPr lang="en-US" sz="1600" dirty="0">
                <a:solidFill>
                  <a:srgbClr val="020202"/>
                </a:solidFill>
                <a:highlight>
                  <a:srgbClr val="FFFFFF"/>
                </a:highlight>
                <a:latin typeface="Lato"/>
                <a:ea typeface="Lato"/>
                <a:cs typeface="Lato"/>
                <a:sym typeface="Lato"/>
              </a:rPr>
              <a:t>users reviews and the label(toxic or non toxic) specified by users are stored in database which can be used to train the model on</a:t>
            </a:r>
            <a:r>
              <a:rPr lang="en-US" sz="1400" dirty="0">
                <a:solidFill>
                  <a:srgbClr val="020202"/>
                </a:solidFill>
                <a:highlight>
                  <a:srgbClr val="FFFFFF"/>
                </a:highlight>
                <a:latin typeface="Lato"/>
                <a:ea typeface="Lato"/>
                <a:cs typeface="Lato"/>
                <a:sym typeface="Lato"/>
              </a:rPr>
              <a:t>.</a:t>
            </a:r>
            <a:endParaRPr sz="1400" dirty="0">
              <a:solidFill>
                <a:srgbClr val="020202"/>
              </a:solidFill>
              <a:highlight>
                <a:srgbClr val="FFFFFF"/>
              </a:highlight>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856500" y="191700"/>
            <a:ext cx="7038900" cy="48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smtClean="0"/>
              <a:t>Plan</a:t>
            </a:r>
            <a:endParaRPr dirty="0"/>
          </a:p>
        </p:txBody>
      </p:sp>
      <p:sp>
        <p:nvSpPr>
          <p:cNvPr id="346" name="Shape 346"/>
          <p:cNvSpPr txBox="1"/>
          <p:nvPr/>
        </p:nvSpPr>
        <p:spPr>
          <a:xfrm>
            <a:off x="856500" y="1013300"/>
            <a:ext cx="5983500" cy="3414000"/>
          </a:xfrm>
          <a:prstGeom prst="rect">
            <a:avLst/>
          </a:prstGeom>
          <a:noFill/>
          <a:ln>
            <a:noFill/>
          </a:ln>
        </p:spPr>
        <p:txBody>
          <a:bodyPr spcFirstLastPara="1" wrap="square" lIns="91425" tIns="91425" rIns="91425" bIns="91425" anchor="t" anchorCtr="0">
            <a:noAutofit/>
          </a:bodyPr>
          <a:lstStyle/>
          <a:p>
            <a:pPr marL="457200" lvl="0" indent="-330200">
              <a:spcBef>
                <a:spcPts val="0"/>
              </a:spcBef>
              <a:spcAft>
                <a:spcPts val="0"/>
              </a:spcAft>
              <a:buClr>
                <a:srgbClr val="020202"/>
              </a:buClr>
              <a:buSzPts val="1600"/>
              <a:buFont typeface="Lato"/>
              <a:buChar char="●"/>
            </a:pPr>
            <a:r>
              <a:rPr lang="en-GB" sz="1600" b="1" dirty="0">
                <a:solidFill>
                  <a:srgbClr val="020202"/>
                </a:solidFill>
                <a:highlight>
                  <a:srgbClr val="FFFFFF"/>
                </a:highlight>
                <a:latin typeface="Lato"/>
                <a:ea typeface="Lato"/>
                <a:cs typeface="Lato"/>
                <a:sym typeface="Lato"/>
              </a:rPr>
              <a:t>Problem </a:t>
            </a:r>
            <a:r>
              <a:rPr lang="en-GB" sz="1600" b="1" dirty="0" smtClean="0">
                <a:solidFill>
                  <a:srgbClr val="020202"/>
                </a:solidFill>
                <a:highlight>
                  <a:srgbClr val="FFFFFF"/>
                </a:highlight>
                <a:latin typeface="Lato"/>
                <a:ea typeface="Lato"/>
                <a:cs typeface="Lato"/>
                <a:sym typeface="Lato"/>
              </a:rPr>
              <a:t>Statement</a:t>
            </a:r>
          </a:p>
          <a:p>
            <a:pPr marL="457200" lvl="0" indent="-330200">
              <a:spcBef>
                <a:spcPts val="0"/>
              </a:spcBef>
              <a:spcAft>
                <a:spcPts val="0"/>
              </a:spcAft>
              <a:buClr>
                <a:srgbClr val="020202"/>
              </a:buClr>
              <a:buSzPts val="1600"/>
              <a:buFont typeface="Lato"/>
              <a:buChar char="●"/>
            </a:pPr>
            <a:endParaRPr lang="en-GB" sz="1600" b="1" dirty="0">
              <a:solidFill>
                <a:srgbClr val="020202"/>
              </a:solidFill>
              <a:highlight>
                <a:srgbClr val="FFFFFF"/>
              </a:highlight>
              <a:latin typeface="Lato"/>
              <a:sym typeface="Lato"/>
            </a:endParaRPr>
          </a:p>
          <a:p>
            <a:pPr marL="457200" indent="-330200">
              <a:buClr>
                <a:srgbClr val="020202"/>
              </a:buClr>
              <a:buSzPts val="1600"/>
              <a:buFont typeface="Lato"/>
              <a:buChar char="●"/>
            </a:pPr>
            <a:r>
              <a:rPr lang="en-GB" sz="1600" b="1" dirty="0">
                <a:solidFill>
                  <a:srgbClr val="020202"/>
                </a:solidFill>
                <a:highlight>
                  <a:srgbClr val="FFFFFF"/>
                </a:highlight>
                <a:latin typeface="Lato"/>
                <a:ea typeface="Lato"/>
                <a:cs typeface="Lato"/>
                <a:sym typeface="Lato"/>
              </a:rPr>
              <a:t>Literature </a:t>
            </a:r>
            <a:r>
              <a:rPr lang="en-GB" sz="1600" b="1" dirty="0" smtClean="0">
                <a:solidFill>
                  <a:srgbClr val="020202"/>
                </a:solidFill>
                <a:highlight>
                  <a:srgbClr val="FFFFFF"/>
                </a:highlight>
                <a:latin typeface="Lato"/>
                <a:ea typeface="Lato"/>
                <a:cs typeface="Lato"/>
                <a:sym typeface="Lato"/>
              </a:rPr>
              <a:t>Review</a:t>
            </a:r>
            <a:endParaRPr sz="1600" dirty="0"/>
          </a:p>
          <a:p>
            <a:pPr marL="0" lvl="0" indent="0">
              <a:spcBef>
                <a:spcPts val="0"/>
              </a:spcBef>
              <a:spcAft>
                <a:spcPts val="0"/>
              </a:spcAft>
              <a:buNone/>
            </a:pPr>
            <a:endParaRPr sz="1600" dirty="0"/>
          </a:p>
          <a:p>
            <a:pPr marL="457200" lvl="0" indent="-330200">
              <a:spcBef>
                <a:spcPts val="0"/>
              </a:spcBef>
              <a:spcAft>
                <a:spcPts val="0"/>
              </a:spcAft>
              <a:buClr>
                <a:srgbClr val="020202"/>
              </a:buClr>
              <a:buSzPts val="1600"/>
              <a:buFont typeface="Lato"/>
              <a:buChar char="●"/>
            </a:pPr>
            <a:r>
              <a:rPr lang="en-GB" sz="1600" b="1" dirty="0">
                <a:solidFill>
                  <a:srgbClr val="020202"/>
                </a:solidFill>
                <a:highlight>
                  <a:srgbClr val="FFFFFF"/>
                </a:highlight>
                <a:latin typeface="Lato"/>
                <a:ea typeface="Lato"/>
                <a:cs typeface="Lato"/>
                <a:sym typeface="Lato"/>
              </a:rPr>
              <a:t>Data Description</a:t>
            </a:r>
            <a:endParaRPr sz="1600" dirty="0"/>
          </a:p>
          <a:p>
            <a:pPr marL="0" lvl="0" indent="0">
              <a:spcBef>
                <a:spcPts val="0"/>
              </a:spcBef>
              <a:spcAft>
                <a:spcPts val="0"/>
              </a:spcAft>
              <a:buNone/>
            </a:pPr>
            <a:endParaRPr sz="1600" dirty="0"/>
          </a:p>
          <a:p>
            <a:pPr marL="457200" lvl="0" indent="-330200">
              <a:spcBef>
                <a:spcPts val="0"/>
              </a:spcBef>
              <a:spcAft>
                <a:spcPts val="0"/>
              </a:spcAft>
              <a:buClr>
                <a:srgbClr val="020202"/>
              </a:buClr>
              <a:buSzPts val="1600"/>
              <a:buFont typeface="Lato"/>
              <a:buChar char="●"/>
            </a:pPr>
            <a:r>
              <a:rPr lang="en-GB" sz="1600" b="1" dirty="0">
                <a:solidFill>
                  <a:srgbClr val="020202"/>
                </a:solidFill>
                <a:highlight>
                  <a:srgbClr val="FFFFFF"/>
                </a:highlight>
                <a:latin typeface="Lato"/>
                <a:ea typeface="Lato"/>
                <a:cs typeface="Lato"/>
                <a:sym typeface="Lato"/>
              </a:rPr>
              <a:t>Basic Exploratory Data Analysis</a:t>
            </a:r>
            <a:endParaRPr sz="1600" b="1" dirty="0">
              <a:solidFill>
                <a:srgbClr val="020202"/>
              </a:solidFill>
              <a:highlight>
                <a:srgbClr val="FFFFFF"/>
              </a:highlight>
              <a:latin typeface="Lato"/>
              <a:ea typeface="Lato"/>
              <a:cs typeface="Lato"/>
              <a:sym typeface="Lato"/>
            </a:endParaRPr>
          </a:p>
          <a:p>
            <a:pPr marL="0" lvl="0" indent="0">
              <a:spcBef>
                <a:spcPts val="0"/>
              </a:spcBef>
              <a:spcAft>
                <a:spcPts val="0"/>
              </a:spcAft>
              <a:buNone/>
            </a:pPr>
            <a:endParaRPr sz="1600" b="1" dirty="0">
              <a:solidFill>
                <a:srgbClr val="020202"/>
              </a:solidFill>
              <a:highlight>
                <a:srgbClr val="FFFFFF"/>
              </a:highlight>
              <a:latin typeface="Lato"/>
              <a:ea typeface="Lato"/>
              <a:cs typeface="Lato"/>
              <a:sym typeface="Lato"/>
            </a:endParaRPr>
          </a:p>
          <a:p>
            <a:pPr marL="457200" lvl="0" indent="-330200">
              <a:spcBef>
                <a:spcPts val="0"/>
              </a:spcBef>
              <a:spcAft>
                <a:spcPts val="0"/>
              </a:spcAft>
              <a:buClr>
                <a:srgbClr val="020202"/>
              </a:buClr>
              <a:buSzPts val="1600"/>
              <a:buFont typeface="Lato"/>
              <a:buChar char="●"/>
            </a:pPr>
            <a:r>
              <a:rPr lang="de-DE" sz="1600" b="1" dirty="0" smtClean="0">
                <a:solidFill>
                  <a:srgbClr val="020202"/>
                </a:solidFill>
                <a:highlight>
                  <a:srgbClr val="FFFFFF"/>
                </a:highlight>
                <a:latin typeface="Lato"/>
                <a:ea typeface="Lato"/>
                <a:cs typeface="Lato"/>
                <a:sym typeface="Lato"/>
              </a:rPr>
              <a:t>Feature Engineering</a:t>
            </a:r>
            <a:endParaRPr sz="1600" b="1" dirty="0" smtClean="0">
              <a:solidFill>
                <a:srgbClr val="020202"/>
              </a:solidFill>
              <a:highlight>
                <a:srgbClr val="FFFFFF"/>
              </a:highlight>
              <a:latin typeface="Lato"/>
              <a:ea typeface="Lato"/>
              <a:cs typeface="Lato"/>
              <a:sym typeface="Lato"/>
            </a:endParaRPr>
          </a:p>
          <a:p>
            <a:pPr marL="0" lvl="0" indent="0">
              <a:spcBef>
                <a:spcPts val="0"/>
              </a:spcBef>
              <a:spcAft>
                <a:spcPts val="0"/>
              </a:spcAft>
              <a:buNone/>
            </a:pPr>
            <a:endParaRPr sz="1600" b="1" dirty="0">
              <a:solidFill>
                <a:srgbClr val="020202"/>
              </a:solidFill>
              <a:highlight>
                <a:srgbClr val="FFFFFF"/>
              </a:highlight>
              <a:latin typeface="Lato"/>
              <a:ea typeface="Lato"/>
              <a:cs typeface="Lato"/>
              <a:sym typeface="Lato"/>
            </a:endParaRPr>
          </a:p>
          <a:p>
            <a:pPr marL="457200" lvl="0" indent="-330200">
              <a:spcBef>
                <a:spcPts val="0"/>
              </a:spcBef>
              <a:spcAft>
                <a:spcPts val="0"/>
              </a:spcAft>
              <a:buClr>
                <a:srgbClr val="020202"/>
              </a:buClr>
              <a:buSzPts val="1600"/>
              <a:buFont typeface="Lato"/>
              <a:buChar char="●"/>
            </a:pPr>
            <a:r>
              <a:rPr lang="en-GB" sz="1600" b="1" dirty="0" smtClean="0">
                <a:solidFill>
                  <a:srgbClr val="020202"/>
                </a:solidFill>
                <a:highlight>
                  <a:srgbClr val="FFFFFF"/>
                </a:highlight>
                <a:latin typeface="Lato"/>
                <a:ea typeface="Lato"/>
                <a:cs typeface="Lato"/>
                <a:sym typeface="Lato"/>
              </a:rPr>
              <a:t>Classification Approac</a:t>
            </a:r>
            <a:r>
              <a:rPr lang="en-GB" sz="1600" b="1" dirty="0">
                <a:solidFill>
                  <a:srgbClr val="020202"/>
                </a:solidFill>
                <a:highlight>
                  <a:srgbClr val="FFFFFF"/>
                </a:highlight>
                <a:latin typeface="Lato"/>
                <a:ea typeface="Lato"/>
                <a:cs typeface="Lato"/>
                <a:sym typeface="Lato"/>
              </a:rPr>
              <a:t>h</a:t>
            </a:r>
            <a:r>
              <a:rPr lang="en-GB" sz="1600" b="1" dirty="0" smtClean="0">
                <a:solidFill>
                  <a:srgbClr val="020202"/>
                </a:solidFill>
                <a:highlight>
                  <a:srgbClr val="FFFFFF"/>
                </a:highlight>
                <a:latin typeface="Lato"/>
                <a:ea typeface="Lato"/>
                <a:cs typeface="Lato"/>
                <a:sym typeface="Lato"/>
              </a:rPr>
              <a:t/>
            </a:r>
            <a:br>
              <a:rPr lang="en-GB" sz="1600" b="1" dirty="0" smtClean="0">
                <a:solidFill>
                  <a:srgbClr val="020202"/>
                </a:solidFill>
                <a:highlight>
                  <a:srgbClr val="FFFFFF"/>
                </a:highlight>
                <a:latin typeface="Lato"/>
                <a:ea typeface="Lato"/>
                <a:cs typeface="Lato"/>
                <a:sym typeface="Lato"/>
              </a:rPr>
            </a:br>
            <a:endParaRPr lang="en-GB" sz="1600" b="1" dirty="0" smtClean="0">
              <a:solidFill>
                <a:srgbClr val="020202"/>
              </a:solidFill>
              <a:highlight>
                <a:srgbClr val="FFFFFF"/>
              </a:highlight>
              <a:latin typeface="Lato"/>
              <a:ea typeface="Lato"/>
              <a:cs typeface="Lato"/>
              <a:sym typeface="Lato"/>
            </a:endParaRPr>
          </a:p>
          <a:p>
            <a:pPr marL="457200" lvl="0" indent="-330200">
              <a:spcBef>
                <a:spcPts val="0"/>
              </a:spcBef>
              <a:spcAft>
                <a:spcPts val="0"/>
              </a:spcAft>
              <a:buClr>
                <a:srgbClr val="020202"/>
              </a:buClr>
              <a:buSzPts val="1600"/>
              <a:buFont typeface="Lato"/>
              <a:buChar char="●"/>
            </a:pPr>
            <a:r>
              <a:rPr lang="en-GB" sz="1600" b="1" dirty="0" smtClean="0">
                <a:solidFill>
                  <a:srgbClr val="020202"/>
                </a:solidFill>
                <a:highlight>
                  <a:srgbClr val="FFFFFF"/>
                </a:highlight>
                <a:latin typeface="Lato"/>
                <a:ea typeface="Lato"/>
                <a:cs typeface="Lato"/>
                <a:sym typeface="Lato"/>
              </a:rPr>
              <a:t>Results</a:t>
            </a:r>
          </a:p>
          <a:p>
            <a:pPr marL="457200" lvl="0" indent="-330200">
              <a:spcBef>
                <a:spcPts val="0"/>
              </a:spcBef>
              <a:spcAft>
                <a:spcPts val="0"/>
              </a:spcAft>
              <a:buClr>
                <a:srgbClr val="020202"/>
              </a:buClr>
              <a:buSzPts val="1600"/>
              <a:buFont typeface="Lato"/>
              <a:buChar char="●"/>
            </a:pPr>
            <a:endParaRPr lang="en-GB" sz="1600" b="1" dirty="0">
              <a:solidFill>
                <a:srgbClr val="020202"/>
              </a:solidFill>
              <a:highlight>
                <a:srgbClr val="FFFFFF"/>
              </a:highlight>
              <a:latin typeface="Lato"/>
              <a:ea typeface="Lato"/>
              <a:cs typeface="Lato"/>
              <a:sym typeface="Lato"/>
            </a:endParaRPr>
          </a:p>
          <a:p>
            <a:pPr marL="457200" lvl="0" indent="-330200">
              <a:spcBef>
                <a:spcPts val="0"/>
              </a:spcBef>
              <a:spcAft>
                <a:spcPts val="0"/>
              </a:spcAft>
              <a:buClr>
                <a:srgbClr val="020202"/>
              </a:buClr>
              <a:buSzPts val="1600"/>
              <a:buFont typeface="Lato"/>
              <a:buChar char="●"/>
            </a:pPr>
            <a:r>
              <a:rPr lang="en-GB" sz="1600" b="1" dirty="0" smtClean="0">
                <a:solidFill>
                  <a:srgbClr val="020202"/>
                </a:solidFill>
                <a:highlight>
                  <a:srgbClr val="FFFFFF"/>
                </a:highlight>
                <a:latin typeface="Lato"/>
                <a:ea typeface="Lato"/>
                <a:cs typeface="Lato"/>
                <a:sym typeface="Lato"/>
              </a:rPr>
              <a:t>Future Plan</a:t>
            </a:r>
            <a:endParaRPr sz="1600" b="1" dirty="0">
              <a:solidFill>
                <a:srgbClr val="020202"/>
              </a:solidFill>
              <a:highlight>
                <a:srgbClr val="FFFFFF"/>
              </a:highlight>
              <a:latin typeface="Lato"/>
              <a:ea typeface="Lato"/>
              <a:cs typeface="Lato"/>
              <a:sym typeface="Lato"/>
            </a:endParaRPr>
          </a:p>
          <a:p>
            <a:pPr marL="0" lvl="0" indent="0">
              <a:spcBef>
                <a:spcPts val="0"/>
              </a:spcBef>
              <a:spcAft>
                <a:spcPts val="0"/>
              </a:spcAft>
              <a:buNone/>
            </a:pPr>
            <a:endParaRPr sz="1600" b="1" dirty="0">
              <a:solidFill>
                <a:srgbClr val="020202"/>
              </a:solidFill>
              <a:highlight>
                <a:srgbClr val="FFFFFF"/>
              </a:highlight>
              <a:latin typeface="Lato"/>
              <a:ea typeface="Lato"/>
              <a:cs typeface="Lato"/>
              <a:sym typeface="La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2758550" y="2069300"/>
            <a:ext cx="3364200" cy="48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a:buSzPts val="2400"/>
            </a:pPr>
            <a:r>
              <a:rPr lang="en-GB" sz="2400" dirty="0">
                <a:sym typeface="Lato"/>
              </a:rPr>
              <a:t>Problem Statement</a:t>
            </a:r>
            <a:endParaRPr sz="2400" dirty="0"/>
          </a:p>
        </p:txBody>
      </p:sp>
      <p:sp>
        <p:nvSpPr>
          <p:cNvPr id="352" name="Shape 352"/>
          <p:cNvSpPr txBox="1">
            <a:spLocks noGrp="1"/>
          </p:cNvSpPr>
          <p:nvPr>
            <p:ph type="body" idx="1"/>
          </p:nvPr>
        </p:nvSpPr>
        <p:spPr>
          <a:xfrm>
            <a:off x="1303800" y="1597874"/>
            <a:ext cx="7030500" cy="2762091"/>
          </a:xfrm>
          <a:prstGeom prst="rect">
            <a:avLst/>
          </a:prstGeom>
        </p:spPr>
        <p:txBody>
          <a:bodyPr spcFirstLastPara="1" wrap="square" lIns="91425" tIns="91425" rIns="91425" bIns="91425" anchor="t" anchorCtr="0">
            <a:noAutofit/>
          </a:bodyPr>
          <a:lstStyle/>
          <a:p>
            <a:pPr marL="285750" indent="-285750" algn="just"/>
            <a:r>
              <a:rPr lang="en-GB" sz="1600" dirty="0">
                <a:solidFill>
                  <a:srgbClr val="020202"/>
                </a:solidFill>
                <a:highlight>
                  <a:srgbClr val="FFFFFF"/>
                </a:highlight>
                <a:latin typeface="Lato"/>
                <a:ea typeface="Lato"/>
                <a:cs typeface="Lato"/>
                <a:sym typeface="Lato"/>
              </a:rPr>
              <a:t>Unfortunately</a:t>
            </a:r>
            <a:r>
              <a:rPr lang="en-GB" sz="1600" dirty="0">
                <a:solidFill>
                  <a:srgbClr val="020202"/>
                </a:solidFill>
                <a:highlight>
                  <a:srgbClr val="FFFFFF"/>
                </a:highlight>
                <a:latin typeface="Lato"/>
                <a:ea typeface="Lato"/>
                <a:cs typeface="Lato"/>
                <a:sym typeface="Lato"/>
              </a:rPr>
              <a:t>, Social media platforms enable several problems, such as online </a:t>
            </a:r>
            <a:r>
              <a:rPr lang="en-GB" sz="1600" dirty="0">
                <a:solidFill>
                  <a:srgbClr val="020202"/>
                </a:solidFill>
                <a:highlight>
                  <a:srgbClr val="FFFFFF"/>
                </a:highlight>
                <a:latin typeface="Lato"/>
                <a:ea typeface="Lato"/>
                <a:cs typeface="Lato"/>
                <a:sym typeface="Lato"/>
              </a:rPr>
              <a:t>harassment.</a:t>
            </a:r>
          </a:p>
          <a:p>
            <a:pPr marL="0" indent="0" algn="just">
              <a:buNone/>
            </a:pPr>
            <a:endParaRPr lang="en-GB" sz="1600" dirty="0">
              <a:solidFill>
                <a:srgbClr val="020202"/>
              </a:solidFill>
              <a:highlight>
                <a:srgbClr val="FFFFFF"/>
              </a:highlight>
              <a:latin typeface="Lato"/>
              <a:ea typeface="Lato"/>
              <a:cs typeface="Lato"/>
              <a:sym typeface="Lato"/>
            </a:endParaRPr>
          </a:p>
          <a:p>
            <a:pPr marL="285750" indent="-285750" algn="just"/>
            <a:r>
              <a:rPr lang="en-GB" sz="1600" dirty="0">
                <a:solidFill>
                  <a:srgbClr val="020202"/>
                </a:solidFill>
                <a:highlight>
                  <a:srgbClr val="FFFFFF"/>
                </a:highlight>
                <a:latin typeface="Lato"/>
                <a:ea typeface="Lato"/>
                <a:cs typeface="Lato"/>
                <a:sym typeface="Lato"/>
              </a:rPr>
              <a:t>Recently</a:t>
            </a:r>
            <a:r>
              <a:rPr lang="en-GB" sz="1600" dirty="0">
                <a:solidFill>
                  <a:srgbClr val="020202"/>
                </a:solidFill>
                <a:highlight>
                  <a:srgbClr val="FFFFFF"/>
                </a:highlight>
                <a:latin typeface="Lato"/>
                <a:ea typeface="Lato"/>
                <a:cs typeface="Lato"/>
                <a:sym typeface="Lato"/>
              </a:rPr>
              <a:t>, </a:t>
            </a:r>
            <a:r>
              <a:rPr lang="en-GB" sz="1600" b="1" dirty="0">
                <a:solidFill>
                  <a:srgbClr val="020202"/>
                </a:solidFill>
                <a:highlight>
                  <a:srgbClr val="FFFFFF"/>
                </a:highlight>
                <a:latin typeface="Lato"/>
                <a:ea typeface="Lato"/>
                <a:cs typeface="Lato"/>
                <a:sym typeface="Lato"/>
              </a:rPr>
              <a:t>Google</a:t>
            </a:r>
            <a:r>
              <a:rPr lang="en-GB" sz="1600" dirty="0">
                <a:solidFill>
                  <a:srgbClr val="020202"/>
                </a:solidFill>
                <a:highlight>
                  <a:srgbClr val="FFFFFF"/>
                </a:highlight>
                <a:latin typeface="Lato"/>
                <a:ea typeface="Lato"/>
                <a:cs typeface="Lato"/>
                <a:sym typeface="Lato"/>
              </a:rPr>
              <a:t> and </a:t>
            </a:r>
            <a:r>
              <a:rPr lang="en-GB" sz="1600" b="1" dirty="0" smtClean="0">
                <a:solidFill>
                  <a:srgbClr val="020202"/>
                </a:solidFill>
                <a:highlight>
                  <a:srgbClr val="FFFFFF"/>
                </a:highlight>
                <a:latin typeface="Lato"/>
                <a:ea typeface="Lato"/>
                <a:cs typeface="Lato"/>
                <a:sym typeface="Lato"/>
              </a:rPr>
              <a:t>Jigsaw</a:t>
            </a:r>
            <a:r>
              <a:rPr lang="en-GB" sz="1600" dirty="0" smtClean="0">
                <a:solidFill>
                  <a:srgbClr val="020202"/>
                </a:solidFill>
                <a:highlight>
                  <a:srgbClr val="FFFFFF"/>
                </a:highlight>
                <a:latin typeface="Lato"/>
                <a:ea typeface="Lato"/>
                <a:cs typeface="Lato"/>
                <a:sym typeface="Lato"/>
              </a:rPr>
              <a:t> started </a:t>
            </a:r>
            <a:r>
              <a:rPr lang="en-GB" sz="1600" dirty="0">
                <a:solidFill>
                  <a:srgbClr val="020202"/>
                </a:solidFill>
                <a:highlight>
                  <a:srgbClr val="FFFFFF"/>
                </a:highlight>
                <a:latin typeface="Lato"/>
                <a:ea typeface="Lato"/>
                <a:cs typeface="Lato"/>
                <a:sym typeface="Lato"/>
              </a:rPr>
              <a:t>a project called </a:t>
            </a:r>
            <a:r>
              <a:rPr lang="en-GB" sz="1600" b="1" dirty="0">
                <a:solidFill>
                  <a:srgbClr val="020202"/>
                </a:solidFill>
                <a:highlight>
                  <a:srgbClr val="FFFFFF"/>
                </a:highlight>
                <a:latin typeface="Lato"/>
                <a:ea typeface="Lato"/>
                <a:cs typeface="Lato"/>
                <a:sym typeface="Lato"/>
              </a:rPr>
              <a:t>Perspective</a:t>
            </a:r>
            <a:r>
              <a:rPr lang="en-GB" sz="1600" dirty="0">
                <a:solidFill>
                  <a:srgbClr val="020202"/>
                </a:solidFill>
                <a:highlight>
                  <a:srgbClr val="FFFFFF"/>
                </a:highlight>
                <a:latin typeface="Lato"/>
                <a:ea typeface="Lato"/>
                <a:cs typeface="Lato"/>
                <a:sym typeface="Lato"/>
              </a:rPr>
              <a:t>, which uses machine learning to automatically detect toxic </a:t>
            </a:r>
            <a:r>
              <a:rPr lang="en-GB" sz="1600" dirty="0">
                <a:solidFill>
                  <a:srgbClr val="020202"/>
                </a:solidFill>
                <a:highlight>
                  <a:srgbClr val="FFFFFF"/>
                </a:highlight>
                <a:latin typeface="Lato"/>
                <a:ea typeface="Lato"/>
                <a:cs typeface="Lato"/>
                <a:sym typeface="Lato"/>
              </a:rPr>
              <a:t>language.</a:t>
            </a:r>
          </a:p>
          <a:p>
            <a:pPr marL="0" indent="0" algn="just">
              <a:buNone/>
            </a:pPr>
            <a:endParaRPr lang="en-GB" sz="1600" dirty="0">
              <a:solidFill>
                <a:srgbClr val="020202"/>
              </a:solidFill>
              <a:highlight>
                <a:srgbClr val="FFFFFF"/>
              </a:highlight>
              <a:latin typeface="Lato"/>
              <a:ea typeface="Lato"/>
              <a:cs typeface="Lato"/>
              <a:sym typeface="Lato"/>
            </a:endParaRPr>
          </a:p>
          <a:p>
            <a:pPr marL="285750" indent="-285750" algn="just"/>
            <a:r>
              <a:rPr lang="en-GB" sz="1600" dirty="0">
                <a:solidFill>
                  <a:srgbClr val="020202"/>
                </a:solidFill>
                <a:highlight>
                  <a:srgbClr val="FFFFFF"/>
                </a:highlight>
                <a:latin typeface="Lato"/>
                <a:ea typeface="Lato"/>
                <a:cs typeface="Lato"/>
                <a:sym typeface="Lato"/>
              </a:rPr>
              <a:t>A </a:t>
            </a:r>
            <a:r>
              <a:rPr lang="en-GB" sz="1600" dirty="0">
                <a:solidFill>
                  <a:srgbClr val="020202"/>
                </a:solidFill>
                <a:highlight>
                  <a:srgbClr val="FFFFFF"/>
                </a:highlight>
                <a:latin typeface="Lato"/>
                <a:ea typeface="Lato"/>
                <a:cs typeface="Lato"/>
                <a:sym typeface="Lato"/>
              </a:rPr>
              <a:t>demonstration website has been also launched </a:t>
            </a:r>
            <a:r>
              <a:rPr lang="en-GB" sz="1600" dirty="0">
                <a:solidFill>
                  <a:srgbClr val="020202"/>
                </a:solidFill>
                <a:highlight>
                  <a:srgbClr val="FFFFFF"/>
                </a:highlight>
                <a:latin typeface="Lato"/>
                <a:ea typeface="Lato"/>
                <a:cs typeface="Lato"/>
                <a:sym typeface="Lato"/>
                <a:hlinkClick r:id="rId3"/>
              </a:rPr>
              <a:t>https://www.perspectiveapi.com/</a:t>
            </a:r>
            <a:r>
              <a:rPr lang="en-GB" sz="1600" dirty="0">
                <a:solidFill>
                  <a:srgbClr val="020202"/>
                </a:solidFill>
                <a:highlight>
                  <a:srgbClr val="FFFFFF"/>
                </a:highlight>
                <a:latin typeface="Lato"/>
                <a:ea typeface="Lato"/>
                <a:cs typeface="Lato"/>
                <a:sym typeface="Lato"/>
              </a:rPr>
              <a:t> which allows anyone to type a phrase in the interface and instantaneously see the toxicity score.</a:t>
            </a:r>
            <a:endParaRPr sz="1600" dirty="0">
              <a:solidFill>
                <a:srgbClr val="020202"/>
              </a:solidFill>
              <a:highlight>
                <a:srgbClr val="FFFFFF"/>
              </a:highlight>
              <a:latin typeface="Lato"/>
              <a:ea typeface="Lato"/>
              <a:cs typeface="Lato"/>
              <a:sym typeface="Lato"/>
            </a:endParaRPr>
          </a:p>
          <a:p>
            <a:pPr marL="0" lvl="0" indent="0" algn="just">
              <a:spcBef>
                <a:spcPts val="1600"/>
              </a:spcBef>
              <a:spcAft>
                <a:spcPts val="0"/>
              </a:spcAft>
              <a:buNone/>
            </a:pPr>
            <a:endParaRPr sz="1400" dirty="0">
              <a:latin typeface="Lato"/>
              <a:ea typeface="Lato"/>
              <a:cs typeface="Lato"/>
              <a:sym typeface="Lato"/>
            </a:endParaRPr>
          </a:p>
          <a:p>
            <a:pPr marL="0" lvl="0" indent="0" algn="just">
              <a:spcBef>
                <a:spcPts val="1600"/>
              </a:spcBef>
              <a:spcAft>
                <a:spcPts val="1600"/>
              </a:spcAft>
              <a:buNone/>
            </a:pPr>
            <a:endParaRPr sz="1400" dirty="0">
              <a:latin typeface="Lato"/>
              <a:ea typeface="Lato"/>
              <a:cs typeface="Lato"/>
              <a:sym typeface="La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1297500" y="586500"/>
            <a:ext cx="7030500" cy="680100"/>
          </a:xfrm>
          <a:prstGeom prst="rect">
            <a:avLst/>
          </a:prstGeom>
        </p:spPr>
        <p:txBody>
          <a:bodyPr spcFirstLastPara="1" wrap="square" lIns="91425" tIns="91425" rIns="91425" bIns="91425" anchor="t" anchorCtr="0">
            <a:noAutofit/>
          </a:bodyPr>
          <a:lstStyle/>
          <a:p>
            <a:pPr marL="0" lvl="0" indent="0">
              <a:buSzPts val="2400"/>
            </a:pPr>
            <a:r>
              <a:rPr lang="en-GB" sz="2400" dirty="0"/>
              <a:t>Literature Review</a:t>
            </a:r>
            <a:endParaRPr sz="2400" dirty="0"/>
          </a:p>
        </p:txBody>
      </p:sp>
      <p:sp>
        <p:nvSpPr>
          <p:cNvPr id="364" name="Shape 364"/>
          <p:cNvSpPr txBox="1">
            <a:spLocks noGrp="1"/>
          </p:cNvSpPr>
          <p:nvPr>
            <p:ph type="body" idx="1"/>
          </p:nvPr>
        </p:nvSpPr>
        <p:spPr>
          <a:xfrm>
            <a:off x="1297500" y="1356625"/>
            <a:ext cx="7030500" cy="3360000"/>
          </a:xfrm>
          <a:prstGeom prst="rect">
            <a:avLst/>
          </a:prstGeom>
        </p:spPr>
        <p:txBody>
          <a:bodyPr spcFirstLastPara="1" wrap="square" lIns="91425" tIns="91425" rIns="91425" bIns="91425" anchor="t" anchorCtr="0">
            <a:noAutofit/>
          </a:bodyPr>
          <a:lstStyle/>
          <a:p>
            <a:pPr marL="285750" indent="-285750" algn="just"/>
            <a:r>
              <a:rPr lang="en-GB" sz="1600" dirty="0">
                <a:solidFill>
                  <a:srgbClr val="020202"/>
                </a:solidFill>
                <a:highlight>
                  <a:srgbClr val="FFFFFF"/>
                </a:highlight>
                <a:latin typeface="Lato"/>
                <a:ea typeface="Lato"/>
                <a:cs typeface="Lato"/>
                <a:sym typeface="Lato"/>
              </a:rPr>
              <a:t>So far, </a:t>
            </a:r>
            <a:r>
              <a:rPr lang="en-GB" sz="1600" b="1" dirty="0">
                <a:solidFill>
                  <a:srgbClr val="020202"/>
                </a:solidFill>
                <a:highlight>
                  <a:srgbClr val="FFFFFF"/>
                </a:highlight>
                <a:latin typeface="Lato"/>
                <a:ea typeface="Lato"/>
                <a:cs typeface="Lato"/>
                <a:sym typeface="Lato"/>
              </a:rPr>
              <a:t>Jigsaw</a:t>
            </a:r>
            <a:r>
              <a:rPr lang="en-GB" sz="1600" dirty="0">
                <a:solidFill>
                  <a:srgbClr val="020202"/>
                </a:solidFill>
                <a:highlight>
                  <a:srgbClr val="FFFFFF"/>
                </a:highlight>
                <a:latin typeface="Lato"/>
                <a:ea typeface="Lato"/>
                <a:cs typeface="Lato"/>
                <a:sym typeface="Lato"/>
              </a:rPr>
              <a:t> and </a:t>
            </a:r>
            <a:r>
              <a:rPr lang="en-GB" sz="1600" b="1" dirty="0">
                <a:solidFill>
                  <a:srgbClr val="020202"/>
                </a:solidFill>
                <a:highlight>
                  <a:srgbClr val="FFFFFF"/>
                </a:highlight>
                <a:latin typeface="Lato"/>
                <a:ea typeface="Lato"/>
                <a:cs typeface="Lato"/>
                <a:sym typeface="Lato"/>
              </a:rPr>
              <a:t>Google</a:t>
            </a:r>
            <a:r>
              <a:rPr lang="en-GB" sz="1600" dirty="0">
                <a:solidFill>
                  <a:srgbClr val="020202"/>
                </a:solidFill>
                <a:highlight>
                  <a:srgbClr val="FFFFFF"/>
                </a:highlight>
                <a:latin typeface="Lato"/>
                <a:ea typeface="Lato"/>
                <a:cs typeface="Lato"/>
                <a:sym typeface="Lato"/>
              </a:rPr>
              <a:t> have built a range of publicly available models served through the </a:t>
            </a:r>
            <a:r>
              <a:rPr lang="en-GB" sz="1600" dirty="0">
                <a:solidFill>
                  <a:srgbClr val="020202"/>
                </a:solidFill>
                <a:highlight>
                  <a:srgbClr val="FFFFFF"/>
                </a:highlight>
                <a:latin typeface="Lato"/>
                <a:ea typeface="Lato"/>
                <a:cs typeface="Lato"/>
                <a:sym typeface="Lato"/>
                <a:hlinkClick r:id="rId3"/>
              </a:rPr>
              <a:t>Perspective API</a:t>
            </a:r>
            <a:r>
              <a:rPr lang="en-GB" sz="1600" dirty="0">
                <a:solidFill>
                  <a:srgbClr val="020202"/>
                </a:solidFill>
                <a:highlight>
                  <a:srgbClr val="FFFFFF"/>
                </a:highlight>
                <a:latin typeface="Lato"/>
                <a:ea typeface="Lato"/>
                <a:cs typeface="Lato"/>
                <a:sym typeface="Lato"/>
              </a:rPr>
              <a:t>, including toxicity.</a:t>
            </a:r>
            <a:endParaRPr sz="1600" dirty="0">
              <a:solidFill>
                <a:srgbClr val="020202"/>
              </a:solidFill>
              <a:highlight>
                <a:srgbClr val="FFFFFF"/>
              </a:highlight>
              <a:latin typeface="Lato"/>
              <a:ea typeface="Lato"/>
              <a:cs typeface="Lato"/>
              <a:sym typeface="Lato"/>
            </a:endParaRPr>
          </a:p>
          <a:p>
            <a:pPr marL="285750" indent="-285750" algn="just"/>
            <a:endParaRPr sz="1600" dirty="0">
              <a:solidFill>
                <a:srgbClr val="020202"/>
              </a:solidFill>
              <a:highlight>
                <a:srgbClr val="FFFFFF"/>
              </a:highlight>
              <a:latin typeface="Lato"/>
              <a:ea typeface="Lato"/>
              <a:cs typeface="Lato"/>
              <a:sym typeface="Lato"/>
            </a:endParaRPr>
          </a:p>
          <a:p>
            <a:pPr marL="285750" indent="-285750" algn="just"/>
            <a:r>
              <a:rPr lang="en-GB" sz="1600" dirty="0">
                <a:solidFill>
                  <a:srgbClr val="020202"/>
                </a:solidFill>
                <a:highlight>
                  <a:srgbClr val="FFFFFF"/>
                </a:highlight>
                <a:latin typeface="Lato"/>
                <a:ea typeface="Lato"/>
                <a:cs typeface="Lato"/>
                <a:sym typeface="Lato"/>
              </a:rPr>
              <a:t>But the current models still make errors like Susceptibility to false alarm, Robustness to random misspellings as mention in their research paper.</a:t>
            </a:r>
            <a:endParaRPr sz="1600" dirty="0">
              <a:solidFill>
                <a:srgbClr val="020202"/>
              </a:solidFill>
              <a:highlight>
                <a:srgbClr val="FFFFFF"/>
              </a:highlight>
              <a:latin typeface="Lato"/>
              <a:ea typeface="Lato"/>
              <a:cs typeface="Lato"/>
              <a:sym typeface="Lato"/>
            </a:endParaRPr>
          </a:p>
          <a:p>
            <a:pPr marL="285750" indent="-285750" algn="just"/>
            <a:endParaRPr sz="1600" dirty="0">
              <a:solidFill>
                <a:srgbClr val="020202"/>
              </a:solidFill>
              <a:highlight>
                <a:srgbClr val="FFFFFF"/>
              </a:highlight>
              <a:latin typeface="Lato"/>
              <a:ea typeface="Lato"/>
              <a:cs typeface="Lato"/>
              <a:sym typeface="Lato"/>
            </a:endParaRPr>
          </a:p>
          <a:p>
            <a:pPr marL="285750" indent="-285750" algn="just"/>
            <a:r>
              <a:rPr lang="en-GB" sz="1600" dirty="0">
                <a:solidFill>
                  <a:srgbClr val="020202"/>
                </a:solidFill>
                <a:highlight>
                  <a:srgbClr val="FFFFFF"/>
                </a:highlight>
                <a:latin typeface="Lato"/>
                <a:ea typeface="Lato"/>
                <a:cs typeface="Lato"/>
                <a:sym typeface="Lato"/>
              </a:rPr>
              <a:t>Through this competition, they have proposed a </a:t>
            </a:r>
            <a:r>
              <a:rPr lang="en-GB" sz="1600" dirty="0">
                <a:solidFill>
                  <a:srgbClr val="020202"/>
                </a:solidFill>
                <a:highlight>
                  <a:srgbClr val="FFFFFF"/>
                </a:highlight>
                <a:latin typeface="Lato"/>
                <a:ea typeface="Lato"/>
                <a:cs typeface="Lato"/>
                <a:sym typeface="Lato"/>
              </a:rPr>
              <a:t>challenge on </a:t>
            </a:r>
            <a:r>
              <a:rPr lang="en-GB" sz="1600" b="1" dirty="0" err="1">
                <a:solidFill>
                  <a:srgbClr val="020202"/>
                </a:solidFill>
                <a:highlight>
                  <a:srgbClr val="FFFFFF"/>
                </a:highlight>
                <a:latin typeface="Lato"/>
                <a:ea typeface="Lato"/>
                <a:cs typeface="Lato"/>
                <a:sym typeface="Lato"/>
              </a:rPr>
              <a:t>Kaggle</a:t>
            </a:r>
            <a:r>
              <a:rPr lang="en-GB" sz="1600" dirty="0">
                <a:solidFill>
                  <a:srgbClr val="020202"/>
                </a:solidFill>
                <a:highlight>
                  <a:srgbClr val="FFFFFF"/>
                </a:highlight>
                <a:latin typeface="Lato"/>
                <a:ea typeface="Lato"/>
                <a:cs typeface="Lato"/>
                <a:sym typeface="Lato"/>
              </a:rPr>
              <a:t> </a:t>
            </a:r>
            <a:r>
              <a:rPr lang="en-GB" sz="1600" dirty="0">
                <a:solidFill>
                  <a:srgbClr val="020202"/>
                </a:solidFill>
                <a:highlight>
                  <a:srgbClr val="FFFFFF"/>
                </a:highlight>
                <a:latin typeface="Lato"/>
                <a:ea typeface="Lato"/>
                <a:cs typeface="Lato"/>
                <a:sym typeface="Lato"/>
              </a:rPr>
              <a:t>to build a multi-headed (multi-</a:t>
            </a:r>
            <a:r>
              <a:rPr lang="en-GB" sz="1600" dirty="0" err="1">
                <a:solidFill>
                  <a:srgbClr val="020202"/>
                </a:solidFill>
                <a:highlight>
                  <a:srgbClr val="FFFFFF"/>
                </a:highlight>
                <a:latin typeface="Lato"/>
                <a:ea typeface="Lato"/>
                <a:cs typeface="Lato"/>
                <a:sym typeface="Lato"/>
              </a:rPr>
              <a:t>labeled</a:t>
            </a:r>
            <a:r>
              <a:rPr lang="en-GB" sz="1600" dirty="0">
                <a:solidFill>
                  <a:srgbClr val="020202"/>
                </a:solidFill>
                <a:highlight>
                  <a:srgbClr val="FFFFFF"/>
                </a:highlight>
                <a:latin typeface="Lato"/>
                <a:ea typeface="Lato"/>
                <a:cs typeface="Lato"/>
                <a:sym typeface="Lato"/>
              </a:rPr>
              <a:t>) model that is capable of detecting different types of </a:t>
            </a:r>
            <a:r>
              <a:rPr lang="en-GB" sz="1600" dirty="0">
                <a:solidFill>
                  <a:srgbClr val="020202"/>
                </a:solidFill>
                <a:highlight>
                  <a:srgbClr val="FFFFFF"/>
                </a:highlight>
                <a:latin typeface="Lato"/>
                <a:ea typeface="Lato"/>
                <a:cs typeface="Lato"/>
                <a:sym typeface="Lato"/>
              </a:rPr>
              <a:t>toxicity</a:t>
            </a:r>
            <a:r>
              <a:rPr lang="en-GB" sz="1600" dirty="0">
                <a:solidFill>
                  <a:srgbClr val="020202"/>
                </a:solidFill>
                <a:highlight>
                  <a:srgbClr val="FFFFFF"/>
                </a:highlight>
                <a:latin typeface="Lato"/>
                <a:ea typeface="Lato"/>
                <a:cs typeface="Lato"/>
                <a:sym typeface="Lato"/>
              </a:rPr>
              <a:t>.</a:t>
            </a:r>
            <a:endParaRPr sz="1600" dirty="0">
              <a:solidFill>
                <a:srgbClr val="020202"/>
              </a:solidFill>
              <a:highlight>
                <a:srgbClr val="FFFFFF"/>
              </a:highlight>
              <a:latin typeface="Lato"/>
              <a:ea typeface="Lato"/>
              <a:cs typeface="Lato"/>
              <a:sym typeface="La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1297500" y="586500"/>
            <a:ext cx="7030500" cy="680100"/>
          </a:xfrm>
          <a:prstGeom prst="rect">
            <a:avLst/>
          </a:prstGeom>
        </p:spPr>
        <p:txBody>
          <a:bodyPr spcFirstLastPara="1" wrap="square" lIns="91425" tIns="91425" rIns="91425" bIns="91425" anchor="t" anchorCtr="0">
            <a:noAutofit/>
          </a:bodyPr>
          <a:lstStyle/>
          <a:p>
            <a:pPr>
              <a:buSzPts val="2400"/>
            </a:pPr>
            <a:r>
              <a:rPr lang="en-GB" sz="2400" dirty="0" err="1"/>
              <a:t>DataSet</a:t>
            </a:r>
            <a:r>
              <a:rPr lang="en-GB" sz="2400" dirty="0"/>
              <a:t> Description</a:t>
            </a:r>
            <a:endParaRPr sz="2400" dirty="0"/>
          </a:p>
        </p:txBody>
      </p:sp>
      <p:sp>
        <p:nvSpPr>
          <p:cNvPr id="358" name="Shape 358"/>
          <p:cNvSpPr txBox="1">
            <a:spLocks noGrp="1"/>
          </p:cNvSpPr>
          <p:nvPr>
            <p:ph type="body" idx="1"/>
          </p:nvPr>
        </p:nvSpPr>
        <p:spPr>
          <a:xfrm>
            <a:off x="1297500" y="1356625"/>
            <a:ext cx="7030500" cy="3360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600" dirty="0">
                <a:solidFill>
                  <a:srgbClr val="020202"/>
                </a:solidFill>
                <a:highlight>
                  <a:srgbClr val="FFFFFF"/>
                </a:highlight>
                <a:latin typeface="Lato"/>
                <a:ea typeface="Lato"/>
                <a:cs typeface="Lato"/>
                <a:sym typeface="Lato"/>
              </a:rPr>
              <a:t>The problem has only one predictor variable, </a:t>
            </a:r>
            <a:r>
              <a:rPr lang="en-GB" sz="1600" b="1" dirty="0">
                <a:solidFill>
                  <a:srgbClr val="020202"/>
                </a:solidFill>
                <a:highlight>
                  <a:srgbClr val="FFFFFF"/>
                </a:highlight>
                <a:latin typeface="Lato"/>
                <a:ea typeface="Lato"/>
                <a:cs typeface="Lato"/>
                <a:sym typeface="Lato"/>
              </a:rPr>
              <a:t>'</a:t>
            </a:r>
            <a:r>
              <a:rPr lang="en-GB" sz="1600" b="1" dirty="0" err="1">
                <a:solidFill>
                  <a:srgbClr val="020202"/>
                </a:solidFill>
                <a:highlight>
                  <a:srgbClr val="FFFFFF"/>
                </a:highlight>
                <a:latin typeface="Lato"/>
                <a:ea typeface="Lato"/>
                <a:cs typeface="Lato"/>
                <a:sym typeface="Lato"/>
              </a:rPr>
              <a:t>comment_text</a:t>
            </a:r>
            <a:r>
              <a:rPr lang="en-GB" sz="1600" dirty="0">
                <a:solidFill>
                  <a:srgbClr val="020202"/>
                </a:solidFill>
                <a:highlight>
                  <a:srgbClr val="FFFFFF"/>
                </a:highlight>
                <a:latin typeface="Lato"/>
                <a:ea typeface="Lato"/>
                <a:cs typeface="Lato"/>
                <a:sym typeface="Lato"/>
              </a:rPr>
              <a:t>', which is to be </a:t>
            </a:r>
            <a:r>
              <a:rPr lang="en-GB" sz="1600" dirty="0" smtClean="0">
                <a:solidFill>
                  <a:srgbClr val="020202"/>
                </a:solidFill>
                <a:highlight>
                  <a:srgbClr val="FFFFFF"/>
                </a:highlight>
                <a:latin typeface="Lato"/>
                <a:ea typeface="Lato"/>
                <a:cs typeface="Lato"/>
                <a:sym typeface="Lato"/>
              </a:rPr>
              <a:t>labelled </a:t>
            </a:r>
            <a:r>
              <a:rPr lang="en-GB" sz="1600" dirty="0">
                <a:solidFill>
                  <a:srgbClr val="020202"/>
                </a:solidFill>
                <a:highlight>
                  <a:srgbClr val="FFFFFF"/>
                </a:highlight>
                <a:latin typeface="Lato"/>
                <a:ea typeface="Lato"/>
                <a:cs typeface="Lato"/>
                <a:sym typeface="Lato"/>
              </a:rPr>
              <a:t>or classified with respect to </a:t>
            </a:r>
            <a:r>
              <a:rPr lang="en-GB" sz="1600" b="1" dirty="0">
                <a:solidFill>
                  <a:srgbClr val="020202"/>
                </a:solidFill>
                <a:highlight>
                  <a:srgbClr val="FFFFFF"/>
                </a:highlight>
                <a:latin typeface="Lato"/>
                <a:ea typeface="Lato"/>
                <a:cs typeface="Lato"/>
                <a:sym typeface="Lato"/>
              </a:rPr>
              <a:t>six target </a:t>
            </a:r>
            <a:r>
              <a:rPr lang="en-GB" sz="1600" b="1" dirty="0" smtClean="0">
                <a:solidFill>
                  <a:srgbClr val="020202"/>
                </a:solidFill>
                <a:highlight>
                  <a:srgbClr val="FFFFFF"/>
                </a:highlight>
                <a:latin typeface="Lato"/>
                <a:ea typeface="Lato"/>
                <a:cs typeface="Lato"/>
                <a:sym typeface="Lato"/>
              </a:rPr>
              <a:t>variables.</a:t>
            </a:r>
            <a:endParaRPr sz="1600" b="1" dirty="0">
              <a:solidFill>
                <a:srgbClr val="020202"/>
              </a:solidFill>
              <a:highlight>
                <a:srgbClr val="FFFFFF"/>
              </a:highlight>
              <a:latin typeface="Lato"/>
              <a:ea typeface="Lato"/>
              <a:cs typeface="Lato"/>
              <a:sym typeface="Lato"/>
            </a:endParaRPr>
          </a:p>
          <a:p>
            <a:pPr marL="0" lvl="0" indent="0" algn="just" rtl="0">
              <a:lnSpc>
                <a:spcPct val="100000"/>
              </a:lnSpc>
              <a:spcBef>
                <a:spcPts val="1600"/>
              </a:spcBef>
              <a:spcAft>
                <a:spcPts val="0"/>
              </a:spcAft>
              <a:buNone/>
            </a:pPr>
            <a:r>
              <a:rPr lang="en-GB" sz="1600" dirty="0">
                <a:solidFill>
                  <a:srgbClr val="020202"/>
                </a:solidFill>
                <a:highlight>
                  <a:srgbClr val="FFFFFF"/>
                </a:highlight>
                <a:latin typeface="Lato"/>
                <a:ea typeface="Lato"/>
                <a:cs typeface="Lato"/>
                <a:sym typeface="Lato"/>
              </a:rPr>
              <a:t>The target variable are the following types of toxicity:</a:t>
            </a:r>
            <a:endParaRPr sz="1600" dirty="0">
              <a:solidFill>
                <a:srgbClr val="020202"/>
              </a:solidFill>
              <a:highlight>
                <a:srgbClr val="FFFFFF"/>
              </a:highlight>
              <a:latin typeface="Lato"/>
              <a:ea typeface="Lato"/>
              <a:cs typeface="Lato"/>
              <a:sym typeface="Lato"/>
            </a:endParaRPr>
          </a:p>
          <a:p>
            <a:pPr marL="457200" lvl="0" indent="-317500" algn="just" rtl="0">
              <a:lnSpc>
                <a:spcPct val="100000"/>
              </a:lnSpc>
              <a:spcBef>
                <a:spcPts val="1100"/>
              </a:spcBef>
              <a:spcAft>
                <a:spcPts val="0"/>
              </a:spcAft>
              <a:buClr>
                <a:srgbClr val="020202"/>
              </a:buClr>
              <a:buSzPts val="1400"/>
              <a:buFont typeface="Lato"/>
              <a:buChar char="●"/>
            </a:pPr>
            <a:r>
              <a:rPr lang="en-GB" sz="1600" dirty="0">
                <a:solidFill>
                  <a:srgbClr val="020202"/>
                </a:solidFill>
                <a:highlight>
                  <a:srgbClr val="FFFFFF"/>
                </a:highlight>
                <a:latin typeface="Lato"/>
                <a:ea typeface="Lato"/>
                <a:cs typeface="Lato"/>
                <a:sym typeface="Lato"/>
              </a:rPr>
              <a:t>Toxic</a:t>
            </a:r>
            <a:endParaRPr sz="1600" dirty="0">
              <a:solidFill>
                <a:srgbClr val="020202"/>
              </a:solidFill>
              <a:highlight>
                <a:srgbClr val="FFFFFF"/>
              </a:highlight>
              <a:latin typeface="Lato"/>
              <a:ea typeface="Lato"/>
              <a:cs typeface="Lato"/>
              <a:sym typeface="Lato"/>
            </a:endParaRPr>
          </a:p>
          <a:p>
            <a:pPr marL="457200" lvl="0" indent="-317500" algn="just" rtl="0">
              <a:lnSpc>
                <a:spcPct val="100000"/>
              </a:lnSpc>
              <a:spcBef>
                <a:spcPts val="0"/>
              </a:spcBef>
              <a:spcAft>
                <a:spcPts val="0"/>
              </a:spcAft>
              <a:buClr>
                <a:srgbClr val="020202"/>
              </a:buClr>
              <a:buSzPts val="1400"/>
              <a:buFont typeface="Lato"/>
              <a:buChar char="●"/>
            </a:pPr>
            <a:r>
              <a:rPr lang="en-GB" sz="1600" dirty="0">
                <a:solidFill>
                  <a:srgbClr val="020202"/>
                </a:solidFill>
                <a:highlight>
                  <a:srgbClr val="FFFFFF"/>
                </a:highlight>
                <a:latin typeface="Lato"/>
                <a:ea typeface="Lato"/>
                <a:cs typeface="Lato"/>
                <a:sym typeface="Lato"/>
              </a:rPr>
              <a:t>severe toxic</a:t>
            </a:r>
            <a:endParaRPr sz="1600" dirty="0">
              <a:solidFill>
                <a:srgbClr val="020202"/>
              </a:solidFill>
              <a:highlight>
                <a:srgbClr val="FFFFFF"/>
              </a:highlight>
              <a:latin typeface="Lato"/>
              <a:ea typeface="Lato"/>
              <a:cs typeface="Lato"/>
              <a:sym typeface="Lato"/>
            </a:endParaRPr>
          </a:p>
          <a:p>
            <a:pPr marL="457200" lvl="0" indent="-317500" algn="just" rtl="0">
              <a:lnSpc>
                <a:spcPct val="100000"/>
              </a:lnSpc>
              <a:spcBef>
                <a:spcPts val="0"/>
              </a:spcBef>
              <a:spcAft>
                <a:spcPts val="0"/>
              </a:spcAft>
              <a:buClr>
                <a:srgbClr val="020202"/>
              </a:buClr>
              <a:buSzPts val="1400"/>
              <a:buFont typeface="Lato"/>
              <a:buChar char="●"/>
            </a:pPr>
            <a:r>
              <a:rPr lang="en-GB" sz="1600" dirty="0">
                <a:solidFill>
                  <a:srgbClr val="020202"/>
                </a:solidFill>
                <a:highlight>
                  <a:srgbClr val="FFFFFF"/>
                </a:highlight>
                <a:latin typeface="Lato"/>
                <a:ea typeface="Lato"/>
                <a:cs typeface="Lato"/>
                <a:sym typeface="Lato"/>
              </a:rPr>
              <a:t>Obscene</a:t>
            </a:r>
            <a:endParaRPr sz="1600" dirty="0">
              <a:solidFill>
                <a:srgbClr val="020202"/>
              </a:solidFill>
              <a:highlight>
                <a:srgbClr val="FFFFFF"/>
              </a:highlight>
              <a:latin typeface="Lato"/>
              <a:ea typeface="Lato"/>
              <a:cs typeface="Lato"/>
              <a:sym typeface="Lato"/>
            </a:endParaRPr>
          </a:p>
          <a:p>
            <a:pPr marL="457200" lvl="0" indent="-317500" algn="just" rtl="0">
              <a:lnSpc>
                <a:spcPct val="100000"/>
              </a:lnSpc>
              <a:spcBef>
                <a:spcPts val="0"/>
              </a:spcBef>
              <a:spcAft>
                <a:spcPts val="0"/>
              </a:spcAft>
              <a:buClr>
                <a:srgbClr val="020202"/>
              </a:buClr>
              <a:buSzPts val="1400"/>
              <a:buFont typeface="Lato"/>
              <a:buChar char="●"/>
            </a:pPr>
            <a:r>
              <a:rPr lang="en-GB" sz="1600" dirty="0">
                <a:solidFill>
                  <a:srgbClr val="020202"/>
                </a:solidFill>
                <a:highlight>
                  <a:srgbClr val="FFFFFF"/>
                </a:highlight>
                <a:latin typeface="Lato"/>
                <a:ea typeface="Lato"/>
                <a:cs typeface="Lato"/>
                <a:sym typeface="Lato"/>
              </a:rPr>
              <a:t>Threat</a:t>
            </a:r>
            <a:endParaRPr sz="1600" dirty="0">
              <a:solidFill>
                <a:srgbClr val="020202"/>
              </a:solidFill>
              <a:highlight>
                <a:srgbClr val="FFFFFF"/>
              </a:highlight>
              <a:latin typeface="Lato"/>
              <a:ea typeface="Lato"/>
              <a:cs typeface="Lato"/>
              <a:sym typeface="Lato"/>
            </a:endParaRPr>
          </a:p>
          <a:p>
            <a:pPr marL="457200" lvl="0" indent="-317500" algn="just" rtl="0">
              <a:lnSpc>
                <a:spcPct val="100000"/>
              </a:lnSpc>
              <a:spcBef>
                <a:spcPts val="0"/>
              </a:spcBef>
              <a:spcAft>
                <a:spcPts val="0"/>
              </a:spcAft>
              <a:buClr>
                <a:srgbClr val="020202"/>
              </a:buClr>
              <a:buSzPts val="1400"/>
              <a:buFont typeface="Lato"/>
              <a:buChar char="●"/>
            </a:pPr>
            <a:r>
              <a:rPr lang="en-GB" sz="1600" dirty="0">
                <a:solidFill>
                  <a:srgbClr val="020202"/>
                </a:solidFill>
                <a:highlight>
                  <a:srgbClr val="FFFFFF"/>
                </a:highlight>
                <a:latin typeface="Lato"/>
                <a:ea typeface="Lato"/>
                <a:cs typeface="Lato"/>
                <a:sym typeface="Lato"/>
              </a:rPr>
              <a:t>Insult</a:t>
            </a:r>
            <a:endParaRPr sz="1600" dirty="0">
              <a:solidFill>
                <a:srgbClr val="020202"/>
              </a:solidFill>
              <a:highlight>
                <a:srgbClr val="FFFFFF"/>
              </a:highlight>
              <a:latin typeface="Lato"/>
              <a:ea typeface="Lato"/>
              <a:cs typeface="Lato"/>
              <a:sym typeface="Lato"/>
            </a:endParaRPr>
          </a:p>
          <a:p>
            <a:pPr marL="457200" lvl="0" indent="-317500" algn="just" rtl="0">
              <a:lnSpc>
                <a:spcPct val="100000"/>
              </a:lnSpc>
              <a:spcBef>
                <a:spcPts val="0"/>
              </a:spcBef>
              <a:spcAft>
                <a:spcPts val="0"/>
              </a:spcAft>
              <a:buClr>
                <a:srgbClr val="020202"/>
              </a:buClr>
              <a:buSzPts val="1400"/>
              <a:buFont typeface="Lato"/>
              <a:buChar char="●"/>
            </a:pPr>
            <a:r>
              <a:rPr lang="en-GB" sz="1600" dirty="0">
                <a:solidFill>
                  <a:srgbClr val="020202"/>
                </a:solidFill>
                <a:highlight>
                  <a:srgbClr val="FFFFFF"/>
                </a:highlight>
                <a:latin typeface="Lato"/>
                <a:ea typeface="Lato"/>
                <a:cs typeface="Lato"/>
                <a:sym typeface="Lato"/>
              </a:rPr>
              <a:t>identity hate</a:t>
            </a:r>
            <a:endParaRPr sz="1600" dirty="0">
              <a:solidFill>
                <a:srgbClr val="020202"/>
              </a:solidFill>
              <a:highlight>
                <a:srgbClr val="FFFFFF"/>
              </a:highlight>
              <a:latin typeface="Lato"/>
              <a:ea typeface="Lato"/>
              <a:cs typeface="Lato"/>
              <a:sym typeface="La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1297500" y="477925"/>
            <a:ext cx="7030500" cy="680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Basic Exploratory Data Analysis</a:t>
            </a:r>
            <a:endParaRPr dirty="0"/>
          </a:p>
        </p:txBody>
      </p:sp>
      <p:pic>
        <p:nvPicPr>
          <p:cNvPr id="370" name="Shape 370"/>
          <p:cNvPicPr preferRelativeResize="0"/>
          <p:nvPr/>
        </p:nvPicPr>
        <p:blipFill>
          <a:blip r:embed="rId3">
            <a:alphaModFix/>
          </a:blip>
          <a:stretch>
            <a:fillRect/>
          </a:stretch>
        </p:blipFill>
        <p:spPr>
          <a:xfrm>
            <a:off x="1435525" y="1158025"/>
            <a:ext cx="6514199" cy="393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1245741" y="684959"/>
            <a:ext cx="7030500" cy="680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Basic Exploratory Data Analysis</a:t>
            </a:r>
            <a:endParaRPr dirty="0"/>
          </a:p>
        </p:txBody>
      </p:sp>
      <p:pic>
        <p:nvPicPr>
          <p:cNvPr id="1026" name="Picture 2" descr="label_distribution.png (969Ã5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899" y="1283750"/>
            <a:ext cx="5754203" cy="3521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468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1271621" y="652977"/>
            <a:ext cx="7030500" cy="680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Basic Exploratory Data Analysis</a:t>
            </a:r>
            <a:endParaRPr dirty="0"/>
          </a:p>
        </p:txBody>
      </p:sp>
      <p:pic>
        <p:nvPicPr>
          <p:cNvPr id="2050" name="Picture 2" descr="https://raw.githubusercontent.com/cjvegi/Toxic-Comment-Challenge/master/img_gh/word_clou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123" y="1333077"/>
            <a:ext cx="5927754" cy="3537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231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1271621" y="652977"/>
            <a:ext cx="7030500" cy="680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smtClean="0"/>
              <a:t>Pipeline</a:t>
            </a:r>
            <a:endParaRPr dirty="0"/>
          </a:p>
        </p:txBody>
      </p:sp>
      <p:pic>
        <p:nvPicPr>
          <p:cNvPr id="4098" name="Picture 2" descr="Toxic.png (960Ã5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369" y="1466531"/>
            <a:ext cx="5460819" cy="307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882241"/>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781</Words>
  <Application>Microsoft Office PowerPoint</Application>
  <PresentationFormat>Affichage à l'écran (16:9)</PresentationFormat>
  <Paragraphs>95</Paragraphs>
  <Slides>20</Slides>
  <Notes>20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Maven Pro</vt:lpstr>
      <vt:lpstr>Wingdings</vt:lpstr>
      <vt:lpstr>Nunito</vt:lpstr>
      <vt:lpstr>Arial</vt:lpstr>
      <vt:lpstr>Lato</vt:lpstr>
      <vt:lpstr>Momentum</vt:lpstr>
      <vt:lpstr>Toxic Comment Classification</vt:lpstr>
      <vt:lpstr>Plan</vt:lpstr>
      <vt:lpstr>Problem Statement</vt:lpstr>
      <vt:lpstr>Literature Review</vt:lpstr>
      <vt:lpstr>DataSet Description</vt:lpstr>
      <vt:lpstr>Basic Exploratory Data Analysis</vt:lpstr>
      <vt:lpstr>Basic Exploratory Data Analysis</vt:lpstr>
      <vt:lpstr>Basic Exploratory Data Analysis</vt:lpstr>
      <vt:lpstr>Pipeline</vt:lpstr>
      <vt:lpstr>Preprocessing</vt:lpstr>
      <vt:lpstr>Feature Engineering</vt:lpstr>
      <vt:lpstr>Classification approaches:</vt:lpstr>
      <vt:lpstr>Simple Machine Learning Approach</vt:lpstr>
      <vt:lpstr>Simple Machine Learning Approach</vt:lpstr>
      <vt:lpstr>Simple Machine Learning Approach</vt:lpstr>
      <vt:lpstr>Deep Learning Approach</vt:lpstr>
      <vt:lpstr>Deep Learning Approach</vt:lpstr>
      <vt:lpstr>Results on Kaggle</vt:lpstr>
      <vt:lpstr>Future Plan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Toxic Comment Classification</dc:title>
  <cp:lastModifiedBy>Marouenez</cp:lastModifiedBy>
  <cp:revision>18</cp:revision>
  <dcterms:modified xsi:type="dcterms:W3CDTF">2019-02-05T23:11:22Z</dcterms:modified>
</cp:coreProperties>
</file>