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6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CD3BF-7A84-4D06-9EA2-09C85D1B071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8B473-7A36-4813-B1ED-83E1B7C6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7109-49B3-429D-940C-BCD2870A3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E9FD9-CAD0-4A77-B907-A287AAC7A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CC73-C20A-4A4F-88B0-EB4BAA0A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F9DE-7B3E-4355-9AEB-BAA99B1ACFD0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7B6DE-726B-497F-9A34-2619E4A6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D849-77EE-4A21-9D16-EFE52FBB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5069-B6A5-4FC9-874C-5CA43171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ABE3-4F20-4F4E-A342-7AADD490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368E0-F948-42BA-B9FA-52155B030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D014D-522B-4573-BF52-491329A4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849-0AD3-4B17-BB52-C2783BF506B7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6FBD-AE8A-4CC8-BF53-AE36F111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AF352-96F1-4A7C-ABB3-CDC5D8F5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5069-B6A5-4FC9-874C-5CA43171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9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66308-5139-43C1-BA32-8050A085A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BFC0D-F749-4960-806C-306C07F6C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5F6F-2463-4AEE-9D91-0D3E2619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BA09-5B40-43C9-B366-F7E50865D7BF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31AD-479C-47E1-928F-1676AF63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0E0C-3799-4FAC-A7C2-B1CE8E7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5069-B6A5-4FC9-874C-5CA43171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1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4E49-97DE-4681-99CF-63CBAB8C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3507-92DD-419B-9D15-7116310C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5F89-59C9-4798-900B-CCB7558A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86EC-BEE4-459F-8D47-34E6A5A49739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BE104-4C52-46DF-A35F-83234068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89A8-FC10-4E15-B8D9-6EDB5437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5069-B6A5-4FC9-874C-5CA43171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7658-7E68-4D3F-815B-F94678FF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2A283-8DE5-46B1-82FF-6C3320FF5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1A67D-E252-430C-B103-EA9013FB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C4BA-FFEE-4373-96C1-E9515EC9E332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9A409-FDE0-4F44-9099-EE99387D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24F0C-13EB-4BEE-A3DF-32008654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5069-B6A5-4FC9-874C-5CA43171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E3EA-D748-4E43-9AC1-57B59633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A001E-8768-4D90-AA93-AE2E83A7B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7F39D-A618-4FAB-8928-D54E4C1D2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D8317-0EBD-41D4-8B37-B2CB15E7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59BE-F809-46E4-B883-923BFF7256DE}" type="datetime1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D42B1-9FCC-43A9-B1A0-524A3252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CEF40-3D41-4793-8C0B-D379ADE8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5069-B6A5-4FC9-874C-5CA43171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0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2737-AFD9-46F9-810A-8CB1DF3A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CE21D-8B2F-49A3-8B7E-4E6705A14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666D4-6F27-413E-B8BE-F6D08DC7A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34AAA-D401-4CBD-B0C1-22EB853DC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C57CE-959E-4518-B34D-9043951DA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0BEAB-1588-451D-9751-C5028088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D844-3C45-4562-8448-504800E69DF7}" type="datetime1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57327-80DF-477F-8296-B4B94B99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6C736-04A3-479B-A753-C8B0F2F0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5069-B6A5-4FC9-874C-5CA43171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343B-9C29-48A3-B9DE-47991704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106A6-19C0-41EA-9369-84CE8A1F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7DB4-E4F6-4B7F-89E7-633B3A02E90F}" type="datetime1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FC21D-BDA5-4237-A996-33719EEF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93DC2-48A7-42AB-BD91-C8A9591E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5069-B6A5-4FC9-874C-5CA43171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70BEE-7DB6-4D2D-B295-6EA1ED01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1AB0-F53D-4F9E-908B-23C5A905FB8C}" type="datetime1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7CA42-D817-44DB-9103-7FFE5833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23612-7AB8-403F-A9FE-F543948C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5069-B6A5-4FC9-874C-5CA43171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67B6-D91F-4BA0-9D68-774742FD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C090-2813-4D63-AA18-3DD7787C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CDED6-B254-4D7F-AE10-75B8409D5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061C6-B98B-4DB8-A282-64CAFF01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30B7-95AB-4189-85FB-A05A3C843F68}" type="datetime1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CDFF6-D78C-41FC-91B9-5709DCC7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51F82-0CC3-4227-8201-778BCA00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5069-B6A5-4FC9-874C-5CA43171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0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B530-39E7-4C95-9922-5CEAB964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9E587-52ED-4BEA-9F60-2F8746F86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D67A7-738C-4C95-89F6-C4C8FD9EF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CCF7-665B-4D54-BCCA-F586E697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95AA-C219-41D8-AB18-4CFB678ADD98}" type="datetime1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05E24-A2F3-4F32-9E77-E421D15E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ADE18-29A9-46DF-8DB8-86F2FA92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5069-B6A5-4FC9-874C-5CA43171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1EA15-D2DB-4B61-86F7-8FCC7794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7D2A9-9231-4AE0-B3EA-010A696AA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056B-DB77-4C43-851C-2DCDCC405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37B20-BD6D-43FC-8123-6E392DD3ED02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86D41-AA90-4160-A55B-7D0B8CC62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70115-3419-4695-BBF3-74C4F2480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5069-B6A5-4FC9-874C-5CA43171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5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6C49C2-F225-43F1-BEF3-E8C0FDAA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5069-B6A5-4FC9-874C-5CA431717131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AB6877-4CD1-4575-8868-114D306A7D42}"/>
              </a:ext>
            </a:extLst>
          </p:cNvPr>
          <p:cNvSpPr/>
          <p:nvPr/>
        </p:nvSpPr>
        <p:spPr>
          <a:xfrm>
            <a:off x="1608990" y="1002323"/>
            <a:ext cx="8264769" cy="225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Informing Investment Decisions using Facebook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B546C6-45CF-4C96-A1DC-D0E335E1A286}"/>
              </a:ext>
            </a:extLst>
          </p:cNvPr>
          <p:cNvSpPr/>
          <p:nvPr/>
        </p:nvSpPr>
        <p:spPr>
          <a:xfrm>
            <a:off x="10876085" y="6356350"/>
            <a:ext cx="562707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8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A51724-8819-4C1B-86CD-8347AFAD3129}"/>
              </a:ext>
            </a:extLst>
          </p:cNvPr>
          <p:cNvSpPr/>
          <p:nvPr/>
        </p:nvSpPr>
        <p:spPr>
          <a:xfrm>
            <a:off x="342900" y="142876"/>
            <a:ext cx="114681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Clustering </a:t>
            </a:r>
            <a:r>
              <a:rPr lang="en-US" sz="2800" b="1" i="1" dirty="0">
                <a:solidFill>
                  <a:schemeClr val="bg2">
                    <a:lumMod val="10000"/>
                  </a:schemeClr>
                </a:solidFill>
              </a:rPr>
              <a:t>(Cont’d)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AB8D-E266-4AE9-BFA6-5D9A068B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795069-B6A5-4FC9-874C-5CA431717131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25CADC-B165-4F82-AD99-81206A5EE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109662"/>
            <a:ext cx="114966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8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A51724-8819-4C1B-86CD-8347AFAD3129}"/>
              </a:ext>
            </a:extLst>
          </p:cNvPr>
          <p:cNvSpPr/>
          <p:nvPr/>
        </p:nvSpPr>
        <p:spPr>
          <a:xfrm>
            <a:off x="342900" y="142876"/>
            <a:ext cx="114681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Stock Analysis – Time Series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AB8D-E266-4AE9-BFA6-5D9A068B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795069-B6A5-4FC9-874C-5CA431717131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06B3B-98F0-47A9-9A03-157DB8D40112}"/>
              </a:ext>
            </a:extLst>
          </p:cNvPr>
          <p:cNvSpPr txBox="1"/>
          <p:nvPr/>
        </p:nvSpPr>
        <p:spPr>
          <a:xfrm>
            <a:off x="3868615" y="2145323"/>
            <a:ext cx="52929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highlight>
                  <a:srgbClr val="FFFF00"/>
                </a:highlight>
              </a:rPr>
              <a:t>Pending</a:t>
            </a:r>
          </a:p>
        </p:txBody>
      </p:sp>
    </p:spTree>
    <p:extLst>
      <p:ext uri="{BB962C8B-B14F-4D97-AF65-F5344CB8AC3E}">
        <p14:creationId xmlns:p14="http://schemas.microsoft.com/office/powerpoint/2010/main" val="339281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A51724-8819-4C1B-86CD-8347AFAD3129}"/>
              </a:ext>
            </a:extLst>
          </p:cNvPr>
          <p:cNvSpPr/>
          <p:nvPr/>
        </p:nvSpPr>
        <p:spPr>
          <a:xfrm>
            <a:off x="342900" y="171450"/>
            <a:ext cx="11468100" cy="981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Capstone Project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AB8D-E266-4AE9-BFA6-5D9A068B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795069-B6A5-4FC9-874C-5CA431717131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5E8EC-A049-44BC-9A1F-154CAC1D5398}"/>
              </a:ext>
            </a:extLst>
          </p:cNvPr>
          <p:cNvSpPr txBox="1"/>
          <p:nvPr/>
        </p:nvSpPr>
        <p:spPr>
          <a:xfrm>
            <a:off x="474785" y="1485900"/>
            <a:ext cx="1087901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Objective: </a:t>
            </a:r>
          </a:p>
          <a:p>
            <a:r>
              <a:rPr lang="en-US" sz="1600" dirty="0"/>
              <a:t>Analyze </a:t>
            </a:r>
            <a:r>
              <a:rPr lang="en-US" sz="1600" dirty="0" err="1"/>
              <a:t>facebook</a:t>
            </a:r>
            <a:r>
              <a:rPr lang="en-US" sz="1600" dirty="0"/>
              <a:t> foot-traffic data to inform investment decisions for select businesses.</a:t>
            </a:r>
          </a:p>
          <a:p>
            <a:endParaRPr lang="en-US" sz="1600" dirty="0"/>
          </a:p>
          <a:p>
            <a:r>
              <a:rPr lang="en-US" b="1" dirty="0"/>
              <a:t>Methodology: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Step 1: </a:t>
            </a:r>
            <a:r>
              <a:rPr lang="en-US" sz="1600" dirty="0"/>
              <a:t>Apply clustering algorithms to </a:t>
            </a:r>
            <a:r>
              <a:rPr lang="en-US" sz="1600" dirty="0" err="1"/>
              <a:t>Thinknum’s</a:t>
            </a:r>
            <a:r>
              <a:rPr lang="en-US" sz="1600" dirty="0"/>
              <a:t> Facebook Followers dataset to determine which businesses had a significant amount of foot-traffic for a given time-period.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Step 2: </a:t>
            </a:r>
            <a:r>
              <a:rPr lang="en-US" sz="1600" dirty="0"/>
              <a:t>Apply Dynamic Time Warping time series technique to identify similarities between foot-traffic and corresponding stock price timeseries for the business identified in Step 1.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Close similarities yield predictive power.</a:t>
            </a:r>
          </a:p>
          <a:p>
            <a:endParaRPr lang="en-US" sz="1600" dirty="0"/>
          </a:p>
          <a:p>
            <a:r>
              <a:rPr lang="en-US" b="1" dirty="0"/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Thinknum</a:t>
            </a:r>
            <a:r>
              <a:rPr lang="en-US" sz="1600" b="1" dirty="0"/>
              <a:t> Facebook Followers dataset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~1mill observations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Facebook foot-traffic counts (</a:t>
            </a:r>
            <a:r>
              <a:rPr lang="en-US" sz="1600" dirty="0" err="1"/>
              <a:t>ie</a:t>
            </a:r>
            <a:r>
              <a:rPr lang="en-US" sz="1600" dirty="0"/>
              <a:t> sum of </a:t>
            </a:r>
            <a:r>
              <a:rPr lang="en-US" sz="1600" dirty="0" err="1"/>
              <a:t>facebook</a:t>
            </a:r>
            <a:r>
              <a:rPr lang="en-US" sz="1600" dirty="0"/>
              <a:t> </a:t>
            </a:r>
            <a:r>
              <a:rPr lang="en-US" sz="1600" dirty="0" err="1"/>
              <a:t>checkins</a:t>
            </a:r>
            <a:r>
              <a:rPr lang="en-US" sz="1600" dirty="0"/>
              <a:t> and location shares) 01/01/2015 – 06/30/2018, for </a:t>
            </a:r>
            <a:r>
              <a:rPr lang="en-US" sz="1600" dirty="0" err="1"/>
              <a:t>facebook</a:t>
            </a:r>
            <a:r>
              <a:rPr lang="en-US" sz="1600" dirty="0"/>
              <a:t> pages corresponding to ~4,000 businesses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Yahoo Stock Price Data </a:t>
            </a:r>
          </a:p>
        </p:txBody>
      </p:sp>
    </p:spTree>
    <p:extLst>
      <p:ext uri="{BB962C8B-B14F-4D97-AF65-F5344CB8AC3E}">
        <p14:creationId xmlns:p14="http://schemas.microsoft.com/office/powerpoint/2010/main" val="348426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A51724-8819-4C1B-86CD-8347AFAD3129}"/>
              </a:ext>
            </a:extLst>
          </p:cNvPr>
          <p:cNvSpPr/>
          <p:nvPr/>
        </p:nvSpPr>
        <p:spPr>
          <a:xfrm>
            <a:off x="342899" y="171450"/>
            <a:ext cx="11477625" cy="981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Data Preprocessing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AB8D-E266-4AE9-BFA6-5D9A068B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795069-B6A5-4FC9-874C-5CA431717131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5E8EC-A049-44BC-9A1F-154CAC1D5398}"/>
              </a:ext>
            </a:extLst>
          </p:cNvPr>
          <p:cNvSpPr txBox="1"/>
          <p:nvPr/>
        </p:nvSpPr>
        <p:spPr>
          <a:xfrm>
            <a:off x="474785" y="1333500"/>
            <a:ext cx="109552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Actions Taken: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Limited data to companies that had 1.5 years of observations or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Took first differences of foot-traffic observations to attain non-cumulative foot-traffic counts; the original dataset offered day-over-day cumulative foot-traffic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Applied standard scaling to data to ensure consistency of results; data will be treated with two different clustering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Plotted data to get a picture of foot-traffic patterns (Figure 1)</a:t>
            </a:r>
          </a:p>
        </p:txBody>
      </p:sp>
    </p:spTree>
    <p:extLst>
      <p:ext uri="{BB962C8B-B14F-4D97-AF65-F5344CB8AC3E}">
        <p14:creationId xmlns:p14="http://schemas.microsoft.com/office/powerpoint/2010/main" val="307951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A51724-8819-4C1B-86CD-8347AFAD3129}"/>
              </a:ext>
            </a:extLst>
          </p:cNvPr>
          <p:cNvSpPr/>
          <p:nvPr/>
        </p:nvSpPr>
        <p:spPr>
          <a:xfrm>
            <a:off x="342900" y="142876"/>
            <a:ext cx="11468100" cy="981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Data Preprocessing </a:t>
            </a:r>
            <a:r>
              <a:rPr lang="en-US" sz="2800" b="1" i="1" dirty="0">
                <a:solidFill>
                  <a:schemeClr val="bg2">
                    <a:lumMod val="10000"/>
                  </a:schemeClr>
                </a:solidFill>
              </a:rPr>
              <a:t>(Cont’d)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AB8D-E266-4AE9-BFA6-5D9A068B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795069-B6A5-4FC9-874C-5CA431717131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98E3A-11DA-4BB6-894F-57B608E5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600200"/>
            <a:ext cx="11020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7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A51724-8819-4C1B-86CD-8347AFAD3129}"/>
              </a:ext>
            </a:extLst>
          </p:cNvPr>
          <p:cNvSpPr/>
          <p:nvPr/>
        </p:nvSpPr>
        <p:spPr>
          <a:xfrm>
            <a:off x="342900" y="142875"/>
            <a:ext cx="11468100" cy="981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Clustering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AB8D-E266-4AE9-BFA6-5D9A068B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795069-B6A5-4FC9-874C-5CA431717131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5E8EC-A049-44BC-9A1F-154CAC1D5398}"/>
              </a:ext>
            </a:extLst>
          </p:cNvPr>
          <p:cNvSpPr txBox="1"/>
          <p:nvPr/>
        </p:nvSpPr>
        <p:spPr>
          <a:xfrm>
            <a:off x="474784" y="1333500"/>
            <a:ext cx="108790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Actions Taken: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Applied </a:t>
            </a:r>
            <a:r>
              <a:rPr lang="en-US" sz="1600" dirty="0" err="1"/>
              <a:t>KMeans</a:t>
            </a:r>
            <a:r>
              <a:rPr lang="en-US" sz="1600" dirty="0"/>
              <a:t> and Gaussian Mixture Models (GMM) clustering algorithms to identify similarities in businesses’ foot-traffic patterns by taking advantage of hard- and soft-clustering properties for the former and latter algorithm respectively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Compared Silhouette score from each algorithm to determine best fit for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KMeans</a:t>
            </a:r>
            <a:r>
              <a:rPr lang="en-US" sz="1600" dirty="0"/>
              <a:t> consistently outperformed GMM across all time-periods (Figure 2)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Varied number of clusters (</a:t>
            </a:r>
            <a:r>
              <a:rPr lang="en-US" sz="1600" dirty="0" err="1"/>
              <a:t>n_clusters</a:t>
            </a:r>
            <a:r>
              <a:rPr lang="en-US" sz="1600" dirty="0"/>
              <a:t>=2-5) corresponding to the top Silhouette </a:t>
            </a:r>
            <a:r>
              <a:rPr lang="en-US" sz="1600"/>
              <a:t>scores to </a:t>
            </a:r>
            <a:r>
              <a:rPr lang="en-US" sz="1600" dirty="0"/>
              <a:t>identify more businesses with significant foot-traffic counts/volumes without overfitting the data (Figures 3a-d)</a:t>
            </a:r>
          </a:p>
        </p:txBody>
      </p:sp>
    </p:spTree>
    <p:extLst>
      <p:ext uri="{BB962C8B-B14F-4D97-AF65-F5344CB8AC3E}">
        <p14:creationId xmlns:p14="http://schemas.microsoft.com/office/powerpoint/2010/main" val="301755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A51724-8819-4C1B-86CD-8347AFAD3129}"/>
              </a:ext>
            </a:extLst>
          </p:cNvPr>
          <p:cNvSpPr/>
          <p:nvPr/>
        </p:nvSpPr>
        <p:spPr>
          <a:xfrm>
            <a:off x="342900" y="142875"/>
            <a:ext cx="11468100" cy="981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Clustering </a:t>
            </a:r>
            <a:r>
              <a:rPr lang="en-US" sz="2800" b="1" i="1" dirty="0">
                <a:solidFill>
                  <a:schemeClr val="bg2">
                    <a:lumMod val="10000"/>
                  </a:schemeClr>
                </a:solidFill>
              </a:rPr>
              <a:t>(Cont’d)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AB8D-E266-4AE9-BFA6-5D9A068B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795069-B6A5-4FC9-874C-5CA431717131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5E8EC-A049-44BC-9A1F-154CAC1D5398}"/>
              </a:ext>
            </a:extLst>
          </p:cNvPr>
          <p:cNvSpPr txBox="1"/>
          <p:nvPr/>
        </p:nvSpPr>
        <p:spPr>
          <a:xfrm>
            <a:off x="474785" y="1333500"/>
            <a:ext cx="804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sz="1600" dirty="0"/>
              <a:t>Sharp drop in </a:t>
            </a:r>
            <a:r>
              <a:rPr lang="en-US" sz="1600" dirty="0" err="1"/>
              <a:t>Kmeans</a:t>
            </a:r>
            <a:r>
              <a:rPr lang="en-US" sz="1600" dirty="0"/>
              <a:t> Silhouette score after clusters 4 and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77010-91ED-47E4-B503-D61779F4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862137"/>
            <a:ext cx="117729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9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A51724-8819-4C1B-86CD-8347AFAD3129}"/>
              </a:ext>
            </a:extLst>
          </p:cNvPr>
          <p:cNvSpPr/>
          <p:nvPr/>
        </p:nvSpPr>
        <p:spPr>
          <a:xfrm>
            <a:off x="342900" y="142876"/>
            <a:ext cx="114681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Clustering </a:t>
            </a:r>
            <a:r>
              <a:rPr lang="en-US" sz="2800" b="1" i="1" dirty="0">
                <a:solidFill>
                  <a:schemeClr val="bg2">
                    <a:lumMod val="10000"/>
                  </a:schemeClr>
                </a:solidFill>
              </a:rPr>
              <a:t>(Cont’d)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AB8D-E266-4AE9-BFA6-5D9A068B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795069-B6A5-4FC9-874C-5CA431717131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5C419-6F3F-4CEF-B90D-A8EE4C41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030287"/>
            <a:ext cx="10944225" cy="5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9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A51724-8819-4C1B-86CD-8347AFAD3129}"/>
              </a:ext>
            </a:extLst>
          </p:cNvPr>
          <p:cNvSpPr/>
          <p:nvPr/>
        </p:nvSpPr>
        <p:spPr>
          <a:xfrm>
            <a:off x="342900" y="142876"/>
            <a:ext cx="114681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Clustering </a:t>
            </a:r>
            <a:r>
              <a:rPr lang="en-US" sz="2800" b="1" i="1" dirty="0">
                <a:solidFill>
                  <a:schemeClr val="bg2">
                    <a:lumMod val="10000"/>
                  </a:schemeClr>
                </a:solidFill>
              </a:rPr>
              <a:t>(Cont’d)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AB8D-E266-4AE9-BFA6-5D9A068B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795069-B6A5-4FC9-874C-5CA431717131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59E780-F599-4AD6-8CDB-466526DBD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138237"/>
            <a:ext cx="109537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5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A51724-8819-4C1B-86CD-8347AFAD3129}"/>
              </a:ext>
            </a:extLst>
          </p:cNvPr>
          <p:cNvSpPr/>
          <p:nvPr/>
        </p:nvSpPr>
        <p:spPr>
          <a:xfrm>
            <a:off x="342900" y="142876"/>
            <a:ext cx="114681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Clustering </a:t>
            </a:r>
            <a:r>
              <a:rPr lang="en-US" sz="2800" b="1" i="1" dirty="0">
                <a:solidFill>
                  <a:schemeClr val="bg2">
                    <a:lumMod val="10000"/>
                  </a:schemeClr>
                </a:solidFill>
              </a:rPr>
              <a:t>(Cont’d)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AB8D-E266-4AE9-BFA6-5D9A068B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795069-B6A5-4FC9-874C-5CA431717131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76A58-8683-47F6-AF9B-BA864E3DC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323975"/>
            <a:ext cx="110394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4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344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Maroulis</dc:creator>
  <cp:lastModifiedBy>Christos Maroulis</cp:lastModifiedBy>
  <cp:revision>27</cp:revision>
  <dcterms:created xsi:type="dcterms:W3CDTF">2019-01-16T19:20:03Z</dcterms:created>
  <dcterms:modified xsi:type="dcterms:W3CDTF">2019-03-07T06:08:38Z</dcterms:modified>
</cp:coreProperties>
</file>