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6" r:id="rId2"/>
  </p:sldIdLst>
  <p:sldSz cx="30275213" cy="42803763"/>
  <p:notesSz cx="29260800" cy="413766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137" userDrawn="1">
          <p15:clr>
            <a:srgbClr val="A4A3A4"/>
          </p15:clr>
        </p15:guide>
        <p15:guide id="2" pos="9490" userDrawn="1">
          <p15:clr>
            <a:srgbClr val="A4A3A4"/>
          </p15:clr>
        </p15:guide>
        <p15:guide id="3" pos="668" userDrawn="1">
          <p15:clr>
            <a:srgbClr val="A4A3A4"/>
          </p15:clr>
        </p15:guide>
        <p15:guide id="4" pos="18403" userDrawn="1">
          <p15:clr>
            <a:srgbClr val="A4A3A4"/>
          </p15:clr>
        </p15:guide>
        <p15:guide id="5" pos="9785" userDrawn="1">
          <p15:clr>
            <a:srgbClr val="A4A3A4"/>
          </p15:clr>
        </p15:guide>
        <p15:guide id="6" pos="350" userDrawn="1">
          <p15:clr>
            <a:srgbClr val="A4A3A4"/>
          </p15:clr>
        </p15:guide>
        <p15:guide id="7" pos="18743" userDrawn="1">
          <p15:clr>
            <a:srgbClr val="A4A3A4"/>
          </p15:clr>
        </p15:guide>
        <p15:guide id="8" pos="2641" userDrawn="1">
          <p15:clr>
            <a:srgbClr val="A4A3A4"/>
          </p15:clr>
        </p15:guide>
        <p15:guide id="9" orient="horz" pos="2890" userDrawn="1">
          <p15:clr>
            <a:srgbClr val="A4A3A4"/>
          </p15:clr>
        </p15:guide>
        <p15:guide id="10" orient="horz" pos="7358" userDrawn="1">
          <p15:clr>
            <a:srgbClr val="A4A3A4"/>
          </p15:clr>
        </p15:guide>
        <p15:guide id="11" orient="horz" pos="3344" userDrawn="1">
          <p15:clr>
            <a:srgbClr val="A4A3A4"/>
          </p15:clr>
        </p15:guide>
        <p15:guide id="12" orient="horz" pos="26522" userDrawn="1">
          <p15:clr>
            <a:srgbClr val="A4A3A4"/>
          </p15:clr>
        </p15:guide>
        <p15:guide id="13" orient="horz" pos="243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5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0000" autoAdjust="0"/>
    <p:restoredTop sz="94660"/>
  </p:normalViewPr>
  <p:slideViewPr>
    <p:cSldViewPr>
      <p:cViewPr>
        <p:scale>
          <a:sx n="25" d="100"/>
          <a:sy n="25" d="100"/>
        </p:scale>
        <p:origin x="-3216" y="1836"/>
      </p:cViewPr>
      <p:guideLst>
        <p:guide orient="horz" pos="4137"/>
        <p:guide orient="horz" pos="2890"/>
        <p:guide orient="horz" pos="7358"/>
        <p:guide orient="horz" pos="3344"/>
        <p:guide orient="horz" pos="26522"/>
        <p:guide orient="horz" pos="24345"/>
        <p:guide pos="9490"/>
        <p:guide pos="668"/>
        <p:guide pos="18403"/>
        <p:guide pos="9785"/>
        <p:guide pos="350"/>
        <p:guide pos="18743"/>
        <p:guide pos="26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2679363" cy="207486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6575088" y="0"/>
            <a:ext cx="12679362" cy="2074863"/>
          </a:xfrm>
          <a:prstGeom prst="rect">
            <a:avLst/>
          </a:prstGeom>
        </p:spPr>
        <p:txBody>
          <a:bodyPr vert="horz" lIns="91440" tIns="45720" rIns="91440" bIns="45720" rtlCol="0"/>
          <a:lstStyle>
            <a:lvl1pPr algn="r">
              <a:defRPr sz="1200"/>
            </a:lvl1pPr>
          </a:lstStyle>
          <a:p>
            <a:fld id="{A18453DF-AAD6-4D03-AB84-49658D98A304}" type="datetimeFigureOut">
              <a:rPr lang="en-GB" smtClean="0"/>
              <a:pPr/>
              <a:t>12/09/2014</a:t>
            </a:fld>
            <a:endParaRPr lang="en-GB"/>
          </a:p>
        </p:txBody>
      </p:sp>
      <p:sp>
        <p:nvSpPr>
          <p:cNvPr id="4" name="Slide Image Placeholder 3"/>
          <p:cNvSpPr>
            <a:spLocks noGrp="1" noRot="1" noChangeAspect="1"/>
          </p:cNvSpPr>
          <p:nvPr>
            <p:ph type="sldImg" idx="2"/>
          </p:nvPr>
        </p:nvSpPr>
        <p:spPr>
          <a:xfrm>
            <a:off x="9691688" y="5172075"/>
            <a:ext cx="9877425" cy="1396523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2925763" y="19912013"/>
            <a:ext cx="23409275" cy="162925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39301738"/>
            <a:ext cx="12679363" cy="207486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6575088" y="39301738"/>
            <a:ext cx="12679362" cy="2074862"/>
          </a:xfrm>
          <a:prstGeom prst="rect">
            <a:avLst/>
          </a:prstGeom>
        </p:spPr>
        <p:txBody>
          <a:bodyPr vert="horz" lIns="91440" tIns="45720" rIns="91440" bIns="45720" rtlCol="0" anchor="b"/>
          <a:lstStyle>
            <a:lvl1pPr algn="r">
              <a:defRPr sz="1200"/>
            </a:lvl1pPr>
          </a:lstStyle>
          <a:p>
            <a:fld id="{47D04D99-8DC6-42F8-AF30-42C049E512FB}" type="slidenum">
              <a:rPr lang="en-GB" smtClean="0"/>
              <a:pPr/>
              <a:t>‹#›</a:t>
            </a:fld>
            <a:endParaRPr lang="en-GB"/>
          </a:p>
        </p:txBody>
      </p:sp>
    </p:spTree>
    <p:extLst>
      <p:ext uri="{BB962C8B-B14F-4D97-AF65-F5344CB8AC3E}">
        <p14:creationId xmlns:p14="http://schemas.microsoft.com/office/powerpoint/2010/main" val="3861315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7D04D99-8DC6-42F8-AF30-42C049E512FB}" type="slidenum">
              <a:rPr lang="en-GB" smtClean="0"/>
              <a:pPr/>
              <a:t>1</a:t>
            </a:fld>
            <a:endParaRPr lang="en-GB"/>
          </a:p>
        </p:txBody>
      </p:sp>
    </p:spTree>
    <p:extLst>
      <p:ext uri="{BB962C8B-B14F-4D97-AF65-F5344CB8AC3E}">
        <p14:creationId xmlns:p14="http://schemas.microsoft.com/office/powerpoint/2010/main" val="3923286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84402" y="7005156"/>
            <a:ext cx="22706410" cy="14902051"/>
          </a:xfrm>
        </p:spPr>
        <p:txBody>
          <a:bodyPr anchor="b"/>
          <a:lstStyle>
            <a:lvl1pPr algn="ctr">
              <a:defRPr sz="14899"/>
            </a:lvl1pPr>
          </a:lstStyle>
          <a:p>
            <a:r>
              <a:rPr lang="en-US" smtClean="0"/>
              <a:t>Click to edit Master title style</a:t>
            </a:r>
            <a:endParaRPr lang="en-GB"/>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F45645B-D043-4DEE-B0F8-7E54001E09A0}" type="datetimeFigureOut">
              <a:rPr lang="en-GB" smtClean="0"/>
              <a:pPr/>
              <a:t>12/09/2014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3E1617-1F54-459E-BD4A-FD3EC4686F89}" type="slidenum">
              <a:rPr lang="en-GB" smtClean="0"/>
              <a:pPr/>
              <a:t>‹#›</a:t>
            </a:fld>
            <a:endParaRPr lang="en-GB"/>
          </a:p>
        </p:txBody>
      </p:sp>
    </p:spTree>
    <p:extLst>
      <p:ext uri="{BB962C8B-B14F-4D97-AF65-F5344CB8AC3E}">
        <p14:creationId xmlns:p14="http://schemas.microsoft.com/office/powerpoint/2010/main" val="302823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F45645B-D043-4DEE-B0F8-7E54001E09A0}" type="datetimeFigureOut">
              <a:rPr lang="en-GB" smtClean="0"/>
              <a:pPr/>
              <a:t>12/09/2014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3E1617-1F54-459E-BD4A-FD3EC4686F89}" type="slidenum">
              <a:rPr lang="en-GB" smtClean="0"/>
              <a:pPr/>
              <a:t>‹#›</a:t>
            </a:fld>
            <a:endParaRPr lang="en-GB"/>
          </a:p>
        </p:txBody>
      </p:sp>
    </p:spTree>
    <p:extLst>
      <p:ext uri="{BB962C8B-B14F-4D97-AF65-F5344CB8AC3E}">
        <p14:creationId xmlns:p14="http://schemas.microsoft.com/office/powerpoint/2010/main" val="223720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699" y="2278904"/>
            <a:ext cx="6528093" cy="36274211"/>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081421" y="2278904"/>
            <a:ext cx="19205838" cy="362742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F45645B-D043-4DEE-B0F8-7E54001E09A0}" type="datetimeFigureOut">
              <a:rPr lang="en-GB" smtClean="0"/>
              <a:pPr/>
              <a:t>12/09/2014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3E1617-1F54-459E-BD4A-FD3EC4686F89}" type="slidenum">
              <a:rPr lang="en-GB" smtClean="0"/>
              <a:pPr/>
              <a:t>‹#›</a:t>
            </a:fld>
            <a:endParaRPr lang="en-GB"/>
          </a:p>
        </p:txBody>
      </p:sp>
    </p:spTree>
    <p:extLst>
      <p:ext uri="{BB962C8B-B14F-4D97-AF65-F5344CB8AC3E}">
        <p14:creationId xmlns:p14="http://schemas.microsoft.com/office/powerpoint/2010/main" val="1107574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F45645B-D043-4DEE-B0F8-7E54001E09A0}" type="datetimeFigureOut">
              <a:rPr lang="en-GB" smtClean="0"/>
              <a:pPr/>
              <a:t>12/09/2014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3E1617-1F54-459E-BD4A-FD3EC4686F89}" type="slidenum">
              <a:rPr lang="en-GB" smtClean="0"/>
              <a:pPr/>
              <a:t>‹#›</a:t>
            </a:fld>
            <a:endParaRPr lang="en-GB"/>
          </a:p>
        </p:txBody>
      </p:sp>
    </p:spTree>
    <p:extLst>
      <p:ext uri="{BB962C8B-B14F-4D97-AF65-F5344CB8AC3E}">
        <p14:creationId xmlns:p14="http://schemas.microsoft.com/office/powerpoint/2010/main" val="366682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3" y="10671222"/>
            <a:ext cx="26112371" cy="17805173"/>
          </a:xfrm>
        </p:spPr>
        <p:txBody>
          <a:bodyPr anchor="b"/>
          <a:lstStyle>
            <a:lvl1pPr>
              <a:defRPr sz="14899"/>
            </a:lvl1pPr>
          </a:lstStyle>
          <a:p>
            <a:r>
              <a:rPr lang="en-US" smtClean="0"/>
              <a:t>Click to edit Master title style</a:t>
            </a:r>
            <a:endParaRPr lang="en-GB"/>
          </a:p>
        </p:txBody>
      </p:sp>
      <p:sp>
        <p:nvSpPr>
          <p:cNvPr id="3" name="Text Placeholder 2"/>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45645B-D043-4DEE-B0F8-7E54001E09A0}" type="datetimeFigureOut">
              <a:rPr lang="en-GB" smtClean="0"/>
              <a:pPr/>
              <a:t>12/09/2014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3E1617-1F54-459E-BD4A-FD3EC4686F89}" type="slidenum">
              <a:rPr lang="en-GB" smtClean="0"/>
              <a:pPr/>
              <a:t>‹#›</a:t>
            </a:fld>
            <a:endParaRPr lang="en-GB"/>
          </a:p>
        </p:txBody>
      </p:sp>
    </p:spTree>
    <p:extLst>
      <p:ext uri="{BB962C8B-B14F-4D97-AF65-F5344CB8AC3E}">
        <p14:creationId xmlns:p14="http://schemas.microsoft.com/office/powerpoint/2010/main" val="215247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081421" y="11394520"/>
            <a:ext cx="12866966" cy="27158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5326826" y="11394520"/>
            <a:ext cx="12866966" cy="27158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F45645B-D043-4DEE-B0F8-7E54001E09A0}" type="datetimeFigureOut">
              <a:rPr lang="en-GB" smtClean="0"/>
              <a:pPr/>
              <a:t>12/09/2014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3E1617-1F54-459E-BD4A-FD3EC4686F89}" type="slidenum">
              <a:rPr lang="en-GB" smtClean="0"/>
              <a:pPr/>
              <a:t>‹#›</a:t>
            </a:fld>
            <a:endParaRPr lang="en-GB"/>
          </a:p>
        </p:txBody>
      </p:sp>
    </p:spTree>
    <p:extLst>
      <p:ext uri="{BB962C8B-B14F-4D97-AF65-F5344CB8AC3E}">
        <p14:creationId xmlns:p14="http://schemas.microsoft.com/office/powerpoint/2010/main" val="2236126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07"/>
            <a:ext cx="26112371" cy="8273416"/>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smtClean="0"/>
              <a:t>Click to edit Master text styles</a:t>
            </a:r>
          </a:p>
        </p:txBody>
      </p:sp>
      <p:sp>
        <p:nvSpPr>
          <p:cNvPr id="4" name="Content Placeholder 3"/>
          <p:cNvSpPr>
            <a:spLocks noGrp="1"/>
          </p:cNvSpPr>
          <p:nvPr>
            <p:ph sz="half" idx="2"/>
          </p:nvPr>
        </p:nvSpPr>
        <p:spPr>
          <a:xfrm>
            <a:off x="2085365" y="15635264"/>
            <a:ext cx="12807833" cy="22997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smtClean="0"/>
              <a:t>Click to edit Master text styles</a:t>
            </a:r>
          </a:p>
        </p:txBody>
      </p:sp>
      <p:sp>
        <p:nvSpPr>
          <p:cNvPr id="6" name="Content Placeholder 5"/>
          <p:cNvSpPr>
            <a:spLocks noGrp="1"/>
          </p:cNvSpPr>
          <p:nvPr>
            <p:ph sz="quarter" idx="4"/>
          </p:nvPr>
        </p:nvSpPr>
        <p:spPr>
          <a:xfrm>
            <a:off x="15326827" y="15635264"/>
            <a:ext cx="12870909" cy="22997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F45645B-D043-4DEE-B0F8-7E54001E09A0}" type="datetimeFigureOut">
              <a:rPr lang="en-GB" smtClean="0"/>
              <a:pPr/>
              <a:t>12/09/2014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3E1617-1F54-459E-BD4A-FD3EC4686F89}" type="slidenum">
              <a:rPr lang="en-GB" smtClean="0"/>
              <a:pPr/>
              <a:t>‹#›</a:t>
            </a:fld>
            <a:endParaRPr lang="en-GB"/>
          </a:p>
        </p:txBody>
      </p:sp>
    </p:spTree>
    <p:extLst>
      <p:ext uri="{BB962C8B-B14F-4D97-AF65-F5344CB8AC3E}">
        <p14:creationId xmlns:p14="http://schemas.microsoft.com/office/powerpoint/2010/main" val="835196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45645B-D043-4DEE-B0F8-7E54001E09A0}" type="datetimeFigureOut">
              <a:rPr lang="en-GB" smtClean="0"/>
              <a:pPr/>
              <a:t>12/09/2014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3E1617-1F54-459E-BD4A-FD3EC4686F89}" type="slidenum">
              <a:rPr lang="en-GB" smtClean="0"/>
              <a:pPr/>
              <a:t>‹#›</a:t>
            </a:fld>
            <a:endParaRPr lang="en-GB"/>
          </a:p>
        </p:txBody>
      </p:sp>
    </p:spTree>
    <p:extLst>
      <p:ext uri="{BB962C8B-B14F-4D97-AF65-F5344CB8AC3E}">
        <p14:creationId xmlns:p14="http://schemas.microsoft.com/office/powerpoint/2010/main" val="136426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5645B-D043-4DEE-B0F8-7E54001E09A0}" type="datetimeFigureOut">
              <a:rPr lang="en-GB" smtClean="0"/>
              <a:pPr/>
              <a:t>12/09/2014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3E1617-1F54-459E-BD4A-FD3EC4686F89}" type="slidenum">
              <a:rPr lang="en-GB" smtClean="0"/>
              <a:pPr/>
              <a:t>‹#›</a:t>
            </a:fld>
            <a:endParaRPr lang="en-GB"/>
          </a:p>
        </p:txBody>
      </p:sp>
    </p:spTree>
    <p:extLst>
      <p:ext uri="{BB962C8B-B14F-4D97-AF65-F5344CB8AC3E}">
        <p14:creationId xmlns:p14="http://schemas.microsoft.com/office/powerpoint/2010/main" val="2751836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6" y="2853584"/>
            <a:ext cx="9764543" cy="9987545"/>
          </a:xfrm>
        </p:spPr>
        <p:txBody>
          <a:bodyPr anchor="b"/>
          <a:lstStyle>
            <a:lvl1pPr>
              <a:defRPr sz="7946"/>
            </a:lvl1pPr>
          </a:lstStyle>
          <a:p>
            <a:r>
              <a:rPr lang="en-US" smtClean="0"/>
              <a:t>Click to edit Master title style</a:t>
            </a:r>
            <a:endParaRPr lang="en-GB"/>
          </a:p>
        </p:txBody>
      </p:sp>
      <p:sp>
        <p:nvSpPr>
          <p:cNvPr id="3" name="Content Placeholder 2"/>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45645B-D043-4DEE-B0F8-7E54001E09A0}" type="datetimeFigureOut">
              <a:rPr lang="en-GB" smtClean="0"/>
              <a:pPr/>
              <a:t>12/09/2014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3E1617-1F54-459E-BD4A-FD3EC4686F89}" type="slidenum">
              <a:rPr lang="en-GB" smtClean="0"/>
              <a:pPr/>
              <a:t>‹#›</a:t>
            </a:fld>
            <a:endParaRPr lang="en-GB"/>
          </a:p>
        </p:txBody>
      </p:sp>
    </p:spTree>
    <p:extLst>
      <p:ext uri="{BB962C8B-B14F-4D97-AF65-F5344CB8AC3E}">
        <p14:creationId xmlns:p14="http://schemas.microsoft.com/office/powerpoint/2010/main" val="254516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6" y="2853584"/>
            <a:ext cx="9764543" cy="9987545"/>
          </a:xfrm>
        </p:spPr>
        <p:txBody>
          <a:bodyPr anchor="b"/>
          <a:lstStyle>
            <a:lvl1pPr>
              <a:defRPr sz="7946"/>
            </a:lvl1pPr>
          </a:lstStyle>
          <a:p>
            <a:r>
              <a:rPr lang="en-US" smtClean="0"/>
              <a:t>Click to edit Master title style</a:t>
            </a:r>
            <a:endParaRPr lang="en-GB"/>
          </a:p>
        </p:txBody>
      </p:sp>
      <p:sp>
        <p:nvSpPr>
          <p:cNvPr id="3" name="Picture Placeholder 2"/>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r>
              <a:rPr lang="en-US" smtClean="0"/>
              <a:t>Click icon to add picture</a:t>
            </a:r>
            <a:endParaRPr lang="en-GB"/>
          </a:p>
        </p:txBody>
      </p:sp>
      <p:sp>
        <p:nvSpPr>
          <p:cNvPr id="4" name="Text Placeholder 3"/>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45645B-D043-4DEE-B0F8-7E54001E09A0}" type="datetimeFigureOut">
              <a:rPr lang="en-GB" smtClean="0"/>
              <a:pPr/>
              <a:t>12/09/2014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3E1617-1F54-459E-BD4A-FD3EC4686F89}" type="slidenum">
              <a:rPr lang="en-GB" smtClean="0"/>
              <a:pPr/>
              <a:t>‹#›</a:t>
            </a:fld>
            <a:endParaRPr lang="en-GB"/>
          </a:p>
        </p:txBody>
      </p:sp>
    </p:spTree>
    <p:extLst>
      <p:ext uri="{BB962C8B-B14F-4D97-AF65-F5344CB8AC3E}">
        <p14:creationId xmlns:p14="http://schemas.microsoft.com/office/powerpoint/2010/main" val="226847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AF45645B-D043-4DEE-B0F8-7E54001E09A0}" type="datetimeFigureOut">
              <a:rPr lang="en-GB" smtClean="0"/>
              <a:pPr/>
              <a:t>12/09/2014</a:t>
            </a:fld>
            <a:endParaRPr lang="en-GB"/>
          </a:p>
        </p:txBody>
      </p:sp>
      <p:sp>
        <p:nvSpPr>
          <p:cNvPr id="5" name="Footer Placeholder 4"/>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B53E1617-1F54-459E-BD4A-FD3EC4686F89}" type="slidenum">
              <a:rPr lang="en-GB" smtClean="0"/>
              <a:pPr/>
              <a:t>‹#›</a:t>
            </a:fld>
            <a:endParaRPr lang="en-GB"/>
          </a:p>
        </p:txBody>
      </p:sp>
    </p:spTree>
    <p:extLst>
      <p:ext uri="{BB962C8B-B14F-4D97-AF65-F5344CB8AC3E}">
        <p14:creationId xmlns:p14="http://schemas.microsoft.com/office/powerpoint/2010/main" val="232508152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86278" y="14201081"/>
            <a:ext cx="8650242" cy="7388367"/>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bwMode="auto">
          <a:xfrm>
            <a:off x="-16262" y="5899455"/>
            <a:ext cx="30291475" cy="5133274"/>
          </a:xfrm>
          <a:prstGeom prst="rect">
            <a:avLst/>
          </a:prstGeom>
          <a:solidFill>
            <a:srgbClr val="B7B9BA">
              <a:alpha val="49804"/>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1474788"/>
            <a:endParaRPr lang="en-GB" sz="3000" dirty="0"/>
          </a:p>
        </p:txBody>
      </p:sp>
      <p:sp>
        <p:nvSpPr>
          <p:cNvPr id="3" name="Rectangle 2"/>
          <p:cNvSpPr/>
          <p:nvPr/>
        </p:nvSpPr>
        <p:spPr bwMode="auto">
          <a:xfrm>
            <a:off x="-16262" y="-19456"/>
            <a:ext cx="5324776" cy="5324776"/>
          </a:xfrm>
          <a:prstGeom prst="rect">
            <a:avLst/>
          </a:prstGeom>
          <a:solidFill>
            <a:srgbClr val="13257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1474788"/>
            <a:endParaRPr lang="en-GB" sz="3000" dirty="0"/>
          </a:p>
        </p:txBody>
      </p:sp>
      <p:sp>
        <p:nvSpPr>
          <p:cNvPr id="5" name="Rectangle 6"/>
          <p:cNvSpPr>
            <a:spLocks noChangeArrowheads="1"/>
          </p:cNvSpPr>
          <p:nvPr/>
        </p:nvSpPr>
        <p:spPr bwMode="auto">
          <a:xfrm>
            <a:off x="5828472" y="-19455"/>
            <a:ext cx="24446741" cy="5325879"/>
          </a:xfrm>
          <a:prstGeom prst="rect">
            <a:avLst/>
          </a:prstGeom>
          <a:solidFill>
            <a:srgbClr val="132577"/>
          </a:solidFill>
          <a:ln>
            <a:noFill/>
          </a:ln>
          <a:effectLst/>
        </p:spPr>
        <p:txBody>
          <a:bodyPr wrap="none" anchor="ctr"/>
          <a:lstStyle/>
          <a:p>
            <a:endParaRPr lang="en-GB" dirty="0"/>
          </a:p>
        </p:txBody>
      </p:sp>
      <p:sp>
        <p:nvSpPr>
          <p:cNvPr id="6" name="Rectangle 2"/>
          <p:cNvSpPr>
            <a:spLocks noGrp="1" noChangeArrowheads="1"/>
          </p:cNvSpPr>
          <p:nvPr>
            <p:ph type="ctrTitle"/>
          </p:nvPr>
        </p:nvSpPr>
        <p:spPr>
          <a:xfrm>
            <a:off x="6571436" y="693672"/>
            <a:ext cx="23183794" cy="3385370"/>
          </a:xfrm>
          <a:solidFill>
            <a:srgbClr val="132577"/>
          </a:solidFill>
        </p:spPr>
        <p:txBody>
          <a:bodyPr>
            <a:normAutofit/>
          </a:bodyPr>
          <a:lstStyle/>
          <a:p>
            <a:pPr algn="l"/>
            <a:r>
              <a:rPr lang="en-US" sz="8000" b="1" dirty="0">
                <a:solidFill>
                  <a:schemeClr val="bg1"/>
                </a:solidFill>
                <a:latin typeface="Arial" panose="020B0604020202020204" pitchFamily="34" charset="0"/>
                <a:cs typeface="Arial" panose="020B0604020202020204" pitchFamily="34" charset="0"/>
              </a:rPr>
              <a:t>The Fast Azimuthal Integration Python library</a:t>
            </a:r>
            <a:r>
              <a:rPr lang="en-GB" sz="8000" b="1" dirty="0" smtClean="0">
                <a:solidFill>
                  <a:schemeClr val="bg1"/>
                </a:solidFill>
                <a:latin typeface="Arial" panose="020B0604020202020204" pitchFamily="34" charset="0"/>
                <a:cs typeface="Arial" panose="020B0604020202020204" pitchFamily="34" charset="0"/>
              </a:rPr>
              <a:t/>
            </a:r>
            <a:br>
              <a:rPr lang="en-GB" sz="8000" b="1" dirty="0" smtClean="0">
                <a:solidFill>
                  <a:schemeClr val="bg1"/>
                </a:solidFill>
                <a:latin typeface="Arial" panose="020B0604020202020204" pitchFamily="34" charset="0"/>
                <a:cs typeface="Arial" panose="020B0604020202020204" pitchFamily="34" charset="0"/>
              </a:rPr>
            </a:br>
            <a:endParaRPr lang="en-GB" sz="8000" b="1" dirty="0">
              <a:solidFill>
                <a:schemeClr val="bg1"/>
              </a:solidFill>
              <a:latin typeface="Arial" panose="020B0604020202020204" pitchFamily="34" charset="0"/>
              <a:cs typeface="Arial" panose="020B0604020202020204" pitchFamily="34" charset="0"/>
            </a:endParaRPr>
          </a:p>
        </p:txBody>
      </p:sp>
      <p:sp>
        <p:nvSpPr>
          <p:cNvPr id="9" name="Rectangle 3"/>
          <p:cNvSpPr>
            <a:spLocks noGrp="1" noChangeArrowheads="1"/>
          </p:cNvSpPr>
          <p:nvPr>
            <p:ph type="subTitle" idx="1"/>
          </p:nvPr>
        </p:nvSpPr>
        <p:spPr>
          <a:xfrm>
            <a:off x="591990" y="6208193"/>
            <a:ext cx="29163240" cy="4824536"/>
          </a:xfrm>
        </p:spPr>
        <p:txBody>
          <a:bodyPr>
            <a:noAutofit/>
          </a:bodyPr>
          <a:lstStyle/>
          <a:p>
            <a:pPr algn="just"/>
            <a:r>
              <a:rPr lang="en-GB" sz="4800" dirty="0" err="1" smtClean="0">
                <a:solidFill>
                  <a:srgbClr val="132577"/>
                </a:solidFill>
                <a:latin typeface="Arial" panose="020B0604020202020204" pitchFamily="34" charset="0"/>
                <a:cs typeface="Arial" panose="020B0604020202020204" pitchFamily="34" charset="0"/>
              </a:rPr>
              <a:t>PyFAI</a:t>
            </a:r>
            <a:r>
              <a:rPr lang="en-GB" sz="4800" dirty="0" smtClean="0">
                <a:solidFill>
                  <a:srgbClr val="132577"/>
                </a:solidFill>
                <a:latin typeface="Arial" panose="020B0604020202020204" pitchFamily="34" charset="0"/>
                <a:cs typeface="Arial" panose="020B0604020202020204" pitchFamily="34" charset="0"/>
              </a:rPr>
              <a:t> is an open-source software package, written in Python, for performing azimuthal integration and 2D-regrouping on area detector frames for SAXS, WAXS and XRPD experiments. This is done by </a:t>
            </a:r>
            <a:r>
              <a:rPr lang="en-GB" sz="4800" dirty="0" err="1" smtClean="0">
                <a:solidFill>
                  <a:srgbClr val="132577"/>
                </a:solidFill>
                <a:latin typeface="Arial" panose="020B0604020202020204" pitchFamily="34" charset="0"/>
                <a:cs typeface="Arial" panose="020B0604020202020204" pitchFamily="34" charset="0"/>
              </a:rPr>
              <a:t>histogramming</a:t>
            </a:r>
            <a:r>
              <a:rPr lang="en-GB" sz="4800" dirty="0" smtClean="0">
                <a:solidFill>
                  <a:srgbClr val="132577"/>
                </a:solidFill>
                <a:latin typeface="Arial" panose="020B0604020202020204" pitchFamily="34" charset="0"/>
                <a:cs typeface="Arial" panose="020B0604020202020204" pitchFamily="34" charset="0"/>
              </a:rPr>
              <a:t> pixel positions weighted by the pixel intensity. Pixels spanning over more than one histogram bin contribute to the neighbouring bins accordingly. This results in greatly reduced noise in the diffraction pattern. To achieve the necessary execution speeds required by such experiments, the concept of a look-up table was introduced. Furthermore the code is parallelized using </a:t>
            </a:r>
            <a:r>
              <a:rPr lang="en-GB" sz="4800" dirty="0" err="1" smtClean="0">
                <a:solidFill>
                  <a:srgbClr val="132577"/>
                </a:solidFill>
                <a:latin typeface="Arial" panose="020B0604020202020204" pitchFamily="34" charset="0"/>
                <a:cs typeface="Arial" panose="020B0604020202020204" pitchFamily="34" charset="0"/>
              </a:rPr>
              <a:t>OpenCL</a:t>
            </a:r>
            <a:r>
              <a:rPr lang="en-GB" sz="4800" dirty="0" smtClean="0">
                <a:solidFill>
                  <a:srgbClr val="132577"/>
                </a:solidFill>
                <a:latin typeface="Arial" panose="020B0604020202020204" pitchFamily="34" charset="0"/>
                <a:cs typeface="Arial" panose="020B0604020202020204" pitchFamily="34" charset="0"/>
              </a:rPr>
              <a:t>, which achieves very good performances even on very cost-effective graphics cards.</a:t>
            </a:r>
            <a:endParaRPr lang="en-GB" sz="4800" dirty="0">
              <a:solidFill>
                <a:srgbClr val="132577"/>
              </a:solidFill>
              <a:latin typeface="Arial" panose="020B0604020202020204" pitchFamily="34" charset="0"/>
              <a:cs typeface="Arial" panose="020B0604020202020204" pitchFamily="34" charset="0"/>
            </a:endParaRPr>
          </a:p>
        </p:txBody>
      </p:sp>
      <p:sp>
        <p:nvSpPr>
          <p:cNvPr id="7" name="Text Box 28"/>
          <p:cNvSpPr txBox="1">
            <a:spLocks noChangeArrowheads="1"/>
          </p:cNvSpPr>
          <p:nvPr/>
        </p:nvSpPr>
        <p:spPr bwMode="auto">
          <a:xfrm>
            <a:off x="6492915" y="4022857"/>
            <a:ext cx="22508791" cy="123857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9314" tIns="64657" rIns="129314" bIns="64657">
            <a:spAutoFit/>
          </a:bodyPr>
          <a:lstStyle>
            <a:lvl1pPr defTabSz="1474788">
              <a:defRPr>
                <a:solidFill>
                  <a:schemeClr val="tx1"/>
                </a:solidFill>
                <a:latin typeface="Arial" panose="020B0604020202020204" pitchFamily="34" charset="0"/>
              </a:defRPr>
            </a:lvl1pPr>
            <a:lvl2pPr marL="646113" defTabSz="1474788">
              <a:defRPr>
                <a:solidFill>
                  <a:schemeClr val="tx1"/>
                </a:solidFill>
                <a:latin typeface="Arial" panose="020B0604020202020204" pitchFamily="34" charset="0"/>
              </a:defRPr>
            </a:lvl2pPr>
            <a:lvl3pPr marL="1293813" defTabSz="1474788">
              <a:defRPr>
                <a:solidFill>
                  <a:schemeClr val="tx1"/>
                </a:solidFill>
                <a:latin typeface="Arial" panose="020B0604020202020204" pitchFamily="34" charset="0"/>
              </a:defRPr>
            </a:lvl3pPr>
            <a:lvl4pPr marL="1939925" defTabSz="1474788">
              <a:defRPr>
                <a:solidFill>
                  <a:schemeClr val="tx1"/>
                </a:solidFill>
                <a:latin typeface="Arial" panose="020B0604020202020204" pitchFamily="34" charset="0"/>
              </a:defRPr>
            </a:lvl4pPr>
            <a:lvl5pPr marL="2586038" defTabSz="1474788">
              <a:defRPr>
                <a:solidFill>
                  <a:schemeClr val="tx1"/>
                </a:solidFill>
                <a:latin typeface="Arial" panose="020B0604020202020204" pitchFamily="34" charset="0"/>
              </a:defRPr>
            </a:lvl5pPr>
            <a:lvl6pPr marL="3043238" defTabSz="1474788" fontAlgn="base">
              <a:spcBef>
                <a:spcPct val="0"/>
              </a:spcBef>
              <a:spcAft>
                <a:spcPct val="0"/>
              </a:spcAft>
              <a:defRPr>
                <a:solidFill>
                  <a:schemeClr val="tx1"/>
                </a:solidFill>
                <a:latin typeface="Arial" panose="020B0604020202020204" pitchFamily="34" charset="0"/>
              </a:defRPr>
            </a:lvl6pPr>
            <a:lvl7pPr marL="3500438" defTabSz="1474788" fontAlgn="base">
              <a:spcBef>
                <a:spcPct val="0"/>
              </a:spcBef>
              <a:spcAft>
                <a:spcPct val="0"/>
              </a:spcAft>
              <a:defRPr>
                <a:solidFill>
                  <a:schemeClr val="tx1"/>
                </a:solidFill>
                <a:latin typeface="Arial" panose="020B0604020202020204" pitchFamily="34" charset="0"/>
              </a:defRPr>
            </a:lvl7pPr>
            <a:lvl8pPr marL="3957638" defTabSz="1474788" fontAlgn="base">
              <a:spcBef>
                <a:spcPct val="0"/>
              </a:spcBef>
              <a:spcAft>
                <a:spcPct val="0"/>
              </a:spcAft>
              <a:defRPr>
                <a:solidFill>
                  <a:schemeClr val="tx1"/>
                </a:solidFill>
                <a:latin typeface="Arial" panose="020B0604020202020204" pitchFamily="34" charset="0"/>
              </a:defRPr>
            </a:lvl8pPr>
            <a:lvl9pPr marL="4414838" defTabSz="1474788" fontAlgn="base">
              <a:spcBef>
                <a:spcPct val="0"/>
              </a:spcBef>
              <a:spcAft>
                <a:spcPct val="0"/>
              </a:spcAft>
              <a:defRPr>
                <a:solidFill>
                  <a:schemeClr val="tx1"/>
                </a:solidFill>
                <a:latin typeface="Arial" panose="020B0604020202020204" pitchFamily="34" charset="0"/>
              </a:defRPr>
            </a:lvl9pPr>
          </a:lstStyle>
          <a:p>
            <a:r>
              <a:rPr lang="en-GB" sz="3600" dirty="0" err="1" smtClean="0">
                <a:solidFill>
                  <a:schemeClr val="bg1"/>
                </a:solidFill>
              </a:rPr>
              <a:t>Giannis</a:t>
            </a:r>
            <a:r>
              <a:rPr lang="en-GB" sz="3600" dirty="0" smtClean="0">
                <a:solidFill>
                  <a:schemeClr val="bg1"/>
                </a:solidFill>
              </a:rPr>
              <a:t> </a:t>
            </a:r>
            <a:r>
              <a:rPr lang="en-GB" sz="3600" dirty="0" err="1" smtClean="0">
                <a:solidFill>
                  <a:schemeClr val="bg1"/>
                </a:solidFill>
              </a:rPr>
              <a:t>Ashiotis</a:t>
            </a:r>
            <a:r>
              <a:rPr lang="en-GB" sz="3600" dirty="0">
                <a:solidFill>
                  <a:schemeClr val="bg1"/>
                </a:solidFill>
              </a:rPr>
              <a:t>, </a:t>
            </a:r>
            <a:r>
              <a:rPr lang="en-GB" sz="3600" dirty="0" err="1" smtClean="0">
                <a:solidFill>
                  <a:schemeClr val="bg1"/>
                </a:solidFill>
              </a:rPr>
              <a:t>Jérôme</a:t>
            </a:r>
            <a:r>
              <a:rPr lang="en-GB" sz="3600" dirty="0" smtClean="0">
                <a:solidFill>
                  <a:schemeClr val="bg1"/>
                </a:solidFill>
              </a:rPr>
              <a:t> </a:t>
            </a:r>
            <a:r>
              <a:rPr lang="en-GB" sz="3600" dirty="0" err="1" smtClean="0">
                <a:solidFill>
                  <a:schemeClr val="bg1"/>
                </a:solidFill>
              </a:rPr>
              <a:t>Kieffer</a:t>
            </a:r>
            <a:endParaRPr lang="en-GB" sz="3600" dirty="0" smtClean="0">
              <a:solidFill>
                <a:schemeClr val="bg1"/>
              </a:solidFill>
            </a:endParaRPr>
          </a:p>
          <a:p>
            <a:r>
              <a:rPr lang="en-GB" sz="3600" dirty="0" smtClean="0">
                <a:solidFill>
                  <a:schemeClr val="bg1"/>
                </a:solidFill>
              </a:rPr>
              <a:t>ESRF, </a:t>
            </a:r>
            <a:r>
              <a:rPr lang="fr-FR" sz="3600" dirty="0">
                <a:solidFill>
                  <a:schemeClr val="bg1"/>
                </a:solidFill>
              </a:rPr>
              <a:t>71 avenue des Martyrs, 38000 Grenoble, France</a:t>
            </a:r>
            <a:endParaRPr lang="en-GB" sz="3600" dirty="0">
              <a:solidFill>
                <a:schemeClr val="bg1"/>
              </a:solidFill>
            </a:endParaRPr>
          </a:p>
        </p:txBody>
      </p:sp>
      <p:sp>
        <p:nvSpPr>
          <p:cNvPr id="11" name="Text Box 4"/>
          <p:cNvSpPr txBox="1">
            <a:spLocks noChangeArrowheads="1"/>
          </p:cNvSpPr>
          <p:nvPr/>
        </p:nvSpPr>
        <p:spPr bwMode="auto">
          <a:xfrm>
            <a:off x="985564" y="11542929"/>
            <a:ext cx="28200286" cy="32095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9314" tIns="64657" rIns="129314" bIns="64657" numCol="2" spcCol="1080000">
            <a:spAutoFit/>
          </a:bodyPr>
          <a:lstStyle>
            <a:lvl1pPr defTabSz="1474788">
              <a:defRPr>
                <a:solidFill>
                  <a:schemeClr val="tx1"/>
                </a:solidFill>
                <a:latin typeface="Arial" panose="020B0604020202020204" pitchFamily="34" charset="0"/>
              </a:defRPr>
            </a:lvl1pPr>
            <a:lvl2pPr marL="646113" defTabSz="1474788">
              <a:defRPr>
                <a:solidFill>
                  <a:schemeClr val="tx1"/>
                </a:solidFill>
                <a:latin typeface="Arial" panose="020B0604020202020204" pitchFamily="34" charset="0"/>
              </a:defRPr>
            </a:lvl2pPr>
            <a:lvl3pPr marL="1293813" defTabSz="1474788">
              <a:defRPr>
                <a:solidFill>
                  <a:schemeClr val="tx1"/>
                </a:solidFill>
                <a:latin typeface="Arial" panose="020B0604020202020204" pitchFamily="34" charset="0"/>
              </a:defRPr>
            </a:lvl3pPr>
            <a:lvl4pPr marL="1939925" defTabSz="1474788">
              <a:defRPr>
                <a:solidFill>
                  <a:schemeClr val="tx1"/>
                </a:solidFill>
                <a:latin typeface="Arial" panose="020B0604020202020204" pitchFamily="34" charset="0"/>
              </a:defRPr>
            </a:lvl4pPr>
            <a:lvl5pPr marL="2586038" defTabSz="1474788">
              <a:defRPr>
                <a:solidFill>
                  <a:schemeClr val="tx1"/>
                </a:solidFill>
                <a:latin typeface="Arial" panose="020B0604020202020204" pitchFamily="34" charset="0"/>
              </a:defRPr>
            </a:lvl5pPr>
            <a:lvl6pPr marL="3043238" defTabSz="1474788" fontAlgn="base">
              <a:spcBef>
                <a:spcPct val="0"/>
              </a:spcBef>
              <a:spcAft>
                <a:spcPct val="0"/>
              </a:spcAft>
              <a:defRPr>
                <a:solidFill>
                  <a:schemeClr val="tx1"/>
                </a:solidFill>
                <a:latin typeface="Arial" panose="020B0604020202020204" pitchFamily="34" charset="0"/>
              </a:defRPr>
            </a:lvl6pPr>
            <a:lvl7pPr marL="3500438" defTabSz="1474788" fontAlgn="base">
              <a:spcBef>
                <a:spcPct val="0"/>
              </a:spcBef>
              <a:spcAft>
                <a:spcPct val="0"/>
              </a:spcAft>
              <a:defRPr>
                <a:solidFill>
                  <a:schemeClr val="tx1"/>
                </a:solidFill>
                <a:latin typeface="Arial" panose="020B0604020202020204" pitchFamily="34" charset="0"/>
              </a:defRPr>
            </a:lvl7pPr>
            <a:lvl8pPr marL="3957638" defTabSz="1474788" fontAlgn="base">
              <a:spcBef>
                <a:spcPct val="0"/>
              </a:spcBef>
              <a:spcAft>
                <a:spcPct val="0"/>
              </a:spcAft>
              <a:defRPr>
                <a:solidFill>
                  <a:schemeClr val="tx1"/>
                </a:solidFill>
                <a:latin typeface="Arial" panose="020B0604020202020204" pitchFamily="34" charset="0"/>
              </a:defRPr>
            </a:lvl8pPr>
            <a:lvl9pPr marL="4414838" defTabSz="1474788" fontAlgn="base">
              <a:spcBef>
                <a:spcPct val="0"/>
              </a:spcBef>
              <a:spcAft>
                <a:spcPct val="0"/>
              </a:spcAft>
              <a:defRPr>
                <a:solidFill>
                  <a:schemeClr val="tx1"/>
                </a:solidFill>
                <a:latin typeface="Arial" panose="020B0604020202020204" pitchFamily="34" charset="0"/>
              </a:defRPr>
            </a:lvl9pPr>
          </a:lstStyle>
          <a:p>
            <a:pPr lvl="0" algn="just" defTabSz="914400">
              <a:spcAft>
                <a:spcPts val="1200"/>
              </a:spcAft>
            </a:pPr>
            <a:r>
              <a:rPr lang="en-GB" sz="4000" b="1" dirty="0" err="1" smtClean="0">
                <a:solidFill>
                  <a:srgbClr val="132577"/>
                </a:solidFill>
                <a:latin typeface="Arial"/>
              </a:rPr>
              <a:t>Introducton</a:t>
            </a:r>
            <a:endParaRPr lang="en-GB" sz="1800" dirty="0" smtClean="0">
              <a:solidFill>
                <a:prstClr val="black"/>
              </a:solidFill>
              <a:latin typeface="Arial"/>
            </a:endParaRPr>
          </a:p>
          <a:p>
            <a:pPr lvl="0" algn="just" defTabSz="914400">
              <a:spcAft>
                <a:spcPts val="600"/>
              </a:spcAft>
            </a:pPr>
            <a:r>
              <a:rPr lang="en-US" sz="3600" dirty="0">
                <a:solidFill>
                  <a:srgbClr val="132577"/>
                </a:solidFill>
                <a:latin typeface="Arial"/>
              </a:rPr>
              <a:t>Azimuthal integration allows the use of area detectors for recording powder diffraction patterns</a:t>
            </a:r>
          </a:p>
          <a:p>
            <a:pPr lvl="0" algn="just" defTabSz="914400">
              <a:spcAft>
                <a:spcPts val="600"/>
              </a:spcAft>
            </a:pPr>
            <a:r>
              <a:rPr lang="en-US" sz="3600" dirty="0">
                <a:solidFill>
                  <a:srgbClr val="132577"/>
                </a:solidFill>
                <a:latin typeface="Arial"/>
              </a:rPr>
              <a:t>Data reduction step is very time-consuming → bottleneck</a:t>
            </a:r>
          </a:p>
          <a:p>
            <a:pPr marL="540000" lvl="1" indent="360000" algn="just" defTabSz="914400">
              <a:spcAft>
                <a:spcPts val="600"/>
              </a:spcAft>
              <a:buFont typeface="Arial" pitchFamily="34" charset="0"/>
              <a:buChar char="•"/>
            </a:pPr>
            <a:r>
              <a:rPr lang="en-US" sz="3600" dirty="0">
                <a:solidFill>
                  <a:srgbClr val="132577"/>
                </a:solidFill>
                <a:latin typeface="Arial"/>
              </a:rPr>
              <a:t>2D raster scans with pencil beam</a:t>
            </a:r>
          </a:p>
          <a:p>
            <a:pPr marL="540000" lvl="1" indent="360000" algn="just" defTabSz="914400">
              <a:spcAft>
                <a:spcPts val="600"/>
              </a:spcAft>
              <a:buFont typeface="Arial" pitchFamily="34" charset="0"/>
              <a:buChar char="•"/>
            </a:pPr>
            <a:r>
              <a:rPr lang="en-US" sz="3600" dirty="0">
                <a:solidFill>
                  <a:srgbClr val="132577"/>
                </a:solidFill>
                <a:latin typeface="Arial"/>
              </a:rPr>
              <a:t>diffraction tomography</a:t>
            </a:r>
          </a:p>
          <a:p>
            <a:pPr lvl="0" algn="just" defTabSz="914400">
              <a:spcAft>
                <a:spcPts val="600"/>
              </a:spcAft>
            </a:pPr>
            <a:r>
              <a:rPr lang="en-US" sz="3600" dirty="0">
                <a:solidFill>
                  <a:srgbClr val="132577"/>
                </a:solidFill>
                <a:latin typeface="Arial"/>
              </a:rPr>
              <a:t>Recent developments in </a:t>
            </a:r>
            <a:r>
              <a:rPr lang="en-US" sz="3600" dirty="0" err="1">
                <a:solidFill>
                  <a:srgbClr val="132577"/>
                </a:solidFill>
                <a:latin typeface="Arial"/>
              </a:rPr>
              <a:t>PyFAI</a:t>
            </a:r>
            <a:r>
              <a:rPr lang="en-US" sz="3600" dirty="0">
                <a:solidFill>
                  <a:srgbClr val="132577"/>
                </a:solidFill>
                <a:latin typeface="Arial"/>
              </a:rPr>
              <a:t> address </a:t>
            </a:r>
            <a:r>
              <a:rPr lang="en-US" sz="3600" dirty="0" smtClean="0">
                <a:solidFill>
                  <a:srgbClr val="132577"/>
                </a:solidFill>
                <a:latin typeface="Arial"/>
              </a:rPr>
              <a:t>this </a:t>
            </a:r>
            <a:r>
              <a:rPr lang="en-US" sz="3600" dirty="0">
                <a:solidFill>
                  <a:srgbClr val="132577"/>
                </a:solidFill>
                <a:latin typeface="Arial"/>
              </a:rPr>
              <a:t>issue by achieving the required execution speeds, without </a:t>
            </a:r>
            <a:r>
              <a:rPr lang="en-US" sz="3600" dirty="0" smtClean="0">
                <a:solidFill>
                  <a:srgbClr val="132577"/>
                </a:solidFill>
                <a:latin typeface="Arial"/>
              </a:rPr>
              <a:t>sacrificing any accuracy</a:t>
            </a:r>
            <a:endParaRPr lang="en-US" sz="3600" dirty="0">
              <a:solidFill>
                <a:srgbClr val="132577"/>
              </a:solidFill>
              <a:latin typeface="Arial"/>
            </a:endParaRPr>
          </a:p>
          <a:p>
            <a:pPr lvl="0" algn="just" defTabSz="914400"/>
            <a:endParaRPr lang="en-US" sz="4000" b="1" dirty="0" smtClean="0">
              <a:solidFill>
                <a:srgbClr val="132577"/>
              </a:solidFill>
              <a:latin typeface="Arial"/>
            </a:endParaRPr>
          </a:p>
          <a:p>
            <a:pPr lvl="0" algn="just" defTabSz="914400">
              <a:spcAft>
                <a:spcPts val="1200"/>
              </a:spcAft>
            </a:pPr>
            <a:r>
              <a:rPr lang="en-US" sz="4000" b="1" dirty="0" smtClean="0">
                <a:solidFill>
                  <a:srgbClr val="132577"/>
                </a:solidFill>
                <a:latin typeface="Arial"/>
              </a:rPr>
              <a:t>Experiment Description</a:t>
            </a:r>
            <a:endParaRPr lang="en-US" sz="1800" dirty="0" smtClean="0">
              <a:solidFill>
                <a:prstClr val="black"/>
              </a:solidFill>
              <a:latin typeface="Arial"/>
            </a:endParaRPr>
          </a:p>
          <a:p>
            <a:pPr lvl="0" algn="just" defTabSz="914400">
              <a:spcAft>
                <a:spcPts val="600"/>
              </a:spcAft>
            </a:pPr>
            <a:r>
              <a:rPr lang="en-US" sz="3600" dirty="0" err="1" smtClean="0">
                <a:solidFill>
                  <a:srgbClr val="132577"/>
                </a:solidFill>
                <a:latin typeface="Arial"/>
              </a:rPr>
              <a:t>PyFAI</a:t>
            </a:r>
            <a:r>
              <a:rPr lang="en-US" sz="3600" dirty="0" smtClean="0">
                <a:solidFill>
                  <a:srgbClr val="132577"/>
                </a:solidFill>
                <a:latin typeface="Arial"/>
              </a:rPr>
              <a:t> offers 40 detector definitions (Pilatus, </a:t>
            </a:r>
            <a:r>
              <a:rPr lang="en-US" sz="3600" dirty="0" err="1" smtClean="0">
                <a:solidFill>
                  <a:srgbClr val="132577"/>
                </a:solidFill>
                <a:latin typeface="Arial"/>
              </a:rPr>
              <a:t>Maxipix</a:t>
            </a:r>
            <a:r>
              <a:rPr lang="en-US" sz="3600" dirty="0" smtClean="0">
                <a:solidFill>
                  <a:srgbClr val="132577"/>
                </a:solidFill>
                <a:latin typeface="Arial"/>
              </a:rPr>
              <a:t>...)</a:t>
            </a:r>
            <a:endParaRPr lang="en-US" sz="1800" dirty="0" smtClean="0">
              <a:solidFill>
                <a:prstClr val="black"/>
              </a:solidFill>
              <a:latin typeface="Arial"/>
            </a:endParaRPr>
          </a:p>
          <a:p>
            <a:pPr lvl="0" algn="just" defTabSz="914400">
              <a:spcAft>
                <a:spcPts val="1200"/>
              </a:spcAft>
            </a:pPr>
            <a:r>
              <a:rPr lang="en-US" sz="3600" dirty="0" smtClean="0">
                <a:solidFill>
                  <a:srgbClr val="132577"/>
                </a:solidFill>
                <a:latin typeface="Arial"/>
              </a:rPr>
              <a:t>Support </a:t>
            </a:r>
            <a:r>
              <a:rPr lang="en-US" sz="3600" dirty="0">
                <a:solidFill>
                  <a:srgbClr val="132577"/>
                </a:solidFill>
                <a:latin typeface="Arial"/>
              </a:rPr>
              <a:t>for </a:t>
            </a:r>
            <a:r>
              <a:rPr lang="en-US" sz="3600" dirty="0" smtClean="0">
                <a:solidFill>
                  <a:srgbClr val="132577"/>
                </a:solidFill>
                <a:latin typeface="Arial"/>
              </a:rPr>
              <a:t>optically </a:t>
            </a:r>
            <a:r>
              <a:rPr lang="en-US" sz="3600" dirty="0">
                <a:solidFill>
                  <a:srgbClr val="132577"/>
                </a:solidFill>
                <a:latin typeface="Arial"/>
              </a:rPr>
              <a:t>coupled CCD detectors w/ geometric distortion correction </a:t>
            </a:r>
            <a:endParaRPr lang="en-US" sz="1800" dirty="0">
              <a:solidFill>
                <a:prstClr val="black"/>
              </a:solidFill>
              <a:latin typeface="Arial"/>
            </a:endParaRPr>
          </a:p>
          <a:p>
            <a:pPr lvl="0" algn="just" defTabSz="914400"/>
            <a:r>
              <a:rPr lang="en-US" sz="3600" dirty="0">
                <a:solidFill>
                  <a:srgbClr val="132577"/>
                </a:solidFill>
                <a:latin typeface="Arial"/>
              </a:rPr>
              <a:t>Custom definitions following </a:t>
            </a:r>
            <a:r>
              <a:rPr lang="en-US" sz="3600" dirty="0" err="1">
                <a:solidFill>
                  <a:srgbClr val="132577"/>
                </a:solidFill>
                <a:latin typeface="Arial"/>
              </a:rPr>
              <a:t>NeXus</a:t>
            </a:r>
            <a:r>
              <a:rPr lang="en-US" sz="3600" dirty="0">
                <a:solidFill>
                  <a:srgbClr val="132577"/>
                </a:solidFill>
                <a:latin typeface="Arial"/>
              </a:rPr>
              <a:t> convention</a:t>
            </a:r>
            <a:endParaRPr lang="en-US" sz="1800" dirty="0">
              <a:solidFill>
                <a:prstClr val="black"/>
              </a:solidFill>
              <a:latin typeface="Arial"/>
            </a:endParaRPr>
          </a:p>
          <a:p>
            <a:pPr marL="540000" lvl="1" indent="360000" algn="just" defTabSz="914400">
              <a:buFont typeface="Arial" pitchFamily="34" charset="0"/>
              <a:buChar char="•"/>
            </a:pPr>
            <a:r>
              <a:rPr lang="en-US" sz="3600" dirty="0">
                <a:solidFill>
                  <a:srgbClr val="132577"/>
                </a:solidFill>
                <a:latin typeface="Arial"/>
              </a:rPr>
              <a:t>sample-detector distance</a:t>
            </a:r>
            <a:endParaRPr lang="en-US" sz="1800" dirty="0">
              <a:solidFill>
                <a:prstClr val="black"/>
              </a:solidFill>
              <a:latin typeface="Arial"/>
            </a:endParaRPr>
          </a:p>
          <a:p>
            <a:pPr marL="540000" lvl="1" indent="360000" algn="just" defTabSz="914400">
              <a:buFont typeface="Arial" pitchFamily="34" charset="0"/>
              <a:buChar char="•"/>
            </a:pPr>
            <a:r>
              <a:rPr lang="en-US" sz="3600" dirty="0">
                <a:solidFill>
                  <a:srgbClr val="132577"/>
                </a:solidFill>
                <a:latin typeface="Arial"/>
              </a:rPr>
              <a:t>PONI</a:t>
            </a:r>
            <a:endParaRPr lang="en-US" sz="1800" dirty="0">
              <a:solidFill>
                <a:prstClr val="black"/>
              </a:solidFill>
              <a:latin typeface="Arial"/>
            </a:endParaRPr>
          </a:p>
          <a:p>
            <a:pPr marL="540000" lvl="1" indent="360000" algn="just" defTabSz="914400">
              <a:spcAft>
                <a:spcPts val="1200"/>
              </a:spcAft>
              <a:buFont typeface="Arial" pitchFamily="34" charset="0"/>
              <a:buChar char="•"/>
            </a:pPr>
            <a:r>
              <a:rPr lang="en-US" sz="3600" dirty="0">
                <a:solidFill>
                  <a:srgbClr val="132577"/>
                </a:solidFill>
                <a:latin typeface="Arial"/>
              </a:rPr>
              <a:t>3D rotation of detector</a:t>
            </a:r>
            <a:endParaRPr lang="en-US" sz="1800" dirty="0">
              <a:solidFill>
                <a:prstClr val="black"/>
              </a:solidFill>
              <a:latin typeface="Arial"/>
            </a:endParaRPr>
          </a:p>
          <a:p>
            <a:pPr lvl="0" algn="just" defTabSz="914400">
              <a:spcAft>
                <a:spcPts val="600"/>
              </a:spcAft>
            </a:pPr>
            <a:r>
              <a:rPr lang="en-US" sz="3600" dirty="0">
                <a:solidFill>
                  <a:srgbClr val="132577"/>
                </a:solidFill>
                <a:latin typeface="Arial"/>
              </a:rPr>
              <a:t>Binning of detectors → larger pixel </a:t>
            </a:r>
            <a:r>
              <a:rPr lang="en-US" sz="3600" dirty="0" smtClean="0">
                <a:solidFill>
                  <a:srgbClr val="132577"/>
                </a:solidFill>
                <a:latin typeface="Arial"/>
              </a:rPr>
              <a:t>size</a:t>
            </a:r>
          </a:p>
          <a:p>
            <a:pPr lvl="0" algn="just" defTabSz="914400"/>
            <a:endParaRPr lang="fr-FR" sz="3600" b="1" dirty="0">
              <a:solidFill>
                <a:srgbClr val="132577"/>
              </a:solidFill>
              <a:cs typeface="Arial" panose="020B0604020202020204" pitchFamily="34" charset="0"/>
            </a:endParaRPr>
          </a:p>
          <a:p>
            <a:pPr algn="just">
              <a:spcAft>
                <a:spcPts val="1200"/>
              </a:spcAft>
            </a:pPr>
            <a:r>
              <a:rPr lang="en-GB" sz="4000" b="1" dirty="0" smtClean="0">
                <a:solidFill>
                  <a:srgbClr val="132577"/>
                </a:solidFill>
                <a:cs typeface="Arial" panose="020B0604020202020204" pitchFamily="34" charset="0"/>
              </a:rPr>
              <a:t>Calibration </a:t>
            </a:r>
            <a:endParaRPr lang="en-GB" sz="4000" b="1" dirty="0">
              <a:solidFill>
                <a:srgbClr val="132577"/>
              </a:solidFill>
              <a:cs typeface="Arial" panose="020B0604020202020204" pitchFamily="34" charset="0"/>
            </a:endParaRPr>
          </a:p>
          <a:p>
            <a:pPr algn="just"/>
            <a:r>
              <a:rPr lang="en-GB" sz="3600" dirty="0" smtClean="0">
                <a:solidFill>
                  <a:srgbClr val="132577"/>
                </a:solidFill>
                <a:cs typeface="Arial" panose="020B0604020202020204" pitchFamily="34" charset="0"/>
              </a:rPr>
              <a:t>Selection of 10 </a:t>
            </a:r>
            <a:r>
              <a:rPr lang="en-GB" sz="3600" dirty="0" err="1" smtClean="0">
                <a:solidFill>
                  <a:srgbClr val="132577"/>
                </a:solidFill>
                <a:cs typeface="Arial" panose="020B0604020202020204" pitchFamily="34" charset="0"/>
              </a:rPr>
              <a:t>calibrants</a:t>
            </a:r>
            <a:endParaRPr lang="en-GB" sz="3600" dirty="0" smtClean="0">
              <a:solidFill>
                <a:srgbClr val="132577"/>
              </a:solidFill>
              <a:cs typeface="Arial" panose="020B0604020202020204" pitchFamily="34" charset="0"/>
            </a:endParaRPr>
          </a:p>
          <a:p>
            <a:pPr marL="540000" lvl="1" indent="360000" algn="just">
              <a:buFont typeface="Arial" pitchFamily="34" charset="0"/>
              <a:buChar char="•"/>
            </a:pPr>
            <a:r>
              <a:rPr lang="en-GB" sz="3600" dirty="0" smtClean="0">
                <a:solidFill>
                  <a:srgbClr val="132577"/>
                </a:solidFill>
                <a:cs typeface="Arial" panose="020B0604020202020204" pitchFamily="34" charset="0"/>
              </a:rPr>
              <a:t>Powder diffraction (ceria, corundum, gold, silicon, …)</a:t>
            </a:r>
          </a:p>
          <a:p>
            <a:pPr marL="540000" lvl="1" indent="360000" algn="just">
              <a:spcAft>
                <a:spcPts val="1200"/>
              </a:spcAft>
              <a:buFont typeface="Arial" pitchFamily="34" charset="0"/>
              <a:buChar char="•"/>
            </a:pPr>
            <a:r>
              <a:rPr lang="en-GB" sz="3600" dirty="0" smtClean="0">
                <a:solidFill>
                  <a:srgbClr val="132577"/>
                </a:solidFill>
                <a:cs typeface="Arial" panose="020B0604020202020204" pitchFamily="34" charset="0"/>
              </a:rPr>
              <a:t>Small </a:t>
            </a:r>
            <a:r>
              <a:rPr lang="en-GB" sz="3600" dirty="0">
                <a:solidFill>
                  <a:srgbClr val="132577"/>
                </a:solidFill>
                <a:cs typeface="Arial" panose="020B0604020202020204" pitchFamily="34" charset="0"/>
              </a:rPr>
              <a:t>angle scattering (silver </a:t>
            </a:r>
            <a:r>
              <a:rPr lang="en-GB" sz="3600" dirty="0" err="1" smtClean="0">
                <a:solidFill>
                  <a:srgbClr val="132577"/>
                </a:solidFill>
                <a:cs typeface="Arial" panose="020B0604020202020204" pitchFamily="34" charset="0"/>
              </a:rPr>
              <a:t>behenate</a:t>
            </a:r>
            <a:r>
              <a:rPr lang="en-GB" sz="3600" dirty="0" smtClean="0">
                <a:solidFill>
                  <a:srgbClr val="132577"/>
                </a:solidFill>
                <a:cs typeface="Arial" panose="020B0604020202020204" pitchFamily="34" charset="0"/>
              </a:rPr>
              <a:t>, </a:t>
            </a:r>
            <a:r>
              <a:rPr lang="en-GB" sz="3600" dirty="0" err="1" smtClean="0">
                <a:solidFill>
                  <a:srgbClr val="132577"/>
                </a:solidFill>
                <a:cs typeface="Arial" panose="020B0604020202020204" pitchFamily="34" charset="0"/>
              </a:rPr>
              <a:t>Tetradecanol</a:t>
            </a:r>
            <a:r>
              <a:rPr lang="en-GB" sz="3600" dirty="0" smtClean="0">
                <a:solidFill>
                  <a:srgbClr val="132577"/>
                </a:solidFill>
                <a:cs typeface="Arial" panose="020B0604020202020204" pitchFamily="34" charset="0"/>
              </a:rPr>
              <a:t>, …)</a:t>
            </a:r>
          </a:p>
          <a:p>
            <a:pPr algn="just">
              <a:spcAft>
                <a:spcPts val="1200"/>
              </a:spcAft>
            </a:pPr>
            <a:r>
              <a:rPr lang="en-GB" sz="3600" dirty="0" smtClean="0">
                <a:solidFill>
                  <a:srgbClr val="132577"/>
                </a:solidFill>
                <a:cs typeface="Arial" panose="020B0604020202020204" pitchFamily="34" charset="0"/>
              </a:rPr>
              <a:t>Pick-picking</a:t>
            </a:r>
            <a:r>
              <a:rPr lang="en-GB" sz="3600" dirty="0">
                <a:solidFill>
                  <a:srgbClr val="132577"/>
                </a:solidFill>
                <a:cs typeface="Arial" panose="020B0604020202020204" pitchFamily="34" charset="0"/>
              </a:rPr>
              <a:t> </a:t>
            </a:r>
            <a:r>
              <a:rPr lang="en-GB" sz="3600" dirty="0" smtClean="0">
                <a:solidFill>
                  <a:srgbClr val="132577"/>
                </a:solidFill>
                <a:cs typeface="Arial" panose="020B0604020202020204" pitchFamily="34" charset="0"/>
              </a:rPr>
              <a:t>done using Massif extraction and Blob detection algorithms</a:t>
            </a:r>
          </a:p>
          <a:p>
            <a:pPr algn="just">
              <a:spcAft>
                <a:spcPts val="1200"/>
              </a:spcAft>
            </a:pPr>
            <a:endParaRPr lang="en-GB" sz="3600" dirty="0">
              <a:solidFill>
                <a:srgbClr val="132577"/>
              </a:solidFill>
              <a:cs typeface="Arial" panose="020B0604020202020204" pitchFamily="34" charset="0"/>
            </a:endParaRPr>
          </a:p>
          <a:p>
            <a:pPr algn="just">
              <a:spcAft>
                <a:spcPts val="1200"/>
              </a:spcAft>
            </a:pPr>
            <a:endParaRPr lang="en-GB" sz="3600" dirty="0" smtClean="0">
              <a:solidFill>
                <a:srgbClr val="132577"/>
              </a:solidFill>
              <a:cs typeface="Arial" panose="020B0604020202020204" pitchFamily="34" charset="0"/>
            </a:endParaRPr>
          </a:p>
          <a:p>
            <a:pPr algn="just">
              <a:spcAft>
                <a:spcPts val="1200"/>
              </a:spcAft>
            </a:pPr>
            <a:endParaRPr lang="en-GB" sz="3600" dirty="0" smtClean="0">
              <a:solidFill>
                <a:srgbClr val="132577"/>
              </a:solidFill>
              <a:cs typeface="Arial" panose="020B0604020202020204" pitchFamily="34" charset="0"/>
            </a:endParaRPr>
          </a:p>
          <a:p>
            <a:pPr algn="just">
              <a:spcAft>
                <a:spcPts val="1200"/>
              </a:spcAft>
            </a:pPr>
            <a:endParaRPr lang="en-GB" sz="4000" b="1" dirty="0" smtClean="0">
              <a:solidFill>
                <a:srgbClr val="132577"/>
              </a:solidFill>
              <a:cs typeface="Arial" panose="020B0604020202020204" pitchFamily="34" charset="0"/>
            </a:endParaRPr>
          </a:p>
          <a:p>
            <a:pPr algn="just">
              <a:spcAft>
                <a:spcPts val="1200"/>
              </a:spcAft>
            </a:pPr>
            <a:endParaRPr lang="en-GB" sz="4000" b="1" dirty="0">
              <a:solidFill>
                <a:srgbClr val="132577"/>
              </a:solidFill>
              <a:cs typeface="Arial" panose="020B0604020202020204" pitchFamily="34" charset="0"/>
            </a:endParaRPr>
          </a:p>
          <a:p>
            <a:pPr algn="just">
              <a:spcAft>
                <a:spcPts val="1200"/>
              </a:spcAft>
            </a:pPr>
            <a:endParaRPr lang="en-GB" sz="4000" b="1" dirty="0" smtClean="0">
              <a:solidFill>
                <a:srgbClr val="132577"/>
              </a:solidFill>
              <a:cs typeface="Arial" panose="020B0604020202020204" pitchFamily="34" charset="0"/>
            </a:endParaRPr>
          </a:p>
          <a:p>
            <a:pPr algn="just">
              <a:spcAft>
                <a:spcPts val="1200"/>
              </a:spcAft>
            </a:pPr>
            <a:endParaRPr lang="en-GB" sz="4000" b="1" dirty="0" smtClean="0">
              <a:solidFill>
                <a:srgbClr val="132577"/>
              </a:solidFill>
              <a:cs typeface="Arial" panose="020B0604020202020204" pitchFamily="34" charset="0"/>
            </a:endParaRPr>
          </a:p>
          <a:p>
            <a:pPr algn="just">
              <a:spcAft>
                <a:spcPts val="1200"/>
              </a:spcAft>
            </a:pPr>
            <a:endParaRPr lang="en-GB" sz="4000" b="1" dirty="0" smtClean="0">
              <a:solidFill>
                <a:srgbClr val="132577"/>
              </a:solidFill>
              <a:cs typeface="Arial" panose="020B0604020202020204" pitchFamily="34" charset="0"/>
            </a:endParaRPr>
          </a:p>
          <a:p>
            <a:pPr algn="just">
              <a:spcAft>
                <a:spcPts val="1200"/>
              </a:spcAft>
            </a:pPr>
            <a:endParaRPr lang="en-GB" sz="4000" b="1" dirty="0" smtClean="0">
              <a:solidFill>
                <a:srgbClr val="132577"/>
              </a:solidFill>
              <a:cs typeface="Arial" panose="020B0604020202020204" pitchFamily="34" charset="0"/>
            </a:endParaRPr>
          </a:p>
          <a:p>
            <a:pPr algn="just">
              <a:spcAft>
                <a:spcPts val="1200"/>
              </a:spcAft>
            </a:pPr>
            <a:endParaRPr lang="en-GB" sz="4000" b="1" dirty="0" smtClean="0">
              <a:solidFill>
                <a:srgbClr val="132577"/>
              </a:solidFill>
              <a:cs typeface="Arial" panose="020B0604020202020204" pitchFamily="34" charset="0"/>
            </a:endParaRPr>
          </a:p>
          <a:p>
            <a:pPr algn="just">
              <a:spcAft>
                <a:spcPts val="1200"/>
              </a:spcAft>
            </a:pPr>
            <a:r>
              <a:rPr lang="en-GB" sz="4000" b="1" dirty="0" smtClean="0">
                <a:solidFill>
                  <a:srgbClr val="132577"/>
                </a:solidFill>
                <a:cs typeface="Arial" panose="020B0604020202020204" pitchFamily="34" charset="0"/>
              </a:rPr>
              <a:t>Integration</a:t>
            </a:r>
            <a:endParaRPr lang="en-GB" sz="4000" b="1" dirty="0">
              <a:solidFill>
                <a:srgbClr val="132577"/>
              </a:solidFill>
              <a:cs typeface="Arial" panose="020B0604020202020204" pitchFamily="34" charset="0"/>
            </a:endParaRPr>
          </a:p>
          <a:p>
            <a:pPr algn="just"/>
            <a:r>
              <a:rPr lang="en-GB" sz="3600" dirty="0" smtClean="0">
                <a:solidFill>
                  <a:srgbClr val="132577"/>
                </a:solidFill>
                <a:cs typeface="Arial" panose="020B0604020202020204" pitchFamily="34" charset="0"/>
              </a:rPr>
              <a:t>User has three options when it comes to pixel-splitting:</a:t>
            </a:r>
          </a:p>
          <a:p>
            <a:pPr marL="540000" lvl="1" indent="360000" algn="just">
              <a:buFont typeface="Arial" pitchFamily="34" charset="0"/>
              <a:buChar char="•"/>
            </a:pPr>
            <a:r>
              <a:rPr lang="en-GB" sz="3600" dirty="0" smtClean="0">
                <a:solidFill>
                  <a:srgbClr val="132577"/>
                </a:solidFill>
                <a:cs typeface="Arial" panose="020B0604020202020204" pitchFamily="34" charset="0"/>
              </a:rPr>
              <a:t>No splitting</a:t>
            </a:r>
          </a:p>
          <a:p>
            <a:pPr marL="540000" lvl="1" indent="360000" algn="just">
              <a:buFont typeface="Arial" pitchFamily="34" charset="0"/>
              <a:buChar char="•"/>
            </a:pPr>
            <a:r>
              <a:rPr lang="en-GB" sz="3600" dirty="0" smtClean="0">
                <a:solidFill>
                  <a:srgbClr val="132577"/>
                </a:solidFill>
                <a:cs typeface="Arial" panose="020B0604020202020204" pitchFamily="34" charset="0"/>
              </a:rPr>
              <a:t>Bounding box splitting</a:t>
            </a:r>
          </a:p>
          <a:p>
            <a:pPr marL="540000" lvl="1" indent="360000" algn="just">
              <a:spcAft>
                <a:spcPts val="1200"/>
              </a:spcAft>
              <a:buFont typeface="Arial" pitchFamily="34" charset="0"/>
              <a:buChar char="•"/>
            </a:pPr>
            <a:r>
              <a:rPr lang="en-GB" sz="3600" dirty="0" smtClean="0">
                <a:solidFill>
                  <a:srgbClr val="132577"/>
                </a:solidFill>
                <a:cs typeface="Arial" panose="020B0604020202020204" pitchFamily="34" charset="0"/>
              </a:rPr>
              <a:t>Tight pixel splitting </a:t>
            </a:r>
          </a:p>
          <a:p>
            <a:pPr algn="just">
              <a:spcAft>
                <a:spcPts val="1200"/>
              </a:spcAft>
            </a:pPr>
            <a:r>
              <a:rPr lang="en-GB" sz="3600" dirty="0" smtClean="0">
                <a:solidFill>
                  <a:srgbClr val="132577"/>
                </a:solidFill>
                <a:cs typeface="Arial" panose="020B0604020202020204" pitchFamily="34" charset="0"/>
              </a:rPr>
              <a:t>At this point, for correct error calculation avoid using pixel-splitting</a:t>
            </a:r>
          </a:p>
          <a:p>
            <a:pPr algn="just">
              <a:spcAft>
                <a:spcPts val="1200"/>
              </a:spcAft>
            </a:pPr>
            <a:endParaRPr lang="en-GB" sz="3600" dirty="0" smtClean="0">
              <a:solidFill>
                <a:srgbClr val="132577"/>
              </a:solidFill>
              <a:cs typeface="Arial" panose="020B0604020202020204" pitchFamily="34" charset="0"/>
            </a:endParaRPr>
          </a:p>
          <a:p>
            <a:pPr algn="just">
              <a:spcAft>
                <a:spcPts val="1200"/>
              </a:spcAft>
            </a:pPr>
            <a:endParaRPr lang="en-GB" sz="3600" dirty="0">
              <a:solidFill>
                <a:srgbClr val="132577"/>
              </a:solidFill>
              <a:cs typeface="Arial" panose="020B0604020202020204" pitchFamily="34" charset="0"/>
            </a:endParaRPr>
          </a:p>
          <a:p>
            <a:pPr algn="just">
              <a:spcAft>
                <a:spcPts val="1200"/>
              </a:spcAft>
            </a:pPr>
            <a:endParaRPr lang="en-GB" sz="3600" dirty="0" smtClean="0">
              <a:solidFill>
                <a:srgbClr val="132577"/>
              </a:solidFill>
              <a:cs typeface="Arial" panose="020B0604020202020204" pitchFamily="34" charset="0"/>
            </a:endParaRPr>
          </a:p>
          <a:p>
            <a:pPr algn="just">
              <a:spcAft>
                <a:spcPts val="1200"/>
              </a:spcAft>
            </a:pPr>
            <a:endParaRPr lang="en-GB" sz="3600" dirty="0">
              <a:solidFill>
                <a:srgbClr val="132577"/>
              </a:solidFill>
              <a:cs typeface="Arial" panose="020B0604020202020204" pitchFamily="34" charset="0"/>
            </a:endParaRPr>
          </a:p>
          <a:p>
            <a:pPr algn="just">
              <a:spcAft>
                <a:spcPts val="1200"/>
              </a:spcAft>
            </a:pPr>
            <a:endParaRPr lang="en-GB" sz="3600" dirty="0" smtClean="0">
              <a:solidFill>
                <a:srgbClr val="132577"/>
              </a:solidFill>
              <a:cs typeface="Arial" panose="020B0604020202020204" pitchFamily="34" charset="0"/>
            </a:endParaRPr>
          </a:p>
          <a:p>
            <a:pPr algn="just">
              <a:spcAft>
                <a:spcPts val="1200"/>
              </a:spcAft>
            </a:pPr>
            <a:endParaRPr lang="en-GB" sz="3600" dirty="0">
              <a:solidFill>
                <a:srgbClr val="132577"/>
              </a:solidFill>
              <a:cs typeface="Arial" panose="020B0604020202020204" pitchFamily="34" charset="0"/>
            </a:endParaRPr>
          </a:p>
          <a:p>
            <a:pPr algn="just">
              <a:spcAft>
                <a:spcPts val="1200"/>
              </a:spcAft>
            </a:pPr>
            <a:endParaRPr lang="en-GB" sz="3600" dirty="0" smtClean="0">
              <a:solidFill>
                <a:srgbClr val="132577"/>
              </a:solidFill>
              <a:cs typeface="Arial" panose="020B0604020202020204" pitchFamily="34" charset="0"/>
            </a:endParaRPr>
          </a:p>
          <a:p>
            <a:pPr algn="just">
              <a:spcAft>
                <a:spcPts val="1200"/>
              </a:spcAft>
            </a:pPr>
            <a:r>
              <a:rPr lang="en-GB" sz="4000" b="1" dirty="0" smtClean="0">
                <a:solidFill>
                  <a:srgbClr val="132577"/>
                </a:solidFill>
                <a:cs typeface="Arial" panose="020B0604020202020204" pitchFamily="34" charset="0"/>
              </a:rPr>
              <a:t>Parallel </a:t>
            </a:r>
            <a:r>
              <a:rPr lang="en-GB" sz="4000" b="1" dirty="0">
                <a:solidFill>
                  <a:srgbClr val="132577"/>
                </a:solidFill>
                <a:cs typeface="Arial" panose="020B0604020202020204" pitchFamily="34" charset="0"/>
              </a:rPr>
              <a:t>implementation using </a:t>
            </a:r>
            <a:r>
              <a:rPr lang="en-GB" sz="4000" b="1" dirty="0" err="1">
                <a:solidFill>
                  <a:srgbClr val="132577"/>
                </a:solidFill>
                <a:cs typeface="Arial" panose="020B0604020202020204" pitchFamily="34" charset="0"/>
              </a:rPr>
              <a:t>OpenCL</a:t>
            </a:r>
            <a:endParaRPr lang="en-GB" sz="4000" b="1" dirty="0">
              <a:solidFill>
                <a:srgbClr val="132577"/>
              </a:solidFill>
              <a:cs typeface="Arial" panose="020B0604020202020204" pitchFamily="34" charset="0"/>
            </a:endParaRPr>
          </a:p>
          <a:p>
            <a:pPr algn="just">
              <a:spcAft>
                <a:spcPts val="1200"/>
              </a:spcAft>
            </a:pPr>
            <a:r>
              <a:rPr lang="en-GB" sz="3600" dirty="0">
                <a:solidFill>
                  <a:srgbClr val="132577"/>
                </a:solidFill>
                <a:cs typeface="Arial" panose="020B0604020202020204" pitchFamily="34" charset="0"/>
              </a:rPr>
              <a:t>Azimuthal integration is a scatter operation</a:t>
            </a:r>
          </a:p>
          <a:p>
            <a:pPr algn="just">
              <a:spcAft>
                <a:spcPts val="1200"/>
              </a:spcAft>
            </a:pPr>
            <a:r>
              <a:rPr lang="en-GB" sz="3600" dirty="0" smtClean="0">
                <a:solidFill>
                  <a:srgbClr val="132577"/>
                </a:solidFill>
                <a:cs typeface="Arial" panose="020B0604020202020204" pitchFamily="34" charset="0"/>
              </a:rPr>
              <a:t>Look </a:t>
            </a:r>
            <a:r>
              <a:rPr lang="en-GB" sz="3600" dirty="0">
                <a:solidFill>
                  <a:srgbClr val="132577"/>
                </a:solidFill>
                <a:cs typeface="Arial" panose="020B0604020202020204" pitchFamily="34" charset="0"/>
              </a:rPr>
              <a:t>Up Table (LUT) </a:t>
            </a:r>
            <a:r>
              <a:rPr lang="en-GB" sz="3600" dirty="0" smtClean="0">
                <a:solidFill>
                  <a:srgbClr val="132577"/>
                </a:solidFill>
                <a:cs typeface="Arial" panose="020B0604020202020204" pitchFamily="34" charset="0"/>
              </a:rPr>
              <a:t>→ sparse </a:t>
            </a:r>
            <a:r>
              <a:rPr lang="en-GB" sz="3600" dirty="0">
                <a:solidFill>
                  <a:srgbClr val="132577"/>
                </a:solidFill>
                <a:cs typeface="Arial" panose="020B0604020202020204" pitchFamily="34" charset="0"/>
              </a:rPr>
              <a:t>matrix – dense </a:t>
            </a:r>
            <a:r>
              <a:rPr lang="en-GB" sz="3600" dirty="0" smtClean="0">
                <a:solidFill>
                  <a:srgbClr val="132577"/>
                </a:solidFill>
                <a:cs typeface="Arial" panose="020B0604020202020204" pitchFamily="34" charset="0"/>
              </a:rPr>
              <a:t>vector product</a:t>
            </a:r>
            <a:endParaRPr lang="en-GB" sz="3600" dirty="0">
              <a:solidFill>
                <a:srgbClr val="132577"/>
              </a:solidFill>
              <a:cs typeface="Arial" panose="020B0604020202020204" pitchFamily="34" charset="0"/>
            </a:endParaRPr>
          </a:p>
          <a:p>
            <a:pPr algn="just">
              <a:spcAft>
                <a:spcPts val="1200"/>
              </a:spcAft>
            </a:pPr>
            <a:r>
              <a:rPr lang="en-GB" sz="3600" dirty="0">
                <a:solidFill>
                  <a:srgbClr val="132577"/>
                </a:solidFill>
                <a:cs typeface="Arial" panose="020B0604020202020204" pitchFamily="34" charset="0"/>
              </a:rPr>
              <a:t>Easier to </a:t>
            </a:r>
            <a:r>
              <a:rPr lang="en-GB" sz="3600" dirty="0" err="1">
                <a:solidFill>
                  <a:srgbClr val="132577"/>
                </a:solidFill>
                <a:cs typeface="Arial" panose="020B0604020202020204" pitchFamily="34" charset="0"/>
              </a:rPr>
              <a:t>parallellise</a:t>
            </a:r>
            <a:r>
              <a:rPr lang="en-GB" sz="3600" dirty="0">
                <a:solidFill>
                  <a:srgbClr val="132577"/>
                </a:solidFill>
                <a:cs typeface="Arial" panose="020B0604020202020204" pitchFamily="34" charset="0"/>
              </a:rPr>
              <a:t> with </a:t>
            </a:r>
            <a:r>
              <a:rPr lang="en-GB" sz="3600" dirty="0" err="1" smtClean="0">
                <a:solidFill>
                  <a:srgbClr val="132577"/>
                </a:solidFill>
                <a:cs typeface="Arial" panose="020B0604020202020204" pitchFamily="34" charset="0"/>
              </a:rPr>
              <a:t>OpenCL</a:t>
            </a:r>
            <a:r>
              <a:rPr lang="en-GB" sz="3600" dirty="0" smtClean="0">
                <a:solidFill>
                  <a:srgbClr val="132577"/>
                </a:solidFill>
                <a:cs typeface="Arial" panose="020B0604020202020204" pitchFamily="34" charset="0"/>
              </a:rPr>
              <a:t> / </a:t>
            </a:r>
            <a:r>
              <a:rPr lang="en-GB" sz="3600" dirty="0" err="1" smtClean="0">
                <a:solidFill>
                  <a:srgbClr val="132577"/>
                </a:solidFill>
                <a:cs typeface="Arial" panose="020B0604020202020204" pitchFamily="34" charset="0"/>
              </a:rPr>
              <a:t>PyOpenCL</a:t>
            </a:r>
            <a:endParaRPr lang="en-GB" sz="3600" dirty="0">
              <a:solidFill>
                <a:srgbClr val="132577"/>
              </a:solidFill>
              <a:cs typeface="Arial" panose="020B0604020202020204" pitchFamily="34" charset="0"/>
            </a:endParaRPr>
          </a:p>
          <a:p>
            <a:pPr algn="just">
              <a:tabLst>
                <a:tab pos="4743450" algn="l"/>
              </a:tabLst>
            </a:pPr>
            <a:r>
              <a:rPr lang="en-GB" sz="3600" dirty="0">
                <a:solidFill>
                  <a:srgbClr val="132577"/>
                </a:solidFill>
                <a:cs typeface="Arial" panose="020B0604020202020204" pitchFamily="34" charset="0"/>
              </a:rPr>
              <a:t>Now code can run on :</a:t>
            </a:r>
          </a:p>
          <a:p>
            <a:pPr marL="540000" indent="360000" algn="just">
              <a:buFont typeface="Arial" pitchFamily="34" charset="0"/>
              <a:buChar char="•"/>
              <a:tabLst>
                <a:tab pos="4743450" algn="l"/>
              </a:tabLst>
            </a:pPr>
            <a:r>
              <a:rPr lang="en-GB" sz="3600" dirty="0">
                <a:solidFill>
                  <a:srgbClr val="132577"/>
                </a:solidFill>
                <a:cs typeface="Arial" panose="020B0604020202020204" pitchFamily="34" charset="0"/>
              </a:rPr>
              <a:t>CPUs</a:t>
            </a:r>
          </a:p>
          <a:p>
            <a:pPr marL="540000" indent="360000" algn="just">
              <a:buFont typeface="Arial" pitchFamily="34" charset="0"/>
              <a:buChar char="•"/>
              <a:tabLst>
                <a:tab pos="4743450" algn="l"/>
              </a:tabLst>
            </a:pPr>
            <a:r>
              <a:rPr lang="en-GB" sz="3600" dirty="0">
                <a:solidFill>
                  <a:srgbClr val="132577"/>
                </a:solidFill>
                <a:cs typeface="Arial" panose="020B0604020202020204" pitchFamily="34" charset="0"/>
              </a:rPr>
              <a:t>GPUs</a:t>
            </a:r>
          </a:p>
          <a:p>
            <a:pPr marL="540000" indent="360000" algn="just">
              <a:buFont typeface="Arial" pitchFamily="34" charset="0"/>
              <a:buChar char="•"/>
              <a:tabLst>
                <a:tab pos="4743450" algn="l"/>
              </a:tabLst>
            </a:pPr>
            <a:r>
              <a:rPr lang="en-GB" sz="3600" dirty="0" smtClean="0">
                <a:solidFill>
                  <a:srgbClr val="132577"/>
                </a:solidFill>
                <a:cs typeface="Arial" panose="020B0604020202020204" pitchFamily="34" charset="0"/>
              </a:rPr>
              <a:t>Accelerators</a:t>
            </a:r>
            <a:endParaRPr lang="en-GB" sz="3600" dirty="0">
              <a:solidFill>
                <a:srgbClr val="132577"/>
              </a:solidFill>
              <a:cs typeface="Arial" panose="020B0604020202020204" pitchFamily="34" charset="0"/>
            </a:endParaRPr>
          </a:p>
          <a:p>
            <a:pPr algn="just"/>
            <a:r>
              <a:rPr lang="en-GB" sz="3600" dirty="0" smtClean="0">
                <a:solidFill>
                  <a:srgbClr val="132577"/>
                </a:solidFill>
                <a:cs typeface="Arial" panose="020B0604020202020204" pitchFamily="34" charset="0"/>
              </a:rPr>
              <a:t>Speeds of up to 700 </a:t>
            </a:r>
            <a:r>
              <a:rPr lang="en-GB" sz="3600" dirty="0" err="1" smtClean="0">
                <a:solidFill>
                  <a:srgbClr val="132577"/>
                </a:solidFill>
                <a:cs typeface="Arial" panose="020B0604020202020204" pitchFamily="34" charset="0"/>
              </a:rPr>
              <a:t>Mpixel</a:t>
            </a:r>
            <a:r>
              <a:rPr lang="en-GB" sz="3600" dirty="0" smtClean="0">
                <a:solidFill>
                  <a:srgbClr val="132577"/>
                </a:solidFill>
                <a:cs typeface="Arial" panose="020B0604020202020204" pitchFamily="34" charset="0"/>
              </a:rPr>
              <a:t>/s</a:t>
            </a:r>
            <a:endParaRPr lang="en-GB" sz="3600" dirty="0">
              <a:solidFill>
                <a:srgbClr val="132577"/>
              </a:solidFill>
              <a:cs typeface="Arial" panose="020B0604020202020204" pitchFamily="34" charset="0"/>
            </a:endParaRPr>
          </a:p>
          <a:p>
            <a:pPr algn="just">
              <a:spcAft>
                <a:spcPts val="600"/>
              </a:spcAft>
            </a:pPr>
            <a:endParaRPr lang="en-GB" sz="4000" b="1" dirty="0" smtClean="0">
              <a:solidFill>
                <a:srgbClr val="132577"/>
              </a:solidFill>
              <a:cs typeface="Arial" panose="020B0604020202020204" pitchFamily="34" charset="0"/>
            </a:endParaRPr>
          </a:p>
          <a:p>
            <a:pPr algn="just">
              <a:spcAft>
                <a:spcPts val="600"/>
              </a:spcAft>
            </a:pPr>
            <a:endParaRPr lang="en-GB" sz="4000" b="1" dirty="0" smtClean="0">
              <a:solidFill>
                <a:srgbClr val="132577"/>
              </a:solidFill>
              <a:cs typeface="Arial" panose="020B0604020202020204" pitchFamily="34" charset="0"/>
            </a:endParaRPr>
          </a:p>
          <a:p>
            <a:pPr algn="just">
              <a:spcAft>
                <a:spcPts val="600"/>
              </a:spcAft>
            </a:pPr>
            <a:endParaRPr lang="en-GB" sz="4000" b="1" dirty="0" smtClean="0">
              <a:solidFill>
                <a:srgbClr val="132577"/>
              </a:solidFill>
              <a:cs typeface="Arial" panose="020B0604020202020204" pitchFamily="34" charset="0"/>
            </a:endParaRPr>
          </a:p>
          <a:p>
            <a:pPr algn="just">
              <a:spcAft>
                <a:spcPts val="600"/>
              </a:spcAft>
            </a:pPr>
            <a:endParaRPr lang="en-GB" sz="4000" b="1" dirty="0" smtClean="0">
              <a:solidFill>
                <a:srgbClr val="132577"/>
              </a:solidFill>
              <a:cs typeface="Arial" panose="020B0604020202020204" pitchFamily="34" charset="0"/>
            </a:endParaRPr>
          </a:p>
          <a:p>
            <a:pPr algn="just">
              <a:spcAft>
                <a:spcPts val="600"/>
              </a:spcAft>
            </a:pPr>
            <a:endParaRPr lang="en-US" sz="4000" b="1" dirty="0" smtClean="0">
              <a:solidFill>
                <a:srgbClr val="132577"/>
              </a:solidFill>
              <a:cs typeface="Arial" panose="020B0604020202020204" pitchFamily="34" charset="0"/>
            </a:endParaRPr>
          </a:p>
          <a:p>
            <a:pPr algn="just">
              <a:spcAft>
                <a:spcPts val="600"/>
              </a:spcAft>
            </a:pPr>
            <a:endParaRPr lang="en-GB" sz="4000" b="1" dirty="0" smtClean="0">
              <a:solidFill>
                <a:srgbClr val="132577"/>
              </a:solidFill>
              <a:cs typeface="Arial" panose="020B0604020202020204" pitchFamily="34" charset="0"/>
            </a:endParaRPr>
          </a:p>
          <a:p>
            <a:pPr algn="just">
              <a:spcAft>
                <a:spcPts val="1200"/>
              </a:spcAft>
            </a:pPr>
            <a:r>
              <a:rPr lang="en-GB" sz="4000" b="1" dirty="0" smtClean="0">
                <a:solidFill>
                  <a:srgbClr val="132577"/>
                </a:solidFill>
                <a:cs typeface="Arial" panose="020B0604020202020204" pitchFamily="34" charset="0"/>
              </a:rPr>
              <a:t>Signal separation</a:t>
            </a:r>
            <a:endParaRPr lang="en-GB" sz="4000" b="1" dirty="0">
              <a:solidFill>
                <a:srgbClr val="132577"/>
              </a:solidFill>
              <a:cs typeface="Arial" panose="020B0604020202020204" pitchFamily="34" charset="0"/>
            </a:endParaRPr>
          </a:p>
          <a:p>
            <a:pPr algn="just"/>
            <a:r>
              <a:rPr lang="en-GB" sz="3600" dirty="0" err="1" smtClean="0">
                <a:solidFill>
                  <a:srgbClr val="132577"/>
                </a:solidFill>
                <a:cs typeface="Arial" panose="020B0604020202020204" pitchFamily="34" charset="0"/>
              </a:rPr>
              <a:t>PyFAI</a:t>
            </a:r>
            <a:r>
              <a:rPr lang="en-GB" sz="3600" dirty="0" smtClean="0">
                <a:solidFill>
                  <a:srgbClr val="132577"/>
                </a:solidFill>
                <a:cs typeface="Arial" panose="020B0604020202020204" pitchFamily="34" charset="0"/>
              </a:rPr>
              <a:t>, through the </a:t>
            </a:r>
            <a:r>
              <a:rPr lang="en-GB" sz="3600" i="1" dirty="0" err="1" smtClean="0">
                <a:solidFill>
                  <a:srgbClr val="132577"/>
                </a:solidFill>
                <a:cs typeface="Arial" panose="020B0604020202020204" pitchFamily="34" charset="0"/>
              </a:rPr>
              <a:t>AzimuthalIntegrator</a:t>
            </a:r>
            <a:r>
              <a:rPr lang="en-GB" sz="3600" dirty="0" smtClean="0">
                <a:solidFill>
                  <a:srgbClr val="132577"/>
                </a:solidFill>
                <a:cs typeface="Arial" panose="020B0604020202020204" pitchFamily="34" charset="0"/>
              </a:rPr>
              <a:t> or the </a:t>
            </a:r>
            <a:r>
              <a:rPr lang="en-GB" sz="3600" i="1" dirty="0" smtClean="0">
                <a:solidFill>
                  <a:srgbClr val="132577"/>
                </a:solidFill>
                <a:cs typeface="Arial" panose="020B0604020202020204" pitchFamily="34" charset="0"/>
              </a:rPr>
              <a:t>Geometry</a:t>
            </a:r>
            <a:r>
              <a:rPr lang="en-GB" sz="3600" dirty="0" smtClean="0">
                <a:solidFill>
                  <a:srgbClr val="132577"/>
                </a:solidFill>
                <a:cs typeface="Arial" panose="020B0604020202020204" pitchFamily="34" charset="0"/>
              </a:rPr>
              <a:t> class, allows diffraction image generation for testing purposes</a:t>
            </a:r>
          </a:p>
          <a:p>
            <a:pPr lvl="1" algn="just">
              <a:spcAft>
                <a:spcPts val="1200"/>
              </a:spcAft>
            </a:pPr>
            <a:r>
              <a:rPr lang="en-GB" sz="3600" dirty="0" smtClean="0">
                <a:solidFill>
                  <a:srgbClr val="132577"/>
                </a:solidFill>
                <a:cs typeface="Arial" panose="020B0604020202020204" pitchFamily="34" charset="0"/>
              </a:rPr>
              <a:t>AzimuthalIntegrator.calcfrom1d</a:t>
            </a:r>
          </a:p>
          <a:p>
            <a:pPr algn="just"/>
            <a:r>
              <a:rPr lang="en-GB" sz="3600" dirty="0" smtClean="0">
                <a:solidFill>
                  <a:srgbClr val="132577"/>
                </a:solidFill>
                <a:cs typeface="Arial" panose="020B0604020202020204" pitchFamily="34" charset="0"/>
              </a:rPr>
              <a:t>A script is also available to regenerate the diffraction image using the integrated powder pattern</a:t>
            </a:r>
          </a:p>
          <a:p>
            <a:pPr lvl="1" algn="just">
              <a:spcAft>
                <a:spcPts val="1200"/>
              </a:spcAft>
            </a:pPr>
            <a:r>
              <a:rPr lang="en-GB" sz="3600" dirty="0" err="1" smtClean="0">
                <a:solidFill>
                  <a:srgbClr val="132577"/>
                </a:solidFill>
                <a:cs typeface="Arial" panose="020B0604020202020204" pitchFamily="34" charset="0"/>
              </a:rPr>
              <a:t>pyFAI-calib</a:t>
            </a:r>
            <a:r>
              <a:rPr lang="en-GB" sz="3600" dirty="0" smtClean="0">
                <a:solidFill>
                  <a:srgbClr val="132577"/>
                </a:solidFill>
                <a:cs typeface="Arial" panose="020B0604020202020204" pitchFamily="34" charset="0"/>
              </a:rPr>
              <a:t> → validate</a:t>
            </a:r>
          </a:p>
          <a:p>
            <a:pPr algn="just"/>
            <a:r>
              <a:rPr lang="en-GB" sz="3600" dirty="0" smtClean="0">
                <a:solidFill>
                  <a:srgbClr val="132577"/>
                </a:solidFill>
                <a:cs typeface="Arial" panose="020B0604020202020204" pitchFamily="34" charset="0"/>
              </a:rPr>
              <a:t>Another method of the </a:t>
            </a:r>
            <a:r>
              <a:rPr lang="en-GB" sz="3600" i="1" dirty="0" err="1" smtClean="0">
                <a:solidFill>
                  <a:srgbClr val="132577"/>
                </a:solidFill>
                <a:cs typeface="Arial" panose="020B0604020202020204" pitchFamily="34" charset="0"/>
              </a:rPr>
              <a:t>AzimuthalIntegrator</a:t>
            </a:r>
            <a:r>
              <a:rPr lang="en-GB" sz="3600" dirty="0" smtClean="0">
                <a:solidFill>
                  <a:srgbClr val="132577"/>
                </a:solidFill>
                <a:cs typeface="Arial" panose="020B0604020202020204" pitchFamily="34" charset="0"/>
              </a:rPr>
              <a:t> class is </a:t>
            </a:r>
            <a:r>
              <a:rPr lang="en-GB" sz="3600" i="1" dirty="0" smtClean="0">
                <a:solidFill>
                  <a:srgbClr val="132577"/>
                </a:solidFill>
                <a:cs typeface="Arial" panose="020B0604020202020204" pitchFamily="34" charset="0"/>
              </a:rPr>
              <a:t>separate</a:t>
            </a:r>
            <a:r>
              <a:rPr lang="en-GB" sz="3600" dirty="0" smtClean="0">
                <a:solidFill>
                  <a:srgbClr val="132577"/>
                </a:solidFill>
                <a:cs typeface="Arial" panose="020B0604020202020204" pitchFamily="34" charset="0"/>
              </a:rPr>
              <a:t>, which can separate the amorphous scattering from the Bragg peaks</a:t>
            </a:r>
          </a:p>
          <a:p>
            <a:pPr lvl="1" algn="just">
              <a:spcAft>
                <a:spcPts val="1200"/>
              </a:spcAft>
            </a:pPr>
            <a:r>
              <a:rPr lang="en-GB" sz="3600" dirty="0" err="1" smtClean="0">
                <a:solidFill>
                  <a:srgbClr val="132577"/>
                </a:solidFill>
                <a:cs typeface="Arial" panose="020B0604020202020204" pitchFamily="34" charset="0"/>
              </a:rPr>
              <a:t>AzimuthalIntegrator.separate</a:t>
            </a:r>
            <a:endParaRPr lang="en-GB" sz="3600" dirty="0">
              <a:solidFill>
                <a:srgbClr val="132577"/>
              </a:solidFill>
              <a:cs typeface="Arial" panose="020B0604020202020204" pitchFamily="34" charset="0"/>
            </a:endParaRPr>
          </a:p>
          <a:p>
            <a:pPr algn="just">
              <a:tabLst>
                <a:tab pos="3390900" algn="l"/>
              </a:tabLst>
            </a:pPr>
            <a:r>
              <a:rPr lang="en-GB" sz="3600" dirty="0" smtClean="0">
                <a:solidFill>
                  <a:srgbClr val="132577"/>
                </a:solidFill>
                <a:cs typeface="Arial" panose="020B0604020202020204" pitchFamily="34" charset="0"/>
              </a:rPr>
              <a:t>Applications in:	High-pressure diffraction experiments</a:t>
            </a:r>
          </a:p>
          <a:p>
            <a:pPr algn="just">
              <a:tabLst>
                <a:tab pos="3390900" algn="l"/>
              </a:tabLst>
            </a:pPr>
            <a:r>
              <a:rPr lang="en-GB" sz="3600" dirty="0">
                <a:solidFill>
                  <a:srgbClr val="132577"/>
                </a:solidFill>
                <a:cs typeface="Arial" panose="020B0604020202020204" pitchFamily="34" charset="0"/>
              </a:rPr>
              <a:t>	</a:t>
            </a:r>
            <a:r>
              <a:rPr lang="en-GB" sz="3600" dirty="0" smtClean="0">
                <a:solidFill>
                  <a:srgbClr val="132577"/>
                </a:solidFill>
                <a:cs typeface="Arial" panose="020B0604020202020204" pitchFamily="34" charset="0"/>
              </a:rPr>
              <a:t>Serial crystallography (see image)</a:t>
            </a:r>
          </a:p>
          <a:p>
            <a:pPr algn="just"/>
            <a:endParaRPr lang="en-GB" sz="3600" dirty="0" smtClean="0">
              <a:solidFill>
                <a:srgbClr val="132577"/>
              </a:solidFill>
              <a:cs typeface="Arial" panose="020B0604020202020204" pitchFamily="34" charset="0"/>
            </a:endParaRPr>
          </a:p>
          <a:p>
            <a:pPr algn="just"/>
            <a:endParaRPr lang="en-GB" sz="3600" dirty="0" smtClean="0">
              <a:solidFill>
                <a:srgbClr val="132577"/>
              </a:solidFill>
              <a:cs typeface="Arial" panose="020B0604020202020204" pitchFamily="34" charset="0"/>
            </a:endParaRPr>
          </a:p>
          <a:p>
            <a:pPr algn="just"/>
            <a:endParaRPr lang="en-GB" sz="3600" dirty="0">
              <a:solidFill>
                <a:srgbClr val="132577"/>
              </a:solidFill>
              <a:cs typeface="Arial" panose="020B0604020202020204" pitchFamily="34" charset="0"/>
            </a:endParaRPr>
          </a:p>
          <a:p>
            <a:pPr algn="just"/>
            <a:endParaRPr lang="en-GB" sz="3600" dirty="0">
              <a:solidFill>
                <a:srgbClr val="132577"/>
              </a:solidFill>
              <a:cs typeface="Arial" panose="020B0604020202020204" pitchFamily="34" charset="0"/>
            </a:endParaRPr>
          </a:p>
          <a:p>
            <a:pPr algn="just"/>
            <a:endParaRPr lang="en-GB" sz="3600" dirty="0" smtClean="0">
              <a:solidFill>
                <a:srgbClr val="132577"/>
              </a:solidFill>
              <a:cs typeface="Arial" panose="020B0604020202020204" pitchFamily="34" charset="0"/>
            </a:endParaRPr>
          </a:p>
          <a:p>
            <a:pPr algn="just"/>
            <a:endParaRPr lang="en-GB" sz="3600" dirty="0">
              <a:solidFill>
                <a:srgbClr val="132577"/>
              </a:solidFill>
              <a:cs typeface="Arial" panose="020B0604020202020204" pitchFamily="34" charset="0"/>
            </a:endParaRPr>
          </a:p>
          <a:p>
            <a:pPr algn="just"/>
            <a:endParaRPr lang="en-GB" sz="3600" dirty="0" smtClean="0">
              <a:solidFill>
                <a:srgbClr val="132577"/>
              </a:solidFill>
              <a:cs typeface="Arial" panose="020B0604020202020204" pitchFamily="34" charset="0"/>
            </a:endParaRPr>
          </a:p>
          <a:p>
            <a:pPr algn="just"/>
            <a:endParaRPr lang="en-GB" sz="3600" dirty="0">
              <a:solidFill>
                <a:srgbClr val="132577"/>
              </a:solidFill>
              <a:cs typeface="Arial" panose="020B0604020202020204" pitchFamily="34" charset="0"/>
            </a:endParaRPr>
          </a:p>
          <a:p>
            <a:pPr algn="just"/>
            <a:endParaRPr lang="en-GB" sz="3600" dirty="0">
              <a:solidFill>
                <a:srgbClr val="132577"/>
              </a:solidFill>
              <a:cs typeface="Arial" panose="020B0604020202020204" pitchFamily="34" charset="0"/>
            </a:endParaRPr>
          </a:p>
          <a:p>
            <a:pPr algn="just"/>
            <a:endParaRPr lang="en-GB" sz="4000" b="1" dirty="0" smtClean="0">
              <a:solidFill>
                <a:srgbClr val="132577"/>
              </a:solidFill>
              <a:cs typeface="Arial" panose="020B0604020202020204" pitchFamily="34" charset="0"/>
            </a:endParaRPr>
          </a:p>
          <a:p>
            <a:pPr algn="just">
              <a:spcAft>
                <a:spcPts val="1200"/>
              </a:spcAft>
            </a:pPr>
            <a:r>
              <a:rPr lang="en-GB" sz="4000" b="1" dirty="0" smtClean="0">
                <a:solidFill>
                  <a:srgbClr val="132577"/>
                </a:solidFill>
                <a:cs typeface="Arial" panose="020B0604020202020204" pitchFamily="34" charset="0"/>
              </a:rPr>
              <a:t>Conclusions</a:t>
            </a:r>
            <a:endParaRPr lang="en-GB" sz="4000" b="1" dirty="0">
              <a:solidFill>
                <a:srgbClr val="132577"/>
              </a:solidFill>
              <a:cs typeface="Arial" panose="020B0604020202020204" pitchFamily="34" charset="0"/>
            </a:endParaRPr>
          </a:p>
          <a:p>
            <a:pPr algn="just"/>
            <a:r>
              <a:rPr lang="en-GB" sz="3600" dirty="0" err="1" smtClean="0">
                <a:solidFill>
                  <a:srgbClr val="132577"/>
                </a:solidFill>
                <a:cs typeface="Arial" panose="020B0604020202020204" pitchFamily="34" charset="0"/>
              </a:rPr>
              <a:t>PyFAI</a:t>
            </a:r>
            <a:r>
              <a:rPr lang="en-GB" sz="3600" dirty="0" smtClean="0">
                <a:solidFill>
                  <a:srgbClr val="132577"/>
                </a:solidFill>
                <a:cs typeface="Arial" panose="020B0604020202020204" pitchFamily="34" charset="0"/>
              </a:rPr>
              <a:t> succeeds in addressing the challenges that  arise from </a:t>
            </a:r>
            <a:r>
              <a:rPr lang="en-GB" sz="3600" dirty="0">
                <a:solidFill>
                  <a:srgbClr val="132577"/>
                </a:solidFill>
                <a:cs typeface="Arial" panose="020B0604020202020204" pitchFamily="34" charset="0"/>
              </a:rPr>
              <a:t>such experiments as SAXS, WAXS and </a:t>
            </a:r>
            <a:r>
              <a:rPr lang="en-GB" sz="3600" dirty="0" smtClean="0">
                <a:solidFill>
                  <a:srgbClr val="132577"/>
                </a:solidFill>
                <a:cs typeface="Arial" panose="020B0604020202020204" pitchFamily="34" charset="0"/>
              </a:rPr>
              <a:t>XRPD. It even goes further by offering features that find applications in other type of experiments like serial crystallography. And with processing speed reaching 700 </a:t>
            </a:r>
            <a:r>
              <a:rPr lang="en-GB" sz="3600" dirty="0" err="1" smtClean="0">
                <a:solidFill>
                  <a:srgbClr val="132577"/>
                </a:solidFill>
                <a:cs typeface="Arial" panose="020B0604020202020204" pitchFamily="34" charset="0"/>
              </a:rPr>
              <a:t>Mpixel</a:t>
            </a:r>
            <a:r>
              <a:rPr lang="en-GB" sz="3600" dirty="0" smtClean="0">
                <a:solidFill>
                  <a:srgbClr val="132577"/>
                </a:solidFill>
                <a:cs typeface="Arial" panose="020B0604020202020204" pitchFamily="34" charset="0"/>
              </a:rPr>
              <a:t>/s, it is able to handle the huge data streams coming from modern detectors</a:t>
            </a:r>
            <a:endParaRPr lang="en-GB" sz="4000" dirty="0">
              <a:solidFill>
                <a:srgbClr val="132577"/>
              </a:solidFill>
              <a:cs typeface="Arial" panose="020B0604020202020204" pitchFamily="34" charset="0"/>
            </a:endParaRPr>
          </a:p>
        </p:txBody>
      </p:sp>
      <p:sp>
        <p:nvSpPr>
          <p:cNvPr id="13" name="Text Box 24"/>
          <p:cNvSpPr txBox="1">
            <a:spLocks noChangeArrowheads="1"/>
          </p:cNvSpPr>
          <p:nvPr/>
        </p:nvSpPr>
        <p:spPr bwMode="auto">
          <a:xfrm>
            <a:off x="985565" y="39414993"/>
            <a:ext cx="28200285" cy="3085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9314" tIns="64657" rIns="129314" bIns="64657" numCol="2" spcCol="720000">
            <a:spAutoFit/>
          </a:bodyPr>
          <a:lstStyle>
            <a:lvl1pPr defTabSz="1474788">
              <a:defRPr>
                <a:solidFill>
                  <a:schemeClr val="tx1"/>
                </a:solidFill>
                <a:latin typeface="Arial" panose="020B0604020202020204" pitchFamily="34" charset="0"/>
              </a:defRPr>
            </a:lvl1pPr>
            <a:lvl2pPr marL="646113" defTabSz="1474788">
              <a:defRPr>
                <a:solidFill>
                  <a:schemeClr val="tx1"/>
                </a:solidFill>
                <a:latin typeface="Arial" panose="020B0604020202020204" pitchFamily="34" charset="0"/>
              </a:defRPr>
            </a:lvl2pPr>
            <a:lvl3pPr marL="1293813" defTabSz="1474788">
              <a:defRPr>
                <a:solidFill>
                  <a:schemeClr val="tx1"/>
                </a:solidFill>
                <a:latin typeface="Arial" panose="020B0604020202020204" pitchFamily="34" charset="0"/>
              </a:defRPr>
            </a:lvl3pPr>
            <a:lvl4pPr marL="1939925" defTabSz="1474788">
              <a:defRPr>
                <a:solidFill>
                  <a:schemeClr val="tx1"/>
                </a:solidFill>
                <a:latin typeface="Arial" panose="020B0604020202020204" pitchFamily="34" charset="0"/>
              </a:defRPr>
            </a:lvl4pPr>
            <a:lvl5pPr marL="2586038" defTabSz="1474788">
              <a:defRPr>
                <a:solidFill>
                  <a:schemeClr val="tx1"/>
                </a:solidFill>
                <a:latin typeface="Arial" panose="020B0604020202020204" pitchFamily="34" charset="0"/>
              </a:defRPr>
            </a:lvl5pPr>
            <a:lvl6pPr marL="3043238" defTabSz="1474788" fontAlgn="base">
              <a:spcBef>
                <a:spcPct val="0"/>
              </a:spcBef>
              <a:spcAft>
                <a:spcPct val="0"/>
              </a:spcAft>
              <a:defRPr>
                <a:solidFill>
                  <a:schemeClr val="tx1"/>
                </a:solidFill>
                <a:latin typeface="Arial" panose="020B0604020202020204" pitchFamily="34" charset="0"/>
              </a:defRPr>
            </a:lvl6pPr>
            <a:lvl7pPr marL="3500438" defTabSz="1474788" fontAlgn="base">
              <a:spcBef>
                <a:spcPct val="0"/>
              </a:spcBef>
              <a:spcAft>
                <a:spcPct val="0"/>
              </a:spcAft>
              <a:defRPr>
                <a:solidFill>
                  <a:schemeClr val="tx1"/>
                </a:solidFill>
                <a:latin typeface="Arial" panose="020B0604020202020204" pitchFamily="34" charset="0"/>
              </a:defRPr>
            </a:lvl7pPr>
            <a:lvl8pPr marL="3957638" defTabSz="1474788" fontAlgn="base">
              <a:spcBef>
                <a:spcPct val="0"/>
              </a:spcBef>
              <a:spcAft>
                <a:spcPct val="0"/>
              </a:spcAft>
              <a:defRPr>
                <a:solidFill>
                  <a:schemeClr val="tx1"/>
                </a:solidFill>
                <a:latin typeface="Arial" panose="020B0604020202020204" pitchFamily="34" charset="0"/>
              </a:defRPr>
            </a:lvl8pPr>
            <a:lvl9pPr marL="4414838" defTabSz="1474788" fontAlgn="base">
              <a:spcBef>
                <a:spcPct val="0"/>
              </a:spcBef>
              <a:spcAft>
                <a:spcPct val="0"/>
              </a:spcAft>
              <a:defRPr>
                <a:solidFill>
                  <a:schemeClr val="tx1"/>
                </a:solidFill>
                <a:latin typeface="Arial" panose="020B0604020202020204" pitchFamily="34" charset="0"/>
              </a:defRPr>
            </a:lvl9pPr>
          </a:lstStyle>
          <a:p>
            <a:r>
              <a:rPr lang="en-GB" sz="3200" b="1" dirty="0" smtClean="0">
                <a:solidFill>
                  <a:srgbClr val="132577"/>
                </a:solidFill>
                <a:cs typeface="Arial" panose="020B0604020202020204" pitchFamily="34" charset="0"/>
              </a:rPr>
              <a:t>Acknowledgements</a:t>
            </a:r>
            <a:endParaRPr lang="en-GB" sz="3200" dirty="0" smtClean="0">
              <a:solidFill>
                <a:srgbClr val="132577"/>
              </a:solidFill>
            </a:endParaRPr>
          </a:p>
          <a:p>
            <a:r>
              <a:rPr lang="en-GB" sz="3200" dirty="0" smtClean="0">
                <a:solidFill>
                  <a:srgbClr val="132577"/>
                </a:solidFill>
              </a:rPr>
              <a:t>Claudio </a:t>
            </a:r>
            <a:r>
              <a:rPr lang="en-GB" sz="3200" dirty="0">
                <a:solidFill>
                  <a:srgbClr val="132577"/>
                </a:solidFill>
              </a:rPr>
              <a:t>Ferrero – head of the Data Analysis Unit</a:t>
            </a:r>
          </a:p>
          <a:p>
            <a:r>
              <a:rPr lang="en-GB" sz="3200" dirty="0">
                <a:solidFill>
                  <a:srgbClr val="132577"/>
                </a:solidFill>
              </a:rPr>
              <a:t>Andy </a:t>
            </a:r>
            <a:r>
              <a:rPr lang="en-GB" sz="3200" dirty="0" err="1">
                <a:solidFill>
                  <a:srgbClr val="132577"/>
                </a:solidFill>
              </a:rPr>
              <a:t>Götz</a:t>
            </a:r>
            <a:r>
              <a:rPr lang="en-GB" sz="3200" dirty="0">
                <a:solidFill>
                  <a:srgbClr val="132577"/>
                </a:solidFill>
              </a:rPr>
              <a:t> – head of the Software Group</a:t>
            </a:r>
          </a:p>
          <a:p>
            <a:r>
              <a:rPr lang="en-GB" sz="3200" dirty="0">
                <a:solidFill>
                  <a:srgbClr val="132577"/>
                </a:solidFill>
              </a:rPr>
              <a:t>LinkSCEEM-2 – fanatical support </a:t>
            </a:r>
          </a:p>
          <a:p>
            <a:r>
              <a:rPr lang="en-GB" sz="3200" dirty="0" err="1">
                <a:solidFill>
                  <a:srgbClr val="132577"/>
                </a:solidFill>
              </a:rPr>
              <a:t>Dimitris</a:t>
            </a:r>
            <a:r>
              <a:rPr lang="en-GB" sz="3200" dirty="0">
                <a:solidFill>
                  <a:srgbClr val="132577"/>
                </a:solidFill>
              </a:rPr>
              <a:t> </a:t>
            </a:r>
            <a:r>
              <a:rPr lang="en-GB" sz="3200" dirty="0" err="1" smtClean="0">
                <a:solidFill>
                  <a:srgbClr val="132577"/>
                </a:solidFill>
              </a:rPr>
              <a:t>Karkoulis</a:t>
            </a:r>
            <a:r>
              <a:rPr lang="en-GB" sz="3200" dirty="0" smtClean="0">
                <a:solidFill>
                  <a:srgbClr val="132577"/>
                </a:solidFill>
              </a:rPr>
              <a:t>, </a:t>
            </a:r>
            <a:r>
              <a:rPr lang="en-GB" sz="3200" dirty="0" err="1">
                <a:solidFill>
                  <a:srgbClr val="132577"/>
                </a:solidFill>
              </a:rPr>
              <a:t>Zubair</a:t>
            </a:r>
            <a:r>
              <a:rPr lang="en-GB" sz="3200" dirty="0">
                <a:solidFill>
                  <a:srgbClr val="132577"/>
                </a:solidFill>
              </a:rPr>
              <a:t> Nawaz, </a:t>
            </a:r>
            <a:r>
              <a:rPr lang="en-GB" sz="3200" dirty="0" err="1">
                <a:solidFill>
                  <a:srgbClr val="132577"/>
                </a:solidFill>
              </a:rPr>
              <a:t>Aurore</a:t>
            </a:r>
            <a:r>
              <a:rPr lang="en-GB" sz="3200" dirty="0">
                <a:solidFill>
                  <a:srgbClr val="132577"/>
                </a:solidFill>
              </a:rPr>
              <a:t> </a:t>
            </a:r>
            <a:r>
              <a:rPr lang="en-GB" sz="3200" dirty="0" err="1">
                <a:solidFill>
                  <a:srgbClr val="132577"/>
                </a:solidFill>
              </a:rPr>
              <a:t>Deschildre</a:t>
            </a:r>
            <a:r>
              <a:rPr lang="en-GB" sz="3200" dirty="0">
                <a:solidFill>
                  <a:srgbClr val="132577"/>
                </a:solidFill>
              </a:rPr>
              <a:t>, </a:t>
            </a:r>
            <a:r>
              <a:rPr lang="en-GB" sz="3200" dirty="0" err="1">
                <a:solidFill>
                  <a:srgbClr val="132577"/>
                </a:solidFill>
              </a:rPr>
              <a:t>Frédéric</a:t>
            </a:r>
            <a:r>
              <a:rPr lang="en-GB" sz="3200" dirty="0">
                <a:solidFill>
                  <a:srgbClr val="132577"/>
                </a:solidFill>
              </a:rPr>
              <a:t> </a:t>
            </a:r>
            <a:r>
              <a:rPr lang="en-GB" sz="3200" dirty="0" err="1">
                <a:solidFill>
                  <a:srgbClr val="132577"/>
                </a:solidFill>
              </a:rPr>
              <a:t>Picca</a:t>
            </a:r>
            <a:r>
              <a:rPr lang="en-GB" sz="3200" dirty="0">
                <a:solidFill>
                  <a:srgbClr val="132577"/>
                </a:solidFill>
              </a:rPr>
              <a:t> – </a:t>
            </a:r>
            <a:r>
              <a:rPr lang="en-GB" sz="3200" dirty="0" smtClean="0">
                <a:solidFill>
                  <a:srgbClr val="132577"/>
                </a:solidFill>
              </a:rPr>
              <a:t>contributors</a:t>
            </a:r>
          </a:p>
          <a:p>
            <a:r>
              <a:rPr lang="en-GB" sz="3200" b="1" smtClean="0">
                <a:solidFill>
                  <a:srgbClr val="132577"/>
                </a:solidFill>
                <a:cs typeface="Arial" panose="020B0604020202020204" pitchFamily="34" charset="0"/>
              </a:rPr>
              <a:t>References </a:t>
            </a:r>
            <a:endParaRPr lang="en-GB" sz="3200" dirty="0">
              <a:solidFill>
                <a:srgbClr val="132577"/>
              </a:solidFill>
            </a:endParaRPr>
          </a:p>
          <a:p>
            <a:endParaRPr lang="en-GB" sz="3200" dirty="0" smtClean="0">
              <a:solidFill>
                <a:srgbClr val="132577"/>
              </a:solidFill>
            </a:endParaRPr>
          </a:p>
          <a:p>
            <a:endParaRPr lang="en-GB" sz="3200" dirty="0" smtClean="0">
              <a:solidFill>
                <a:srgbClr val="132577"/>
              </a:solidFill>
            </a:endParaRPr>
          </a:p>
          <a:p>
            <a:endParaRPr lang="en-GB" sz="3200" dirty="0">
              <a:solidFill>
                <a:srgbClr val="132577"/>
              </a:solidFill>
            </a:endParaRPr>
          </a:p>
          <a:p>
            <a:endParaRPr lang="en-GB" sz="3200" dirty="0">
              <a:solidFill>
                <a:srgbClr val="132577"/>
              </a:solidFill>
            </a:endParaRPr>
          </a:p>
        </p:txBody>
      </p:sp>
      <p:cxnSp>
        <p:nvCxnSpPr>
          <p:cNvPr id="15" name="Straight Connector 14"/>
          <p:cNvCxnSpPr/>
          <p:nvPr/>
        </p:nvCxnSpPr>
        <p:spPr>
          <a:xfrm>
            <a:off x="591990" y="39043841"/>
            <a:ext cx="29163240" cy="72008"/>
          </a:xfrm>
          <a:prstGeom prst="line">
            <a:avLst/>
          </a:prstGeom>
          <a:ln>
            <a:solidFill>
              <a:srgbClr val="132577"/>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355" y="453699"/>
            <a:ext cx="3411542" cy="4343872"/>
          </a:xfrm>
          <a:prstGeom prst="rect">
            <a:avLst/>
          </a:prstGeom>
        </p:spPr>
      </p:pic>
      <p:sp>
        <p:nvSpPr>
          <p:cNvPr id="1205" name="Rectangle 181"/>
          <p:cNvSpPr>
            <a:spLocks noChangeArrowheads="1"/>
          </p:cNvSpPr>
          <p:nvPr/>
        </p:nvSpPr>
        <p:spPr bwMode="auto">
          <a:xfrm>
            <a:off x="0" y="0"/>
            <a:ext cx="302752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34" name="Rectangle 62"/>
          <p:cNvSpPr>
            <a:spLocks noChangeArrowheads="1"/>
          </p:cNvSpPr>
          <p:nvPr/>
        </p:nvSpPr>
        <p:spPr bwMode="auto">
          <a:xfrm>
            <a:off x="0" y="0"/>
            <a:ext cx="302752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85965" y="29210937"/>
            <a:ext cx="6115741" cy="5944472"/>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64598" y="29407270"/>
            <a:ext cx="9098991" cy="5532115"/>
          </a:xfrm>
          <a:prstGeom prst="rect">
            <a:avLst/>
          </a:prstGeom>
          <a:ln>
            <a:noFill/>
          </a:ln>
          <a:effectLst>
            <a:outerShdw blurRad="292100" dist="139700" dir="2700000" algn="tl" rotWithShape="0">
              <a:srgbClr val="333333">
                <a:alpha val="65000"/>
              </a:srgbClr>
            </a:outerShdw>
          </a:effectLst>
        </p:spPr>
      </p:pic>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6006" y="27738585"/>
            <a:ext cx="6105525" cy="5172075"/>
          </a:xfrm>
          <a:prstGeom prst="rect">
            <a:avLst/>
          </a:prstGeom>
          <a:ln>
            <a:noFill/>
          </a:ln>
          <a:effectLst>
            <a:outerShdw blurRad="292100" dist="139700" dir="2700000" algn="tl" rotWithShape="0">
              <a:srgbClr val="333333">
                <a:alpha val="65000"/>
              </a:srgbClr>
            </a:outerShdw>
          </a:effectLst>
        </p:spPr>
      </p:pic>
      <p:sp>
        <p:nvSpPr>
          <p:cNvPr id="12" name="Rectangle 11"/>
          <p:cNvSpPr/>
          <p:nvPr/>
        </p:nvSpPr>
        <p:spPr>
          <a:xfrm>
            <a:off x="15929694" y="17895264"/>
            <a:ext cx="4896544" cy="3002561"/>
          </a:xfrm>
          <a:prstGeom prst="rect">
            <a:avLst/>
          </a:prstGeom>
          <a:noFill/>
          <a:ln w="762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Image ?</a:t>
            </a:r>
            <a:endParaRPr lang="el-GR" dirty="0">
              <a:solidFill>
                <a:srgbClr val="002060"/>
              </a:solidFill>
            </a:endParaRPr>
          </a:p>
        </p:txBody>
      </p:sp>
      <p:sp>
        <p:nvSpPr>
          <p:cNvPr id="19" name="Rectangle 18"/>
          <p:cNvSpPr/>
          <p:nvPr/>
        </p:nvSpPr>
        <p:spPr>
          <a:xfrm>
            <a:off x="15929694" y="30681892"/>
            <a:ext cx="5616624" cy="3002561"/>
          </a:xfrm>
          <a:prstGeom prst="rect">
            <a:avLst/>
          </a:prstGeom>
          <a:noFill/>
          <a:ln w="762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Image/code ?</a:t>
            </a:r>
            <a:endParaRPr lang="el-GR" dirty="0">
              <a:solidFill>
                <a:srgbClr val="002060"/>
              </a:solidFill>
            </a:endParaRPr>
          </a:p>
        </p:txBody>
      </p:sp>
    </p:spTree>
    <p:extLst>
      <p:ext uri="{BB962C8B-B14F-4D97-AF65-F5344CB8AC3E}">
        <p14:creationId xmlns:p14="http://schemas.microsoft.com/office/powerpoint/2010/main" val="3091136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A0-2014ESRF">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PosterA0-2014ESRF</Template>
  <TotalTime>1270</TotalTime>
  <Words>433</Words>
  <Application>Microsoft Office PowerPoint</Application>
  <PresentationFormat>Custom</PresentationFormat>
  <Paragraphs>95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PosterA0-2014ESRF</vt:lpstr>
      <vt:lpstr>The Fast Azimuthal Integration Python library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your title to this area of the page.</dc:title>
  <dc:creator>John Smith</dc:creator>
  <cp:lastModifiedBy>John Smith</cp:lastModifiedBy>
  <cp:revision>35</cp:revision>
  <cp:lastPrinted>2014-01-27T07:04:17Z</cp:lastPrinted>
  <dcterms:created xsi:type="dcterms:W3CDTF">2014-09-10T15:12:48Z</dcterms:created>
  <dcterms:modified xsi:type="dcterms:W3CDTF">2014-09-12T11:15:01Z</dcterms:modified>
</cp:coreProperties>
</file>