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7" r:id="rId22"/>
    <p:sldId id="278" r:id="rId23"/>
    <p:sldId id="274" r:id="rId24"/>
    <p:sldId id="275" r:id="rId25"/>
  </p:sldIdLst>
  <p:sldSz cx="9144000" cy="6858000" type="screen4x3"/>
  <p:notesSz cx="6858000" cy="9144000"/>
  <p:embeddedFontLst>
    <p:embeddedFont>
      <p:font typeface="Quattrocento" panose="020B0604020202020204" charset="0"/>
      <p:regular r:id="rId27"/>
      <p:bold r:id="rId28"/>
    </p:embeddedFont>
    <p:embeddedFont>
      <p:font typeface="Bodoni" panose="020B060402020202020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7B0B76-18E8-4FA3-86F9-3819731D557C}">
  <a:tblStyle styleId="{9F7B0B76-18E8-4FA3-86F9-3819731D557C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44900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01341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6631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1334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0397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8779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5163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8007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9149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26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2235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562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50349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29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8851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863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801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1894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5903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825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198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noFill/>
          <a:ln w="50800" cap="flat" cmpd="sng">
            <a:solidFill>
              <a:srgbClr val="3333B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381000" y="1295400"/>
            <a:ext cx="8229600" cy="2057400"/>
          </a:xfrm>
          <a:prstGeom prst="roundRect">
            <a:avLst>
              <a:gd name="adj" fmla="val 16667"/>
            </a:avLst>
          </a:prstGeom>
          <a:noFill/>
          <a:ln w="41275" cap="flat" cmpd="sng">
            <a:solidFill>
              <a:srgbClr val="3333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524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09600" y="1447800"/>
            <a:ext cx="7772400" cy="83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Font typeface="Calibri"/>
              <a:buNone/>
              <a:defRPr sz="4400" b="0" i="0" u="none" strike="noStrike" cap="non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219200" y="2667000"/>
            <a:ext cx="6400799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44061"/>
              </a:buClr>
              <a:buFont typeface="Arial"/>
              <a:buNone/>
              <a:defRPr sz="3200" b="0" i="0" u="none" strike="noStrike" cap="non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57187" y="562570"/>
            <a:ext cx="8429624" cy="857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0" marR="0" lvl="1" indent="1524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L="0" marR="0" lvl="2" indent="3175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L="0" marR="0" lvl="3" indent="4699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L="0" marR="0" lvl="4" indent="6350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L="0" marR="0" lvl="5" indent="8001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L="0" marR="0" lvl="6" indent="9525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L="0" marR="0" lvl="7" indent="11176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L="0" marR="0" lvl="8" indent="12827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57187" y="1848443"/>
            <a:ext cx="8429624" cy="4286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30387" marR="0" lvl="0" indent="-54960" algn="l" rtl="0">
              <a:lnSpc>
                <a:spcPct val="100000"/>
              </a:lnSpc>
              <a:spcBef>
                <a:spcPts val="1687"/>
              </a:spcBef>
              <a:spcAft>
                <a:spcPts val="0"/>
              </a:spcAft>
              <a:buClr>
                <a:srgbClr val="929292"/>
              </a:buClr>
              <a:buSzPct val="61497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marL="660773" marR="0" lvl="1" indent="-55146" algn="l" rtl="0">
              <a:lnSpc>
                <a:spcPct val="100000"/>
              </a:lnSpc>
              <a:spcBef>
                <a:spcPts val="1687"/>
              </a:spcBef>
              <a:spcAft>
                <a:spcPts val="0"/>
              </a:spcAft>
              <a:buClr>
                <a:srgbClr val="929292"/>
              </a:buClr>
              <a:buSzPct val="61497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91160" marR="0" lvl="2" indent="-55333" algn="l" rtl="0">
              <a:lnSpc>
                <a:spcPct val="100000"/>
              </a:lnSpc>
              <a:spcBef>
                <a:spcPts val="1687"/>
              </a:spcBef>
              <a:spcAft>
                <a:spcPts val="0"/>
              </a:spcAft>
              <a:buClr>
                <a:srgbClr val="929292"/>
              </a:buClr>
              <a:buSzPct val="61497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21547" marR="0" lvl="3" indent="-55520" algn="l" rtl="0">
              <a:lnSpc>
                <a:spcPct val="100000"/>
              </a:lnSpc>
              <a:spcBef>
                <a:spcPts val="1687"/>
              </a:spcBef>
              <a:spcAft>
                <a:spcPts val="0"/>
              </a:spcAft>
              <a:buClr>
                <a:srgbClr val="929292"/>
              </a:buClr>
              <a:buSzPct val="61497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651933" marR="0" lvl="4" indent="-55706" algn="l" rtl="0">
              <a:lnSpc>
                <a:spcPct val="100000"/>
              </a:lnSpc>
              <a:spcBef>
                <a:spcPts val="1687"/>
              </a:spcBef>
              <a:spcAft>
                <a:spcPts val="0"/>
              </a:spcAft>
              <a:buClr>
                <a:srgbClr val="929292"/>
              </a:buClr>
              <a:buSzPct val="61497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1982320" marR="0" lvl="5" indent="-55893" algn="l" rtl="0">
              <a:lnSpc>
                <a:spcPct val="100000"/>
              </a:lnSpc>
              <a:spcBef>
                <a:spcPts val="1687"/>
              </a:spcBef>
              <a:spcAft>
                <a:spcPts val="0"/>
              </a:spcAft>
              <a:buClr>
                <a:srgbClr val="929292"/>
              </a:buClr>
              <a:buSzPct val="61497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312707" marR="0" lvl="6" indent="-56080" algn="l" rtl="0">
              <a:lnSpc>
                <a:spcPct val="100000"/>
              </a:lnSpc>
              <a:spcBef>
                <a:spcPts val="1687"/>
              </a:spcBef>
              <a:spcAft>
                <a:spcPts val="0"/>
              </a:spcAft>
              <a:buClr>
                <a:srgbClr val="929292"/>
              </a:buClr>
              <a:buSzPct val="61497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2643094" marR="0" lvl="7" indent="-56267" algn="l" rtl="0">
              <a:lnSpc>
                <a:spcPct val="100000"/>
              </a:lnSpc>
              <a:spcBef>
                <a:spcPts val="1687"/>
              </a:spcBef>
              <a:spcAft>
                <a:spcPts val="0"/>
              </a:spcAft>
              <a:buClr>
                <a:srgbClr val="929292"/>
              </a:buClr>
              <a:buSzPct val="61497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2973480" marR="0" lvl="8" indent="-56453" algn="l" rtl="0">
              <a:lnSpc>
                <a:spcPct val="100000"/>
              </a:lnSpc>
              <a:spcBef>
                <a:spcPts val="1687"/>
              </a:spcBef>
              <a:spcAft>
                <a:spcPts val="0"/>
              </a:spcAft>
              <a:buClr>
                <a:srgbClr val="929292"/>
              </a:buClr>
              <a:buSzPct val="61497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4446982" y="6509742"/>
            <a:ext cx="241102" cy="285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ct val="25000"/>
              <a:buFont typeface="Quattrocento"/>
              <a:buNone/>
            </a:pPr>
            <a:fld id="{00000000-1234-1234-1234-123412341234}" type="slidenum">
              <a:rPr lang="en-US" sz="1266" b="0" i="0" u="none" strike="noStrike" cap="none">
                <a:solidFill>
                  <a:srgbClr val="4C4946"/>
                </a:solidFill>
                <a:latin typeface="Quattrocento"/>
                <a:ea typeface="Quattrocento"/>
                <a:cs typeface="Quattrocento"/>
                <a:sym typeface="Quattrocento"/>
              </a:rPr>
              <a:t>‹#›</a:t>
            </a:fld>
            <a:endParaRPr lang="en-US" sz="1266" b="0" i="0" u="none" strike="noStrike" cap="none">
              <a:solidFill>
                <a:srgbClr val="4C4946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noFill/>
          <a:ln w="34925" cap="flat" cmpd="sng">
            <a:solidFill>
              <a:srgbClr val="3333B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noFill/>
          <a:ln w="25400" cap="flat" cmpd="sng">
            <a:solidFill>
              <a:srgbClr val="3333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88900" dir="54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381999" cy="505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0667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7747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  <a:defRPr sz="4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6856" y="108768"/>
            <a:ext cx="549559" cy="60719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 userDrawn="1"/>
        </p:nvSpPr>
        <p:spPr>
          <a:xfrm>
            <a:off x="7451545" y="6478258"/>
            <a:ext cx="315311" cy="362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3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04446" y="6492875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00" scaled="0"/>
          </a:gradFill>
          <a:ln>
            <a:noFill/>
          </a:ln>
          <a:effectLst>
            <a:outerShdw blurRad="50799" dist="88900" dir="54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/>
          <p:nvPr/>
        </p:nvSpPr>
        <p:spPr>
          <a:xfrm>
            <a:off x="1071562" y="6488112"/>
            <a:ext cx="3500435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Vu Pham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4267198" cy="505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462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541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066800"/>
            <a:ext cx="4267198" cy="505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462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541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39199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572000" y="6492875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00" scaled="0"/>
          </a:gradFill>
          <a:ln>
            <a:noFill/>
          </a:ln>
          <a:effectLst>
            <a:outerShdw blurRad="50799" dist="88900" dir="54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/>
          <p:nvPr/>
        </p:nvSpPr>
        <p:spPr>
          <a:xfrm>
            <a:off x="1071562" y="6488112"/>
            <a:ext cx="3500435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Vu Pham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4040187" cy="4449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4645025" y="990600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4645025" y="1676400"/>
            <a:ext cx="4041773" cy="4449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39199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72000" y="6492875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00" scaled="0"/>
          </a:gradFill>
          <a:ln>
            <a:noFill/>
          </a:ln>
          <a:effectLst>
            <a:outerShdw blurRad="50799" dist="88900" dir="54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066800" y="6477000"/>
            <a:ext cx="35052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34290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4572000" y="6492875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066800" y="6477000"/>
            <a:ext cx="35052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34290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4572000" y="6492875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2248" y="6477000"/>
            <a:ext cx="4572000" cy="381000"/>
          </a:xfrm>
          <a:prstGeom prst="rect">
            <a:avLst/>
          </a:prstGeom>
          <a:noFill/>
          <a:ln w="50800" cap="flat" cmpd="sng">
            <a:solidFill>
              <a:srgbClr val="3333B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Informatique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0" y="6488112"/>
            <a:ext cx="4572000" cy="369886"/>
          </a:xfrm>
          <a:prstGeom prst="rect">
            <a:avLst/>
          </a:prstGeom>
          <a:noFill/>
          <a:ln w="50800" cap="flat" cmpd="sng">
            <a:solidFill>
              <a:srgbClr val="3333B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ESIB             Math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Spé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GE-GIC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aure.gonnord.org/pro/teaching/AlgoProg1213_IMA/complexite_fusion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683568" y="1849502"/>
            <a:ext cx="7772400" cy="838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err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Informatique</a:t>
            </a:r>
            <a:r>
              <a:rPr lang="en-US" sz="4400" b="0" i="0" u="none" strike="noStrike" cap="none" dirty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smtClean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-US" sz="4400" b="0" i="0" u="none" strike="noStrike" cap="none" dirty="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1"/>
          </p:nvPr>
        </p:nvSpPr>
        <p:spPr>
          <a:xfrm>
            <a:off x="1219200" y="2667000"/>
            <a:ext cx="64007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3678" y="0"/>
            <a:ext cx="902289" cy="1043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 descr="https://www.usj.edu.lb/logos/usj2016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536" y="141426"/>
            <a:ext cx="3096343" cy="721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65673" y="1789505"/>
            <a:ext cx="1219199" cy="12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-180646" y="1050459"/>
            <a:ext cx="6054943" cy="505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</a:pP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L'algorithme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tri par fusion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naturellement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décrit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façon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récursive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</a:p>
          <a:p>
            <a:pPr marL="742950" marR="0" lvl="1" indent="-1841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la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n'a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qu'un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élément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déjà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triée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742950" marR="0" lvl="1" indent="-1841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</a:pP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Sinon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on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découpe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deux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parties à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peu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près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égales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742950" marR="0" lvl="1" indent="-1841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récursivement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les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deux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parties avec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l'algorithme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 tri fusion.</a:t>
            </a:r>
          </a:p>
          <a:p>
            <a:pPr marL="742950" marR="0" lvl="1" indent="-1841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fusionne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les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deux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listes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triées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triée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-180646" y="-64146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Tris récursifs : tri par fusion - algorithme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Shape 193" descr="https://upload.wikimedia.org/wikipedia/commons/6/60/Mergesort_algorithm_diagr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4296" y="1273130"/>
            <a:ext cx="3269701" cy="4069190"/>
          </a:xfrm>
          <a:prstGeom prst="rect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94" name="Shape 194"/>
          <p:cNvSpPr txBox="1"/>
          <p:nvPr/>
        </p:nvSpPr>
        <p:spPr>
          <a:xfrm>
            <a:off x="6148551" y="5770178"/>
            <a:ext cx="2586200" cy="307777"/>
          </a:xfrm>
          <a:prstGeom prst="rect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wikipedia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-180647" y="1050459"/>
            <a:ext cx="4931871" cy="505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son nom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l’indique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fondé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sur le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fusion de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triées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fusion de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deux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triées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à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troisième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ajoutant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tantôt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 premier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élément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première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tantôt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deuxième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élément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deuxième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Tris récursifs : tri par fusion - algorithme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Shape 202" descr="Image result for fusion de deux listes trie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1223" y="1050459"/>
            <a:ext cx="4384295" cy="5059362"/>
          </a:xfrm>
          <a:prstGeom prst="rect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-196414" y="762000"/>
            <a:ext cx="9111813" cy="505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terminaison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récursivité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garantie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car les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découpages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seront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qu'on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aboutira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à des sous-parties d'un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seul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élément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le tri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devient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alors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trivial.</a:t>
            </a: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Tris récursifs : tri par fusion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Shape 210"/>
          <p:cNvGrpSpPr/>
          <p:nvPr/>
        </p:nvGrpSpPr>
        <p:grpSpPr>
          <a:xfrm>
            <a:off x="1839964" y="2251107"/>
            <a:ext cx="6237235" cy="4069190"/>
            <a:chOff x="182945" y="2298403"/>
            <a:chExt cx="6237235" cy="4069190"/>
          </a:xfrm>
        </p:grpSpPr>
        <p:pic>
          <p:nvPicPr>
            <p:cNvPr id="211" name="Shape 211" descr="https://upload.wikimedia.org/wikipedia/commons/6/60/Mergesort_algorithm_diagra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2945" y="2298403"/>
              <a:ext cx="3269701" cy="4069190"/>
            </a:xfrm>
            <a:prstGeom prst="rect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sp>
          <p:nvSpPr>
            <p:cNvPr id="212" name="Shape 212"/>
            <p:cNvSpPr/>
            <p:nvPr/>
          </p:nvSpPr>
          <p:spPr>
            <a:xfrm>
              <a:off x="3484178" y="2459421"/>
              <a:ext cx="630621" cy="1923392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 txBox="1"/>
            <p:nvPr/>
          </p:nvSpPr>
          <p:spPr>
            <a:xfrm>
              <a:off x="4173921" y="3213523"/>
              <a:ext cx="2246259" cy="4001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20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Découpage</a:t>
              </a:r>
              <a:endPara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3437869" y="4950371"/>
              <a:ext cx="630621" cy="1417222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4173921" y="5423337"/>
              <a:ext cx="1832741" cy="4001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Fusion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Tris récursifs : tri par fusion dans Python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97" y="1347379"/>
            <a:ext cx="9045651" cy="2395422"/>
          </a:xfrm>
          <a:prstGeom prst="rect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23" name="Shape 2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328182"/>
            <a:ext cx="9092948" cy="2043747"/>
          </a:xfrm>
          <a:prstGeom prst="rect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-173420" y="73669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Tris récursifs : tri par fusion - exemple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0" y="893379"/>
            <a:ext cx="8915400" cy="505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</a:pPr>
            <a:r>
              <a:rPr lang="en-US" sz="28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8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[9,7,5,2,10]</a:t>
            </a:r>
          </a:p>
          <a:p>
            <a:pPr marL="121920" marR="0" lvl="0" indent="-762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tri_fusion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([9,7,5,2,10]</a:t>
            </a:r>
          </a:p>
          <a:p>
            <a:pPr marL="563881" marR="0" lvl="1" indent="-508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63881" marR="0" lvl="1" indent="-508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63881" marR="0" lvl="1" indent="-508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63881" marR="0" lvl="1" indent="-508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63881" marR="0" lvl="1" indent="-508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2703785" y="2437158"/>
            <a:ext cx="425670" cy="3941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-614854" y="2946717"/>
            <a:ext cx="706295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63881" marR="0" lvl="1" indent="-5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fusion(tri_fusion([9]),tri_fusion([7])) → [7,9]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2317531" y="3544764"/>
            <a:ext cx="6692461" cy="6771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fusion(tri_fusion([5]),tri_fusion([2,10]))→[2,5,10]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6038192" y="2556898"/>
            <a:ext cx="409905" cy="98786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2317532" y="4714880"/>
            <a:ext cx="629306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fusion(tri_fusion([2]),tri_fusion([10])) → [2,10]</a:t>
            </a:r>
          </a:p>
        </p:txBody>
      </p:sp>
      <p:sp>
        <p:nvSpPr>
          <p:cNvPr id="236" name="Shape 236"/>
          <p:cNvSpPr/>
          <p:nvPr/>
        </p:nvSpPr>
        <p:spPr>
          <a:xfrm>
            <a:off x="5663762" y="4127639"/>
            <a:ext cx="374430" cy="55992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1166646" y="1957119"/>
            <a:ext cx="8363607" cy="6771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fusion(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tri_fusion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([9,7]),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tri_fusion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([5,2,10])) → [2,5,7,9,10]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381999" cy="505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méthode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à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choisir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élément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appelé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pivot) et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deux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autres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la première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contenant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éléments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qui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inférieurs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 pivot, la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deuxième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contenant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éléments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qui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supérieurs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Cette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opération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s'appelle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partitionnement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Pour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chacune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 sous-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on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choisit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nouveau pivot et on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répète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l'opération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partitionnement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processus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répété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récursivement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jusqu'à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l'ensemble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éléments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trié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Tri récursifs : tri rapide (Quicksort) - Algorithme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Tri récursifs : tri rapide en Python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381999" cy="505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pivot est choisi comme premier élément de la liste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04" y="2381250"/>
            <a:ext cx="8900993" cy="38776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Tri récursifs : tri rapide - exemple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381999" cy="505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</a:pPr>
            <a:r>
              <a:rPr lang="en-US" sz="28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8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=[5,4,2,9,3,7]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239521" y="1896158"/>
            <a:ext cx="890447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tri_rapide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5,4,2,9,3,7])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tri_rapide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([4,2,3])+[5]+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tri_rapide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([9,7])→[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2,3,4,5,7,9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0" y="2849716"/>
            <a:ext cx="662553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tri_rapide([4,2,3])→tri_rapide([2,3])+[4]+tri_rapide([ ])  → [2,3,4]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866682" y="3414423"/>
            <a:ext cx="59843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tri_rapide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([2,3])→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tri_rapide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([ ])+[2]+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tri_rapide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([3]) → [2,3]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312765" y="3948348"/>
            <a:ext cx="3037212" cy="3249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tri_rapide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([3])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2767744" y="4381557"/>
            <a:ext cx="59843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tri_rapide([9,7])→tri_rapide([7])+[9]+tri_rapide([ ]) → [7,9]</a:t>
            </a:r>
          </a:p>
        </p:txBody>
      </p:sp>
      <p:sp>
        <p:nvSpPr>
          <p:cNvPr id="265" name="Shape 265"/>
          <p:cNvSpPr/>
          <p:nvPr/>
        </p:nvSpPr>
        <p:spPr>
          <a:xfrm>
            <a:off x="3436882" y="5055689"/>
            <a:ext cx="553549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tri_rapide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([7])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[7]</a:t>
            </a:r>
          </a:p>
        </p:txBody>
      </p:sp>
      <p:sp>
        <p:nvSpPr>
          <p:cNvPr id="266" name="Shape 266"/>
          <p:cNvSpPr/>
          <p:nvPr/>
        </p:nvSpPr>
        <p:spPr>
          <a:xfrm>
            <a:off x="3312766" y="2311538"/>
            <a:ext cx="357350" cy="50427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6635550" y="2360146"/>
            <a:ext cx="520262" cy="202141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4745421" y="4750889"/>
            <a:ext cx="220716" cy="30479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2144109" y="3219049"/>
            <a:ext cx="299544" cy="19537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5114210" y="3763682"/>
            <a:ext cx="246065" cy="2511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382000" cy="507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err="1"/>
              <a:t>Pratiquement</a:t>
            </a:r>
            <a:r>
              <a:rPr lang="en-US" b="1" dirty="0"/>
              <a:t>:</a:t>
            </a:r>
          </a:p>
          <a:p>
            <a:pPr lvl="0">
              <a:spcBef>
                <a:spcPts val="0"/>
              </a:spcBef>
              <a:buNone/>
            </a:pPr>
            <a:endParaRPr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L'algorithme</a:t>
            </a:r>
            <a:r>
              <a:rPr lang="en-US" dirty="0"/>
              <a:t> de tri </a:t>
            </a:r>
            <a:r>
              <a:rPr lang="en-US" dirty="0" err="1"/>
              <a:t>rapide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implanté</a:t>
            </a:r>
            <a:r>
              <a:rPr lang="en-US" dirty="0"/>
              <a:t> sur place (sans </a:t>
            </a:r>
            <a:r>
              <a:rPr lang="en-US" dirty="0" err="1"/>
              <a:t>l'utilisation</a:t>
            </a:r>
            <a:r>
              <a:rPr lang="en-US" dirty="0"/>
              <a:t> de </a:t>
            </a:r>
            <a:r>
              <a:rPr lang="en-US" dirty="0" err="1"/>
              <a:t>nouvelles</a:t>
            </a:r>
            <a:r>
              <a:rPr lang="en-US" dirty="0"/>
              <a:t> </a:t>
            </a:r>
            <a:r>
              <a:rPr lang="en-US" dirty="0" err="1"/>
              <a:t>listes</a:t>
            </a:r>
            <a:r>
              <a:rPr lang="en-US" dirty="0" smtClean="0"/>
              <a:t>)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Pour </a:t>
            </a:r>
            <a:r>
              <a:rPr lang="en-US" dirty="0" err="1"/>
              <a:t>améliorer</a:t>
            </a:r>
            <a:r>
              <a:rPr lang="en-US" dirty="0"/>
              <a:t> la performance, on mélange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éléments</a:t>
            </a:r>
            <a:r>
              <a:rPr lang="en-US" dirty="0"/>
              <a:t> de la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avant</a:t>
            </a:r>
            <a:r>
              <a:rPr lang="en-US" dirty="0"/>
              <a:t> de commencer à </a:t>
            </a:r>
            <a:r>
              <a:rPr lang="en-US" dirty="0" err="1"/>
              <a:t>exécuter</a:t>
            </a:r>
            <a:r>
              <a:rPr lang="en-US" dirty="0"/>
              <a:t> </a:t>
            </a:r>
            <a:r>
              <a:rPr lang="en-US" dirty="0" err="1"/>
              <a:t>l'algorithme</a:t>
            </a:r>
            <a:r>
              <a:rPr lang="en-US" dirty="0"/>
              <a:t>.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Tri </a:t>
            </a:r>
            <a:r>
              <a:rPr lang="en-US" dirty="0" err="1"/>
              <a:t>rapide</a:t>
            </a:r>
            <a:endParaRPr lang="en-US" dirty="0"/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800" cy="3651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0" y="778923"/>
            <a:ext cx="8175009" cy="40704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780"/>
            </a:stretch>
          </a:blip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Complexité tri par fusion et tri rapide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2538248" y="2412124"/>
            <a:ext cx="315310" cy="2837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683" y="5267279"/>
            <a:ext cx="75096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dirty="0">
                <a:hlinkClick r:id="rId4"/>
              </a:rPr>
              <a:t>http://laure.gonnord.org/pro/teaching/AlgoProg1213_IMA/complexite_fusion.pdf</a:t>
            </a:r>
            <a:endParaRPr lang="fr-FR" sz="1800" dirty="0"/>
          </a:p>
        </p:txBody>
      </p:sp>
      <p:sp>
        <p:nvSpPr>
          <p:cNvPr id="3" name="Rectangle 2"/>
          <p:cNvSpPr/>
          <p:nvPr/>
        </p:nvSpPr>
        <p:spPr>
          <a:xfrm>
            <a:off x="378372" y="4698124"/>
            <a:ext cx="7796637" cy="186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266700" y="908720"/>
            <a:ext cx="8381999" cy="5059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999"/>
              <a:buFont typeface="Calibri"/>
              <a:buAutoNum type="arabicPeriod"/>
            </a:pPr>
            <a:r>
              <a:rPr lang="en-US" b="0" i="0" u="none" strike="noStrike" cap="none" dirty="0" err="1">
                <a:solidFill>
                  <a:srgbClr val="BFBFBF"/>
                </a:solidFill>
                <a:sym typeface="Calibri"/>
              </a:rPr>
              <a:t>Algorithmes</a:t>
            </a:r>
            <a:r>
              <a:rPr lang="en-US" b="0" i="0" u="none" strike="noStrike" cap="none" dirty="0">
                <a:solidFill>
                  <a:srgbClr val="BFBFBF"/>
                </a:solidFill>
                <a:sym typeface="Calibri"/>
              </a:rPr>
              <a:t> de tri, </a:t>
            </a:r>
            <a:r>
              <a:rPr lang="en-US" b="0" i="0" u="none" strike="noStrike" cap="none" dirty="0" err="1">
                <a:solidFill>
                  <a:srgbClr val="BFBFBF"/>
                </a:solidFill>
                <a:sym typeface="Calibri"/>
              </a:rPr>
              <a:t>complexité</a:t>
            </a:r>
            <a:r>
              <a:rPr lang="en-US" b="0" i="0" u="none" strike="noStrike" cap="none" dirty="0">
                <a:solidFill>
                  <a:srgbClr val="BFBFBF"/>
                </a:solidFill>
                <a:sym typeface="Calibri"/>
              </a:rPr>
              <a:t> </a:t>
            </a:r>
            <a:r>
              <a:rPr lang="en-US" b="0" i="0" u="none" strike="noStrike" cap="none" dirty="0" err="1">
                <a:solidFill>
                  <a:srgbClr val="BFBFBF"/>
                </a:solidFill>
                <a:sym typeface="Calibri"/>
              </a:rPr>
              <a:t>algorithmique</a:t>
            </a:r>
            <a:endParaRPr lang="en-US" b="0" i="0" u="none" strike="noStrike" cap="none" dirty="0">
              <a:solidFill>
                <a:srgbClr val="BFBFBF"/>
              </a:solidFill>
              <a:sym typeface="Calibri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3999"/>
              <a:buFont typeface="Calibri"/>
              <a:buAutoNum type="arabicPeriod"/>
            </a:pPr>
            <a:r>
              <a:rPr lang="en-US" b="1" i="0" u="none" strike="noStrike" cap="none" dirty="0" err="1" smtClean="0">
                <a:solidFill>
                  <a:schemeClr val="dk1"/>
                </a:solidFill>
                <a:sym typeface="Calibri"/>
              </a:rPr>
              <a:t>Récursivité</a:t>
            </a:r>
            <a:r>
              <a:rPr lang="en-US" b="1" i="0" u="none" strike="noStrike" cap="none" dirty="0" smtClean="0">
                <a:solidFill>
                  <a:schemeClr val="dk1"/>
                </a:solidFill>
                <a:sym typeface="Calibri"/>
              </a:rPr>
              <a:t> et </a:t>
            </a:r>
            <a:r>
              <a:rPr lang="en-US" b="1" i="0" u="none" strike="noStrike" cap="none" dirty="0" err="1" smtClean="0">
                <a:solidFill>
                  <a:schemeClr val="dk1"/>
                </a:solidFill>
                <a:sym typeface="Calibri"/>
              </a:rPr>
              <a:t>tris</a:t>
            </a:r>
            <a:r>
              <a:rPr lang="en-US" b="1" i="0" u="none" strike="noStrike" cap="none" dirty="0" smtClean="0">
                <a:solidFill>
                  <a:schemeClr val="dk1"/>
                </a:solidFill>
                <a:sym typeface="Calibri"/>
              </a:rPr>
              <a:t> </a:t>
            </a:r>
            <a:r>
              <a:rPr lang="en-US" b="1" i="0" u="none" strike="noStrike" cap="none" dirty="0" err="1" smtClean="0">
                <a:solidFill>
                  <a:schemeClr val="dk1"/>
                </a:solidFill>
                <a:sym typeface="Calibri"/>
              </a:rPr>
              <a:t>récursifs</a:t>
            </a:r>
            <a:endParaRPr lang="en-US" b="1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3999"/>
              <a:buFont typeface="Calibri"/>
              <a:buAutoNum type="arabicPeriod"/>
            </a:pP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Gestion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 des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fichiers</a:t>
            </a:r>
            <a:endParaRPr lang="en-US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3999"/>
              <a:buFont typeface="Calibri"/>
              <a:buAutoNum type="arabicPeriod"/>
            </a:pP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Exécuter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 un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programme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 de la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ligne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 de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commande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 </a:t>
            </a:r>
            <a:endParaRPr lang="en-US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3999"/>
              <a:buFont typeface="Calibri"/>
              <a:buAutoNum type="arabicPeriod"/>
            </a:pPr>
            <a:r>
              <a:rPr lang="en-US" dirty="0" smtClean="0"/>
              <a:t>Test </a:t>
            </a:r>
            <a:r>
              <a:rPr lang="en-US" dirty="0" err="1" smtClean="0"/>
              <a:t>unitaire</a:t>
            </a:r>
            <a:r>
              <a:rPr lang="en-US" dirty="0" smtClean="0"/>
              <a:t> (Unit Testing)</a:t>
            </a:r>
            <a:endParaRPr lang="en-US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3999"/>
              <a:buFont typeface="Calibri"/>
              <a:buAutoNum type="arabicPeriod"/>
            </a:pP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Récupération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 des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données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d’une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 page Web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3999"/>
              <a:buFont typeface="Calibri"/>
              <a:buAutoNum type="arabicPeriod"/>
            </a:pP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Utilisation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d’API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 d’un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ou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 de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plusieurs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 services : </a:t>
            </a:r>
            <a:r>
              <a:rPr lang="en-US" b="0" i="0" u="none" strike="noStrike" cap="none" dirty="0" smtClean="0">
                <a:solidFill>
                  <a:schemeClr val="dk1"/>
                </a:solidFill>
                <a:sym typeface="Calibri"/>
              </a:rPr>
              <a:t>Twitter/</a:t>
            </a:r>
            <a:r>
              <a:rPr lang="en-US" b="0" i="0" u="none" strike="noStrike" cap="none" dirty="0" err="1" smtClean="0">
                <a:solidFill>
                  <a:schemeClr val="dk1"/>
                </a:solidFill>
                <a:sym typeface="Calibri"/>
              </a:rPr>
              <a:t>Youtube</a:t>
            </a:r>
            <a:r>
              <a:rPr lang="en-US" b="0" i="0" u="none" strike="noStrike" cap="none" dirty="0" smtClean="0">
                <a:solidFill>
                  <a:schemeClr val="dk1"/>
                </a:solidFill>
                <a:sym typeface="Calibri"/>
              </a:rPr>
              <a:t>/</a:t>
            </a:r>
            <a:r>
              <a:rPr lang="en-US" b="0" i="0" u="none" strike="noStrike" cap="none" dirty="0" err="1" smtClean="0">
                <a:solidFill>
                  <a:schemeClr val="dk1"/>
                </a:solidFill>
                <a:sym typeface="Calibri"/>
              </a:rPr>
              <a:t>GoogleMaps</a:t>
            </a:r>
            <a:endParaRPr lang="en-US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Plan du cours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Si la liste est déjà triée ou triée à l’envers, et si on choisit le premier élément ou le dernier élément comme pivot, nous irons plus en profondeur dans la récursivité et la complexité devient O(n</a:t>
            </a:r>
            <a:r>
              <a:rPr lang="fr-FR" baseline="30000" dirty="0" smtClean="0"/>
              <a:t>2</a:t>
            </a:r>
            <a:r>
              <a:rPr lang="fr-FR" dirty="0" smtClean="0"/>
              <a:t>).</a:t>
            </a:r>
          </a:p>
          <a:p>
            <a:r>
              <a:rPr lang="fr-FR" dirty="0" smtClean="0"/>
              <a:t>L’une des solutions pour éviter de tels cas est de choisir un indice aléatoire pour le pivot à chaque fois. Un pivot optimal serait correspond à l’élément médian.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 </a:t>
            </a:r>
            <a:r>
              <a:rPr lang="en-US" dirty="0" err="1" smtClean="0"/>
              <a:t>rapide</a:t>
            </a:r>
            <a:r>
              <a:rPr lang="en-US" dirty="0" smtClean="0"/>
              <a:t>, </a:t>
            </a:r>
            <a:r>
              <a:rPr lang="en-US" dirty="0" err="1" smtClean="0"/>
              <a:t>pire</a:t>
            </a:r>
            <a:r>
              <a:rPr lang="en-US" dirty="0" smtClean="0"/>
              <a:t> des </a:t>
            </a:r>
            <a:r>
              <a:rPr lang="en-US" dirty="0" err="1" smtClean="0"/>
              <a:t>cas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20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/>
              <a:t>Complexité des différents algorithmes de tri</a:t>
            </a:r>
            <a:endParaRPr lang="fr-F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110658"/>
              </p:ext>
            </p:extLst>
          </p:nvPr>
        </p:nvGraphicFramePr>
        <p:xfrm>
          <a:off x="150125" y="911635"/>
          <a:ext cx="8993873" cy="523589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720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257">
                  <a:extLst>
                    <a:ext uri="{9D8B030D-6E8A-4147-A177-3AD203B41FA5}">
                      <a16:colId xmlns:a16="http://schemas.microsoft.com/office/drawing/2014/main" val="4009370091"/>
                    </a:ext>
                  </a:extLst>
                </a:gridCol>
                <a:gridCol w="2822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9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7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Algorithme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Calibri" panose="020F0502020204030204" pitchFamily="34" charset="0"/>
                          <a:ea typeface="MS Mincho"/>
                          <a:cs typeface="Arial" panose="020B0604020202020204" pitchFamily="34" charset="0"/>
                        </a:rPr>
                        <a:t>Stabilité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Complexité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4"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Tri par bulles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Calibri" panose="020F0502020204030204" pitchFamily="34" charset="0"/>
                          <a:ea typeface="MS Mincho"/>
                          <a:cs typeface="Arial" panose="020B0604020202020204" pitchFamily="34" charset="0"/>
                        </a:rPr>
                        <a:t>Oui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Meilleur cas – liste déjà triée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Comparaisons : </a:t>
                      </a:r>
                      <a:r>
                        <a:rPr lang="en-US" sz="1400" dirty="0" smtClean="0">
                          <a:solidFill>
                            <a:srgbClr val="21242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 </a:t>
                      </a:r>
                      <a:r>
                        <a:rPr lang="fr-FR" sz="1400" dirty="0" smtClean="0">
                          <a:effectLst/>
                        </a:rPr>
                        <a:t>(</a:t>
                      </a:r>
                      <a:r>
                        <a:rPr lang="fr-FR" sz="1400" dirty="0">
                          <a:effectLst/>
                        </a:rPr>
                        <a:t>n)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24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Echanges  : aucun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24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Pire des cas – liste triée à l’envers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Comparaisons : </a:t>
                      </a:r>
                      <a:r>
                        <a:rPr lang="en-US" sz="1400" dirty="0" smtClean="0">
                          <a:solidFill>
                            <a:srgbClr val="21242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 </a:t>
                      </a:r>
                      <a:r>
                        <a:rPr lang="fr-FR" sz="1400" dirty="0" smtClean="0">
                          <a:effectLst/>
                        </a:rPr>
                        <a:t>(</a:t>
                      </a:r>
                      <a:r>
                        <a:rPr lang="fr-FR" sz="1400" dirty="0">
                          <a:effectLst/>
                        </a:rPr>
                        <a:t>n</a:t>
                      </a:r>
                      <a:r>
                        <a:rPr lang="fr-FR" sz="1400" baseline="30000" dirty="0">
                          <a:effectLst/>
                        </a:rPr>
                        <a:t>2</a:t>
                      </a:r>
                      <a:r>
                        <a:rPr lang="fr-FR" sz="14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31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Echanges   : </a:t>
                      </a:r>
                      <a:r>
                        <a:rPr lang="en-US" sz="1400" dirty="0" smtClean="0">
                          <a:solidFill>
                            <a:srgbClr val="21242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 </a:t>
                      </a:r>
                      <a:r>
                        <a:rPr lang="fr-FR" sz="1400" dirty="0" smtClean="0">
                          <a:effectLst/>
                        </a:rPr>
                        <a:t>(</a:t>
                      </a:r>
                      <a:r>
                        <a:rPr lang="fr-FR" sz="1400" dirty="0">
                          <a:effectLst/>
                        </a:rPr>
                        <a:t>n</a:t>
                      </a:r>
                      <a:r>
                        <a:rPr lang="fr-FR" sz="1400" baseline="30000" dirty="0">
                          <a:effectLst/>
                        </a:rPr>
                        <a:t>2</a:t>
                      </a:r>
                      <a:r>
                        <a:rPr lang="fr-FR" sz="14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674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Tri par sélection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MS Mincho"/>
                          <a:cs typeface="Arial" panose="020B0604020202020204" pitchFamily="34" charset="0"/>
                        </a:rPr>
                        <a:t>Non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Meilleur cas – liste déjà triée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Comparaisons : </a:t>
                      </a:r>
                      <a:r>
                        <a:rPr lang="en-US" sz="1400" dirty="0" smtClean="0">
                          <a:solidFill>
                            <a:srgbClr val="21242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 </a:t>
                      </a:r>
                      <a:r>
                        <a:rPr lang="fr-FR" sz="1400" dirty="0" smtClean="0">
                          <a:effectLst/>
                        </a:rPr>
                        <a:t>(</a:t>
                      </a:r>
                      <a:r>
                        <a:rPr lang="fr-FR" sz="1400" dirty="0">
                          <a:effectLst/>
                        </a:rPr>
                        <a:t>n</a:t>
                      </a:r>
                      <a:r>
                        <a:rPr lang="fr-FR" sz="1400" baseline="30000" dirty="0">
                          <a:effectLst/>
                        </a:rPr>
                        <a:t>2</a:t>
                      </a:r>
                      <a:r>
                        <a:rPr lang="fr-FR" sz="14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24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Echanges   : aucun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24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Pire des cas – liste triée à l’envers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Comparaisons : </a:t>
                      </a:r>
                      <a:r>
                        <a:rPr lang="en-US" sz="1400" dirty="0" smtClean="0">
                          <a:solidFill>
                            <a:srgbClr val="21242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 </a:t>
                      </a:r>
                      <a:r>
                        <a:rPr lang="fr-FR" sz="1400" dirty="0" smtClean="0">
                          <a:effectLst/>
                        </a:rPr>
                        <a:t>(</a:t>
                      </a:r>
                      <a:r>
                        <a:rPr lang="fr-FR" sz="1400" dirty="0">
                          <a:effectLst/>
                        </a:rPr>
                        <a:t>n</a:t>
                      </a:r>
                      <a:r>
                        <a:rPr lang="fr-FR" sz="1400" baseline="30000" dirty="0">
                          <a:effectLst/>
                        </a:rPr>
                        <a:t>2</a:t>
                      </a:r>
                      <a:r>
                        <a:rPr lang="fr-FR" sz="14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31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Echanges : </a:t>
                      </a:r>
                      <a:r>
                        <a:rPr lang="en-US" sz="1400" dirty="0" smtClean="0">
                          <a:solidFill>
                            <a:srgbClr val="21242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 </a:t>
                      </a:r>
                      <a:r>
                        <a:rPr lang="fr-FR" sz="1400" dirty="0" smtClean="0">
                          <a:effectLst/>
                        </a:rPr>
                        <a:t>(</a:t>
                      </a:r>
                      <a:r>
                        <a:rPr lang="fr-FR" sz="1400" dirty="0">
                          <a:effectLst/>
                        </a:rPr>
                        <a:t>n)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674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Tri par insertion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Calibri" panose="020F0502020204030204" pitchFamily="34" charset="0"/>
                          <a:ea typeface="MS Mincho"/>
                          <a:cs typeface="Arial" panose="020B0604020202020204" pitchFamily="34" charset="0"/>
                        </a:rPr>
                        <a:t>Oui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Meilleur cas – liste déjà triée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Comparaisons : </a:t>
                      </a:r>
                      <a:r>
                        <a:rPr lang="en-US" sz="1400" dirty="0" smtClean="0">
                          <a:solidFill>
                            <a:srgbClr val="21242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 </a:t>
                      </a:r>
                      <a:r>
                        <a:rPr lang="fr-FR" sz="1400" dirty="0" smtClean="0">
                          <a:effectLst/>
                        </a:rPr>
                        <a:t>(</a:t>
                      </a:r>
                      <a:r>
                        <a:rPr lang="fr-FR" sz="1400" dirty="0">
                          <a:effectLst/>
                        </a:rPr>
                        <a:t>n)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24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Décalages : aucun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24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Pire des cas – liste triée à l’envers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Comparaisons : </a:t>
                      </a:r>
                      <a:r>
                        <a:rPr lang="en-US" sz="1400" dirty="0" smtClean="0">
                          <a:solidFill>
                            <a:srgbClr val="21242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 </a:t>
                      </a:r>
                      <a:r>
                        <a:rPr lang="fr-FR" sz="1400" dirty="0" smtClean="0">
                          <a:effectLst/>
                        </a:rPr>
                        <a:t>(</a:t>
                      </a:r>
                      <a:r>
                        <a:rPr lang="fr-FR" sz="1400" dirty="0">
                          <a:effectLst/>
                        </a:rPr>
                        <a:t>n</a:t>
                      </a:r>
                      <a:r>
                        <a:rPr lang="fr-FR" sz="1400" baseline="30000" dirty="0">
                          <a:effectLst/>
                        </a:rPr>
                        <a:t>2</a:t>
                      </a:r>
                      <a:r>
                        <a:rPr lang="fr-FR" sz="1400" dirty="0" smtClean="0">
                          <a:effectLst/>
                        </a:rPr>
                        <a:t>) ou </a:t>
                      </a:r>
                      <a:r>
                        <a:rPr lang="en-US" sz="1200" dirty="0" smtClean="0">
                          <a:solidFill>
                            <a:srgbClr val="21242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 </a:t>
                      </a:r>
                      <a:r>
                        <a:rPr lang="fr-FR" sz="1200" dirty="0" smtClean="0">
                          <a:effectLst/>
                        </a:rPr>
                        <a:t>(n log n)</a:t>
                      </a:r>
                      <a:r>
                        <a:rPr lang="fr-FR" sz="1200" baseline="0" dirty="0" smtClean="0">
                          <a:effectLst/>
                        </a:rPr>
                        <a:t> avec une recherche dichotomique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431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Décalages : </a:t>
                      </a:r>
                      <a:r>
                        <a:rPr lang="en-US" sz="1400" dirty="0" smtClean="0">
                          <a:solidFill>
                            <a:srgbClr val="21242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 </a:t>
                      </a:r>
                      <a:r>
                        <a:rPr lang="fr-FR" sz="1400" dirty="0" smtClean="0">
                          <a:effectLst/>
                        </a:rPr>
                        <a:t>(</a:t>
                      </a:r>
                      <a:r>
                        <a:rPr lang="fr-FR" sz="1400" dirty="0">
                          <a:effectLst/>
                        </a:rPr>
                        <a:t>n</a:t>
                      </a:r>
                      <a:r>
                        <a:rPr lang="fr-FR" sz="1400" baseline="30000" dirty="0">
                          <a:effectLst/>
                        </a:rPr>
                        <a:t>2</a:t>
                      </a:r>
                      <a:r>
                        <a:rPr lang="fr-FR" sz="14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62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/>
              <a:t>Complexité des différents algorithmes de tri</a:t>
            </a:r>
            <a:endParaRPr lang="fr-F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544971"/>
              </p:ext>
            </p:extLst>
          </p:nvPr>
        </p:nvGraphicFramePr>
        <p:xfrm>
          <a:off x="92365" y="859808"/>
          <a:ext cx="8931562" cy="517550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761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581">
                  <a:extLst>
                    <a:ext uri="{9D8B030D-6E8A-4147-A177-3AD203B41FA5}">
                      <a16:colId xmlns:a16="http://schemas.microsoft.com/office/drawing/2014/main" val="1972123321"/>
                    </a:ext>
                  </a:extLst>
                </a:gridCol>
                <a:gridCol w="3327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1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9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Algorithme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Calibri" panose="020F0502020204030204" pitchFamily="34" charset="0"/>
                          <a:ea typeface="MS Mincho"/>
                          <a:cs typeface="Arial" panose="020B0604020202020204" pitchFamily="34" charset="0"/>
                        </a:rPr>
                        <a:t>Stabilité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Complexité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6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Tri par fusion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Calibri" panose="020F0502020204030204" pitchFamily="34" charset="0"/>
                          <a:ea typeface="MS Mincho"/>
                          <a:cs typeface="Arial" panose="020B0604020202020204" pitchFamily="34" charset="0"/>
                        </a:rPr>
                        <a:t>Oui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Dans tous les cas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Complexité </a:t>
                      </a:r>
                      <a:r>
                        <a:rPr lang="en-US" sz="1600" dirty="0" smtClean="0">
                          <a:solidFill>
                            <a:srgbClr val="21242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 </a:t>
                      </a:r>
                      <a:r>
                        <a:rPr lang="fr-FR" sz="1600" dirty="0" smtClean="0">
                          <a:effectLst/>
                        </a:rPr>
                        <a:t>(</a:t>
                      </a:r>
                      <a:r>
                        <a:rPr lang="fr-FR" sz="1600" dirty="0">
                          <a:effectLst/>
                        </a:rPr>
                        <a:t>n log n)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683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Tri rapide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MS Mincho"/>
                          <a:cs typeface="Arial" panose="020B0604020202020204" pitchFamily="34" charset="0"/>
                        </a:rPr>
                        <a:t>Non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Calibri" panose="020F0502020204030204" pitchFamily="34" charset="0"/>
                          <a:ea typeface="MS Mincho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n-US" sz="1600" baseline="0" dirty="0" smtClean="0">
                          <a:effectLst/>
                          <a:latin typeface="Calibri" panose="020F0502020204030204" pitchFamily="34" charset="0"/>
                          <a:ea typeface="MS Mincho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Calibri" panose="020F0502020204030204" pitchFamily="34" charset="0"/>
                          <a:ea typeface="MS Mincho"/>
                          <a:cs typeface="Arial" panose="020B0604020202020204" pitchFamily="34" charset="0"/>
                        </a:rPr>
                        <a:t>moyenne</a:t>
                      </a:r>
                      <a:r>
                        <a:rPr lang="en-US" sz="1600" baseline="0" dirty="0" smtClean="0">
                          <a:effectLst/>
                          <a:latin typeface="Calibri" panose="020F0502020204030204" pitchFamily="34" charset="0"/>
                          <a:ea typeface="MS Mincho"/>
                          <a:cs typeface="Arial" panose="020B0604020202020204" pitchFamily="34" charset="0"/>
                        </a:rPr>
                        <a:t>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effectLst/>
                        </a:rPr>
                        <a:t>Complexité </a:t>
                      </a:r>
                      <a:r>
                        <a:rPr lang="en-US" sz="1600" dirty="0" smtClean="0">
                          <a:solidFill>
                            <a:srgbClr val="21242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 </a:t>
                      </a:r>
                      <a:r>
                        <a:rPr lang="fr-FR" sz="1600" dirty="0" smtClean="0">
                          <a:effectLst/>
                        </a:rPr>
                        <a:t>(n log n)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0075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 smtClean="0">
                          <a:effectLst/>
                        </a:rPr>
                        <a:t>Pire des cas : </a:t>
                      </a:r>
                      <a:endParaRPr lang="en-US" sz="1600" dirty="0" smtClean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 dirty="0" smtClean="0">
                          <a:effectLst/>
                        </a:rPr>
                        <a:t>liste triée au sens direct ou à l’envers + pivot premier ou dernier élément</a:t>
                      </a:r>
                      <a:endParaRPr lang="en-US" sz="1600" dirty="0" smtClean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 dirty="0" smtClean="0">
                          <a:effectLst/>
                        </a:rPr>
                        <a:t>Quand le pivot est le maximum ou le minium des </a:t>
                      </a:r>
                      <a:r>
                        <a:rPr lang="fr-FR" sz="1600" dirty="0" smtClean="0">
                          <a:effectLst/>
                        </a:rPr>
                        <a:t>éléments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effectLst/>
                        </a:rPr>
                        <a:t>Complexité </a:t>
                      </a:r>
                      <a:r>
                        <a:rPr lang="en-US" sz="1600" dirty="0" smtClean="0">
                          <a:solidFill>
                            <a:srgbClr val="21242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 </a:t>
                      </a:r>
                      <a:r>
                        <a:rPr lang="fr-FR" sz="1600" dirty="0" smtClean="0">
                          <a:effectLst/>
                        </a:rPr>
                        <a:t>(n</a:t>
                      </a:r>
                      <a:r>
                        <a:rPr lang="fr-FR" sz="1600" baseline="30000" dirty="0" smtClean="0">
                          <a:effectLst/>
                        </a:rPr>
                        <a:t>2</a:t>
                      </a:r>
                      <a:r>
                        <a:rPr lang="fr-FR" sz="1600" dirty="0" smtClean="0">
                          <a:effectLst/>
                        </a:rPr>
                        <a:t>)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67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0" y="1066799"/>
            <a:ext cx="9143998" cy="52867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 rapide , tri par fusion : complexité O(n logn)</a:t>
            </a: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 par sélection, tri à bulles ou par insertion : complexité O(n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Complexité tri par fusion et tri rapide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2443655"/>
            <a:ext cx="5644054" cy="353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 txBox="1"/>
          <p:nvPr/>
        </p:nvSpPr>
        <p:spPr>
          <a:xfrm>
            <a:off x="4914332" y="3854439"/>
            <a:ext cx="515060" cy="4033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/>
              <a:t>n</a:t>
            </a:r>
            <a:r>
              <a:rPr lang="en-US" sz="1600" baseline="30000" dirty="0"/>
              <a:t>2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4914332" y="4959321"/>
            <a:ext cx="866774" cy="3143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/>
              <a:t>n log 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382000" cy="505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82880" lvl="0" indent="-74929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dirty="0" err="1">
                <a:solidFill>
                  <a:srgbClr val="000000"/>
                </a:solidFill>
              </a:rPr>
              <a:t>Meilleur</a:t>
            </a:r>
            <a:r>
              <a:rPr lang="en-US" sz="4400" dirty="0">
                <a:solidFill>
                  <a:srgbClr val="000000"/>
                </a:solidFill>
              </a:rPr>
              <a:t> </a:t>
            </a:r>
            <a:r>
              <a:rPr lang="en-US" sz="4400" dirty="0" err="1">
                <a:solidFill>
                  <a:srgbClr val="000000"/>
                </a:solidFill>
              </a:rPr>
              <a:t>algorithme</a:t>
            </a:r>
            <a:r>
              <a:rPr lang="en-US" sz="4400" dirty="0">
                <a:solidFill>
                  <a:srgbClr val="000000"/>
                </a:solidFill>
              </a:rPr>
              <a:t> </a:t>
            </a:r>
            <a:r>
              <a:rPr lang="en-US" sz="4400" dirty="0" err="1">
                <a:solidFill>
                  <a:srgbClr val="000000"/>
                </a:solidFill>
              </a:rPr>
              <a:t>ou</a:t>
            </a:r>
            <a:r>
              <a:rPr lang="en-US" sz="4400" dirty="0">
                <a:solidFill>
                  <a:srgbClr val="000000"/>
                </a:solidFill>
              </a:rPr>
              <a:t> </a:t>
            </a:r>
            <a:r>
              <a:rPr lang="en-US" sz="4400" dirty="0" err="1">
                <a:solidFill>
                  <a:srgbClr val="000000"/>
                </a:solidFill>
              </a:rPr>
              <a:t>meilleur</a:t>
            </a:r>
            <a:r>
              <a:rPr lang="en-US" sz="4400" dirty="0">
                <a:solidFill>
                  <a:srgbClr val="000000"/>
                </a:solidFill>
              </a:rPr>
              <a:t> </a:t>
            </a:r>
            <a:r>
              <a:rPr lang="en-US" sz="4400" dirty="0" err="1" smtClean="0">
                <a:solidFill>
                  <a:srgbClr val="000000"/>
                </a:solidFill>
              </a:rPr>
              <a:t>ordinateur</a:t>
            </a:r>
            <a:r>
              <a:rPr lang="en-US" sz="4400" dirty="0" smtClean="0">
                <a:solidFill>
                  <a:srgbClr val="000000"/>
                </a:solidFill>
              </a:rPr>
              <a:t> ?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Comparaison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800" cy="3651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  <p:graphicFrame>
        <p:nvGraphicFramePr>
          <p:cNvPr id="305" name="Shape 305"/>
          <p:cNvGraphicFramePr/>
          <p:nvPr/>
        </p:nvGraphicFramePr>
        <p:xfrm>
          <a:off x="154075" y="2628900"/>
          <a:ext cx="8638100" cy="3535560"/>
        </p:xfrm>
        <a:graphic>
          <a:graphicData uri="http://schemas.openxmlformats.org/drawingml/2006/table">
            <a:tbl>
              <a:tblPr>
                <a:noFill/>
                <a:tableStyleId>{9F7B0B76-18E8-4FA3-86F9-3819731D557C}</a:tableStyleId>
              </a:tblPr>
              <a:tblGrid>
                <a:gridCol w="208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9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Tri par insertion 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(N</a:t>
                      </a:r>
                      <a:r>
                        <a:rPr lang="en-US" sz="1800" b="1" baseline="30000"/>
                        <a:t>2</a:t>
                      </a:r>
                      <a:r>
                        <a:rPr lang="en-US" sz="1800" b="1"/>
                        <a:t>)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Tri par fusion [tri rapide] 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(N log N)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Ordinateurs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N = 1 million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N = 1 milliard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N = 1 million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N = 1 milliard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000" b="1"/>
                        <a:t>10</a:t>
                      </a:r>
                      <a:r>
                        <a:rPr lang="en-US" sz="2000" b="1" baseline="30000"/>
                        <a:t>8</a:t>
                      </a:r>
                      <a:r>
                        <a:rPr lang="en-US" sz="1800" b="1"/>
                        <a:t> comparaisons /sec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2.8 heures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317 années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 [0.6] seconde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18 [12] minutes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b="1"/>
                        <a:t>10</a:t>
                      </a:r>
                      <a:r>
                        <a:rPr lang="en-US" sz="2000" b="1" baseline="30000"/>
                        <a:t>12</a:t>
                      </a:r>
                      <a:r>
                        <a:rPr lang="en-US" sz="2000" b="1"/>
                        <a:t> </a:t>
                      </a:r>
                      <a:r>
                        <a:rPr lang="en-US" sz="1800" b="1"/>
                        <a:t>comparaisons /sec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 seconde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 semaine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&lt;&lt; 1 sec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&lt;&lt; 1 sec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685800" y="1916832"/>
            <a:ext cx="7772400" cy="838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Récursivité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219200" y="2667000"/>
            <a:ext cx="64007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0" y="1741624"/>
            <a:ext cx="1219199" cy="12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381999" cy="5059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Rappel sur la récursivité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Algorithmes de tri récursifs</a:t>
            </a:r>
          </a:p>
          <a:p>
            <a:pPr marL="742950" marR="0" lvl="1" indent="-34924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 par fusion</a:t>
            </a:r>
          </a:p>
          <a:p>
            <a:pPr marL="742950" marR="0" lvl="1" indent="-34924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 rapide</a:t>
            </a:r>
          </a:p>
          <a:p>
            <a:pPr marL="400050" marR="0" lvl="1" indent="-6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2- Récursivité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381999" cy="505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récursivité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approche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à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résoudre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problème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 solutions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d’instances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plus petites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même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problème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228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N.B: on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savoir au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moins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comment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résoudre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problème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 plus simple / petit!</a:t>
            </a: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L’algorithme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récursif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plus simple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écriture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les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algorithmes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itératifs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surtout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traité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présente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structure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récursive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Rappel sur la récursivité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228601" y="834996"/>
            <a:ext cx="8568557" cy="5059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240"/>
            </a:stretch>
          </a:blip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Rappel sur la récursivité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371803" y="4054773"/>
            <a:ext cx="4437993" cy="2420275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factoriel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 (n == 1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or (n==0): 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return 1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else: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return n *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factoriel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(n-1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cxnSp>
        <p:nvCxnSpPr>
          <p:cNvPr id="154" name="Shape 154"/>
          <p:cNvCxnSpPr/>
          <p:nvPr/>
        </p:nvCxnSpPr>
        <p:spPr>
          <a:xfrm flipH="1">
            <a:off x="3712191" y="4924971"/>
            <a:ext cx="1869561" cy="1551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5" name="Shape 155"/>
          <p:cNvSpPr txBox="1"/>
          <p:nvPr/>
        </p:nvSpPr>
        <p:spPr>
          <a:xfrm>
            <a:off x="5550219" y="4623042"/>
            <a:ext cx="2396359" cy="646331"/>
          </a:xfrm>
          <a:prstGeom prst="rect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 le plus simple condition d’arrêt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830612" y="5829635"/>
            <a:ext cx="2396359" cy="369332"/>
          </a:xfrm>
          <a:prstGeom prst="rect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 général</a:t>
            </a:r>
          </a:p>
        </p:txBody>
      </p:sp>
      <p:cxnSp>
        <p:nvCxnSpPr>
          <p:cNvPr id="157" name="Shape 157"/>
          <p:cNvCxnSpPr>
            <a:stCxn id="156" idx="1"/>
          </p:cNvCxnSpPr>
          <p:nvPr/>
        </p:nvCxnSpPr>
        <p:spPr>
          <a:xfrm flipH="1">
            <a:off x="4585012" y="6014301"/>
            <a:ext cx="1245600" cy="9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8" name="Shape 158"/>
          <p:cNvSpPr txBox="1"/>
          <p:nvPr/>
        </p:nvSpPr>
        <p:spPr>
          <a:xfrm>
            <a:off x="110358" y="5894358"/>
            <a:ext cx="8805041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Shape 159"/>
          <p:cNvGrpSpPr/>
          <p:nvPr/>
        </p:nvGrpSpPr>
        <p:grpSpPr>
          <a:xfrm>
            <a:off x="2990192" y="2728395"/>
            <a:ext cx="4309241" cy="1118188"/>
            <a:chOff x="4419599" y="4114801"/>
            <a:chExt cx="4038599" cy="1118188"/>
          </a:xfrm>
        </p:grpSpPr>
        <p:sp>
          <p:nvSpPr>
            <p:cNvPr id="160" name="Shape 160"/>
            <p:cNvSpPr/>
            <p:nvPr/>
          </p:nvSpPr>
          <p:spPr>
            <a:xfrm rot="5400000">
              <a:off x="6095999" y="2438401"/>
              <a:ext cx="685799" cy="4038599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5868712" y="4802103"/>
              <a:ext cx="1338955" cy="43088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Font typeface="Arial"/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8686799" cy="5059362"/>
          </a:xfrm>
        </p:spPr>
        <p:txBody>
          <a:bodyPr/>
          <a:lstStyle/>
          <a:p>
            <a:pPr marL="236221" indent="0">
              <a:buNone/>
            </a:pPr>
            <a:r>
              <a:rPr lang="fr-FR" dirty="0" smtClean="0"/>
              <a:t>Exemple d’exécution de la fonction factoriel :</a:t>
            </a:r>
          </a:p>
          <a:p>
            <a:pPr marL="236221" indent="0">
              <a:buNone/>
            </a:pPr>
            <a:r>
              <a:rPr lang="fr-FR" sz="2000" dirty="0" smtClean="0"/>
              <a:t>factoriel(4)-&gt;4*factoriel(3)-&gt;4*3*factoriel(2)-&gt;4*3*2*factoriel(1)-&gt;4*3*2*1</a:t>
            </a:r>
          </a:p>
          <a:p>
            <a:pPr lvl="6"/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82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57655" y="1066800"/>
            <a:ext cx="8986342" cy="14241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2: écrire une fonction récursive pour convertir un entier positif du système décimal en binaire.</a:t>
            </a: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Rappel sur la récursivité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Shape 169" descr="Image result for 11 en binai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131" y="2319132"/>
            <a:ext cx="4076699" cy="2266951"/>
          </a:xfrm>
          <a:prstGeom prst="rect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70" name="Shape 170"/>
          <p:cNvSpPr txBox="1"/>
          <p:nvPr/>
        </p:nvSpPr>
        <p:spPr>
          <a:xfrm>
            <a:off x="5010032" y="2274249"/>
            <a:ext cx="3294992" cy="1785103"/>
          </a:xfrm>
          <a:prstGeom prst="rect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binaire(n):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if n &gt; 1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binaire(n//2)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print(n%2,end="")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332005" y="4730783"/>
            <a:ext cx="808601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binaire(34)→binaire(17)→binaire(8)→binaire(4)→binaire(2)→binaire(1)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743314" y="5113144"/>
            <a:ext cx="1647496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print(1%2)→1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459735" y="5270692"/>
            <a:ext cx="1647496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print(2%2)→0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209005" y="5422596"/>
            <a:ext cx="1647496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print(4%2)→0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2893893" y="5559882"/>
            <a:ext cx="1647496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print(8%2)→0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622413" y="5787178"/>
            <a:ext cx="1647496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print(17%2)→1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439345" y="6061771"/>
            <a:ext cx="1647496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print(34%2)→0</a:t>
            </a:r>
          </a:p>
        </p:txBody>
      </p:sp>
      <p:cxnSp>
        <p:nvCxnSpPr>
          <p:cNvPr id="178" name="Shape 178"/>
          <p:cNvCxnSpPr/>
          <p:nvPr/>
        </p:nvCxnSpPr>
        <p:spPr>
          <a:xfrm flipH="1">
            <a:off x="2108397" y="5560914"/>
            <a:ext cx="6303970" cy="791079"/>
          </a:xfrm>
          <a:prstGeom prst="straightConnector1">
            <a:avLst/>
          </a:prstGeom>
          <a:noFill/>
          <a:ln w="2540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7951" y="1097755"/>
            <a:ext cx="9096048" cy="505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 par fusion</a:t>
            </a: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rapide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QuickSort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1920" marR="0" lvl="0" indent="-762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Ces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algorithmes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basés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sur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technique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algorthmique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qui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s’appelle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diviser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pour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régner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et qui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à :</a:t>
            </a:r>
          </a:p>
          <a:p>
            <a:pPr marL="1021081" marR="0" lvl="1" indent="-46228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AutoNum type="arabicPeriod"/>
            </a:pP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diviser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: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découper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problème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initial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sous-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problèmes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;</a:t>
            </a:r>
          </a:p>
          <a:p>
            <a:pPr marL="1021081" marR="0" lvl="1" indent="-46228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AutoNum type="arabicPeriod"/>
            </a:pP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régner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: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résoudre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les sous-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problèmes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récursivement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directement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s'ils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sont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assez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petits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 ;</a:t>
            </a:r>
          </a:p>
          <a:p>
            <a:pPr marL="1021081" marR="0" lvl="1" indent="-46228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AutoNum type="arabicPeriod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combiner :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calculer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solution au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problème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initial à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partir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 solutions des sous-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problèmes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Tris récursifs 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286B3BD2ED2840B416FBC6BA22E534" ma:contentTypeVersion="0" ma:contentTypeDescription="Create a new document." ma:contentTypeScope="" ma:versionID="eb5329158e008044eb14eafe9d7cea6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0D6391-064E-4D35-99F6-355E60513C3F}"/>
</file>

<file path=customXml/itemProps2.xml><?xml version="1.0" encoding="utf-8"?>
<ds:datastoreItem xmlns:ds="http://schemas.openxmlformats.org/officeDocument/2006/customXml" ds:itemID="{9C7DB0EB-A305-48A8-85E8-5894902F8C9D}"/>
</file>

<file path=customXml/itemProps3.xml><?xml version="1.0" encoding="utf-8"?>
<ds:datastoreItem xmlns:ds="http://schemas.openxmlformats.org/officeDocument/2006/customXml" ds:itemID="{08A3D0E6-9D99-4853-BA4A-C211B127354E}"/>
</file>

<file path=docProps/app.xml><?xml version="1.0" encoding="utf-8"?>
<Properties xmlns="http://schemas.openxmlformats.org/officeDocument/2006/extended-properties" xmlns:vt="http://schemas.openxmlformats.org/officeDocument/2006/docPropsVTypes">
  <TotalTime>10819</TotalTime>
  <Words>1093</Words>
  <Application>Microsoft Office PowerPoint</Application>
  <PresentationFormat>On-screen Show (4:3)</PresentationFormat>
  <Paragraphs>204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Quattrocento</vt:lpstr>
      <vt:lpstr>Arial</vt:lpstr>
      <vt:lpstr>Bodoni</vt:lpstr>
      <vt:lpstr>Symbol</vt:lpstr>
      <vt:lpstr>MS Mincho</vt:lpstr>
      <vt:lpstr>Calibri</vt:lpstr>
      <vt:lpstr>Beamer</vt:lpstr>
      <vt:lpstr>Informatique 3</vt:lpstr>
      <vt:lpstr>Plan du cours</vt:lpstr>
      <vt:lpstr>Récursivité</vt:lpstr>
      <vt:lpstr>2- Récursivité</vt:lpstr>
      <vt:lpstr>Rappel sur la récursivité</vt:lpstr>
      <vt:lpstr>Rappel sur la récursivité</vt:lpstr>
      <vt:lpstr>PowerPoint Presentation</vt:lpstr>
      <vt:lpstr>Rappel sur la récursivité</vt:lpstr>
      <vt:lpstr>Tris récursifs </vt:lpstr>
      <vt:lpstr>Tris récursifs : tri par fusion - algorithme</vt:lpstr>
      <vt:lpstr>Tris récursifs : tri par fusion - algorithme</vt:lpstr>
      <vt:lpstr>Tris récursifs : tri par fusion</vt:lpstr>
      <vt:lpstr>Tris récursifs : tri par fusion dans Python</vt:lpstr>
      <vt:lpstr>Tris récursifs : tri par fusion - exemple</vt:lpstr>
      <vt:lpstr>Tri récursifs : tri rapide (Quicksort) - Algorithme</vt:lpstr>
      <vt:lpstr>Tri récursifs : tri rapide en Python</vt:lpstr>
      <vt:lpstr>Tri récursifs : tri rapide - exemple</vt:lpstr>
      <vt:lpstr>Tri rapide</vt:lpstr>
      <vt:lpstr>Complexité tri par fusion et tri rapide</vt:lpstr>
      <vt:lpstr>Tri rapide, pire des cas</vt:lpstr>
      <vt:lpstr>Complexité des différents algorithmes de tri</vt:lpstr>
      <vt:lpstr>Complexité des différents algorithmes de tri</vt:lpstr>
      <vt:lpstr>Complexité tri par fusion et tri rapide</vt:lpstr>
      <vt:lpstr>Comparaison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Informatique 4</dc:title>
  <dc:creator>Chantal</dc:creator>
  <cp:lastModifiedBy>Maher Fattouh</cp:lastModifiedBy>
  <cp:revision>43</cp:revision>
  <dcterms:modified xsi:type="dcterms:W3CDTF">2021-02-19T09:38:03Z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0x0101004A286B3BD2ED2840B416FBC6BA22E534</vt:lpwstr>
  </property>
</Properties>
</file>