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s/slide14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6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5.xml" ContentType="application/vnd.openxmlformats-officedocument.presentationml.slide+xml"/>
  <Override PartName="/ppt/slides/slide22.xml" ContentType="application/vnd.openxmlformats-officedocument.presentationml.slide+xml"/>
  <Override PartName="/ppt/notesSlides/notesSlide16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2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23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9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7315200" cy="96012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Quattrocento" panose="020B0604020202020204" charset="0"/>
      <p:regular r:id="rId33"/>
      <p:bold r:id="rId34"/>
    </p:embeddedFont>
    <p:embeddedFont>
      <p:font typeface="Bodoni" panose="020B060402020202020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45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viewProps" Target="viewProps.xml"/><Relationship Id="rId45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169919" cy="480060"/>
          </a:xfrm>
          <a:prstGeom prst="rect">
            <a:avLst/>
          </a:prstGeom>
          <a:noFill/>
          <a:ln>
            <a:noFill/>
          </a:ln>
        </p:spPr>
        <p:txBody>
          <a:bodyPr lIns="96645" tIns="96645" rIns="96645" bIns="9664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83306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66612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449918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933224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416531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99837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383143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66449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19" cy="480060"/>
          </a:xfrm>
          <a:prstGeom prst="rect">
            <a:avLst/>
          </a:prstGeom>
          <a:noFill/>
          <a:ln>
            <a:noFill/>
          </a:ln>
        </p:spPr>
        <p:txBody>
          <a:bodyPr lIns="96645" tIns="96645" rIns="96645" bIns="9664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83306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66612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449918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933224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416531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99837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383143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66449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  <a:noFill/>
          <a:ln>
            <a:noFill/>
          </a:ln>
        </p:spPr>
        <p:txBody>
          <a:bodyPr lIns="96645" tIns="96645" rIns="96645" bIns="9664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1" y="9119474"/>
            <a:ext cx="3169919" cy="480060"/>
          </a:xfrm>
          <a:prstGeom prst="rect">
            <a:avLst/>
          </a:prstGeom>
          <a:noFill/>
          <a:ln>
            <a:noFill/>
          </a:ln>
        </p:spPr>
        <p:txBody>
          <a:bodyPr lIns="96645" tIns="96645" rIns="96645" bIns="9664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83306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66612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449918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933224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416531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99837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383143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66449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19" cy="480060"/>
          </a:xfrm>
          <a:prstGeom prst="rect">
            <a:avLst/>
          </a:prstGeom>
          <a:noFill/>
          <a:ln>
            <a:noFill/>
          </a:ln>
        </p:spPr>
        <p:txBody>
          <a:bodyPr lIns="96645" tIns="48309" rIns="96645" bIns="48309" anchor="b" anchorCtr="0">
            <a:noAutofit/>
          </a:bodyPr>
          <a:lstStyle/>
          <a:p>
            <a:pPr algn="r">
              <a:buClr>
                <a:schemeClr val="dk1"/>
              </a:buClr>
              <a:buSzPct val="25000"/>
            </a:pPr>
            <a:fld id="{00000000-1234-1234-1234-123412341234}" type="slidenum">
              <a:rPr lang="en-US" sz="13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chemeClr val="dk1"/>
                </a:buClr>
                <a:buSzPct val="25000"/>
              </a:pPr>
              <a:t>‹#›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9194660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  <a:noFill/>
          <a:ln>
            <a:noFill/>
          </a:ln>
        </p:spPr>
        <p:txBody>
          <a:bodyPr lIns="96645" tIns="96645" rIns="96645" bIns="96645" anchor="t" anchorCtr="0">
            <a:noAutofit/>
          </a:bodyPr>
          <a:lstStyle/>
          <a:p>
            <a:pPr>
              <a:spcBef>
                <a:spcPts val="0"/>
              </a:spcBef>
              <a:buSzPct val="25000"/>
            </a:pPr>
            <a:endParaRPr sz="1300"/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6141820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pPr>
              <a:spcBef>
                <a:spcPts val="0"/>
              </a:spcBef>
            </a:pPr>
            <a:endParaRPr/>
          </a:p>
        </p:txBody>
      </p:sp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01568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pPr>
              <a:spcBef>
                <a:spcPts val="0"/>
              </a:spcBef>
            </a:pPr>
            <a:endParaRPr/>
          </a:p>
        </p:txBody>
      </p:sp>
      <p:sp>
        <p:nvSpPr>
          <p:cNvPr id="208" name="Shape 208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19" cy="480060"/>
          </a:xfrm>
          <a:prstGeom prst="rect">
            <a:avLst/>
          </a:prstGeom>
        </p:spPr>
        <p:txBody>
          <a:bodyPr lIns="96645" tIns="48309" rIns="96645" bIns="48309" anchor="b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fld id="{00000000-1234-1234-1234-123412341234}" type="slidenum">
              <a:rPr lang="en-US"/>
              <a:pPr>
                <a:buClr>
                  <a:schemeClr val="dk1"/>
                </a:buClr>
                <a:buSzPct val="25000"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2991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pPr>
              <a:spcBef>
                <a:spcPts val="0"/>
              </a:spcBef>
            </a:pPr>
            <a:endParaRPr/>
          </a:p>
        </p:txBody>
      </p:sp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57119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pPr>
              <a:spcBef>
                <a:spcPts val="0"/>
              </a:spcBef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0879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pPr>
              <a:spcBef>
                <a:spcPts val="0"/>
              </a:spcBef>
            </a:pPr>
            <a:endParaRPr/>
          </a:p>
        </p:txBody>
      </p:sp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88266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pPr>
              <a:spcBef>
                <a:spcPts val="0"/>
              </a:spcBef>
            </a:pPr>
            <a:endParaRPr/>
          </a:p>
        </p:txBody>
      </p:sp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66284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pPr>
              <a:spcBef>
                <a:spcPts val="0"/>
              </a:spcBef>
            </a:pPr>
            <a:endParaRPr/>
          </a:p>
        </p:txBody>
      </p:sp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29609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pPr>
              <a:spcBef>
                <a:spcPts val="0"/>
              </a:spcBef>
            </a:pPr>
            <a:endParaRPr/>
          </a:p>
        </p:txBody>
      </p:sp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05001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pPr>
              <a:spcBef>
                <a:spcPts val="0"/>
              </a:spcBef>
            </a:pPr>
            <a:endParaRPr/>
          </a:p>
        </p:txBody>
      </p:sp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4562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pPr>
              <a:spcBef>
                <a:spcPts val="0"/>
              </a:spcBef>
            </a:pPr>
            <a:endParaRPr/>
          </a:p>
        </p:txBody>
      </p:sp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2463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  <a:noFill/>
          <a:ln>
            <a:noFill/>
          </a:ln>
        </p:spPr>
        <p:txBody>
          <a:bodyPr lIns="96645" tIns="96645" rIns="96645" bIns="96645" anchor="t" anchorCtr="0">
            <a:noAutofit/>
          </a:bodyPr>
          <a:lstStyle/>
          <a:p>
            <a:pPr>
              <a:spcBef>
                <a:spcPts val="0"/>
              </a:spcBef>
              <a:buSzPct val="25000"/>
            </a:pPr>
            <a:endParaRPr sz="1300"/>
          </a:p>
        </p:txBody>
      </p:sp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591962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pPr>
              <a:spcBef>
                <a:spcPts val="0"/>
              </a:spcBef>
            </a:pPr>
            <a:endParaRPr/>
          </a:p>
        </p:txBody>
      </p:sp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30649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pPr>
              <a:spcBef>
                <a:spcPts val="0"/>
              </a:spcBef>
            </a:pPr>
            <a:endParaRPr/>
          </a:p>
        </p:txBody>
      </p:sp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92442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pPr>
              <a:spcBef>
                <a:spcPts val="0"/>
              </a:spcBef>
            </a:pPr>
            <a:endParaRPr/>
          </a:p>
        </p:txBody>
      </p:sp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21854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pPr>
              <a:spcBef>
                <a:spcPts val="0"/>
              </a:spcBef>
            </a:pPr>
            <a:endParaRPr/>
          </a:p>
        </p:txBody>
      </p:sp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14201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pPr>
              <a:spcBef>
                <a:spcPts val="0"/>
              </a:spcBef>
            </a:pPr>
            <a:endParaRPr/>
          </a:p>
        </p:txBody>
      </p:sp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84637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pPr>
              <a:spcBef>
                <a:spcPts val="0"/>
              </a:spcBef>
            </a:pPr>
            <a:endParaRPr/>
          </a:p>
        </p:txBody>
      </p:sp>
      <p:sp>
        <p:nvSpPr>
          <p:cNvPr id="345" name="Shape 34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4524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  <a:noFill/>
          <a:ln>
            <a:noFill/>
          </a:ln>
        </p:spPr>
        <p:txBody>
          <a:bodyPr lIns="96645" tIns="96645" rIns="96645" bIns="96645" anchor="t" anchorCtr="0">
            <a:noAutofit/>
          </a:bodyPr>
          <a:lstStyle/>
          <a:p>
            <a:pPr>
              <a:spcBef>
                <a:spcPts val="0"/>
              </a:spcBef>
              <a:buSzPct val="25000"/>
            </a:pPr>
            <a:endParaRPr sz="1300"/>
          </a:p>
        </p:txBody>
      </p:sp>
    </p:spTree>
    <p:extLst>
      <p:ext uri="{BB962C8B-B14F-4D97-AF65-F5344CB8AC3E}">
        <p14:creationId xmlns:p14="http://schemas.microsoft.com/office/powerpoint/2010/main" val="2005400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  <a:noFill/>
          <a:ln>
            <a:noFill/>
          </a:ln>
        </p:spPr>
        <p:txBody>
          <a:bodyPr lIns="96645" tIns="96645" rIns="96645" bIns="96645" anchor="t" anchorCtr="0">
            <a:noAutofit/>
          </a:bodyPr>
          <a:lstStyle/>
          <a:p>
            <a:pPr>
              <a:spcBef>
                <a:spcPts val="0"/>
              </a:spcBef>
              <a:buSzPct val="25000"/>
            </a:pPr>
            <a:endParaRPr sz="1300"/>
          </a:p>
        </p:txBody>
      </p:sp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67767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  <a:noFill/>
          <a:ln>
            <a:noFill/>
          </a:ln>
        </p:spPr>
        <p:txBody>
          <a:bodyPr lIns="96645" tIns="96645" rIns="96645" bIns="96645" anchor="t" anchorCtr="0">
            <a:noAutofit/>
          </a:bodyPr>
          <a:lstStyle/>
          <a:p>
            <a:pPr>
              <a:spcBef>
                <a:spcPts val="0"/>
              </a:spcBef>
              <a:buSzPct val="25000"/>
            </a:pPr>
            <a:endParaRPr sz="1300"/>
          </a:p>
        </p:txBody>
      </p:sp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4600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975361" y="4560570"/>
            <a:ext cx="5364479" cy="4320540"/>
          </a:xfrm>
          <a:prstGeom prst="rect">
            <a:avLst/>
          </a:prstGeom>
          <a:noFill/>
          <a:ln>
            <a:noFill/>
          </a:ln>
        </p:spPr>
        <p:txBody>
          <a:bodyPr lIns="96645" tIns="96645" rIns="96645" bIns="96645" anchor="t" anchorCtr="0">
            <a:noAutofit/>
          </a:bodyPr>
          <a:lstStyle/>
          <a:p>
            <a:pPr>
              <a:spcBef>
                <a:spcPts val="0"/>
              </a:spcBef>
              <a:buSzPct val="25000"/>
            </a:pPr>
            <a:endParaRPr sz="1300"/>
          </a:p>
        </p:txBody>
      </p:sp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86247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pPr>
              <a:spcBef>
                <a:spcPts val="0"/>
              </a:spcBef>
            </a:pPr>
            <a:endParaRPr/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5193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pPr>
              <a:spcBef>
                <a:spcPts val="0"/>
              </a:spcBef>
            </a:pPr>
            <a:endParaRPr/>
          </a:p>
        </p:txBody>
      </p:sp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5887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pPr>
              <a:spcBef>
                <a:spcPts val="0"/>
              </a:spcBef>
            </a:pPr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19" cy="480060"/>
          </a:xfrm>
          <a:prstGeom prst="rect">
            <a:avLst/>
          </a:prstGeom>
        </p:spPr>
        <p:txBody>
          <a:bodyPr lIns="96645" tIns="48309" rIns="96645" bIns="48309" anchor="b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fld id="{00000000-1234-1234-1234-123412341234}" type="slidenum">
              <a:rPr lang="en-US"/>
              <a:pPr>
                <a:buClr>
                  <a:schemeClr val="dk1"/>
                </a:buClr>
                <a:buSzPct val="25000"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7345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pPr>
              <a:spcBef>
                <a:spcPts val="0"/>
              </a:spcBef>
            </a:pPr>
            <a:endParaRPr/>
          </a:p>
        </p:txBody>
      </p:sp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9155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noFill/>
          <a:ln w="50800" cap="flat" cmpd="sng">
            <a:solidFill>
              <a:srgbClr val="3333B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16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Shape 17"/>
          <p:cNvSpPr/>
          <p:nvPr/>
        </p:nvSpPr>
        <p:spPr>
          <a:xfrm>
            <a:off x="381000" y="1295400"/>
            <a:ext cx="8229600" cy="2057400"/>
          </a:xfrm>
          <a:prstGeom prst="roundRect">
            <a:avLst>
              <a:gd name="adj" fmla="val 16667"/>
            </a:avLst>
          </a:prstGeom>
          <a:noFill/>
          <a:ln w="41275" cap="flat" cmpd="sng">
            <a:solidFill>
              <a:srgbClr val="3333B2"/>
            </a:solidFill>
            <a:prstDash val="solid"/>
            <a:round/>
            <a:headEnd type="none" w="med" len="med"/>
            <a:tailEnd type="none" w="med" len="med"/>
          </a:ln>
          <a:effectLst>
            <a:outerShdw blurRad="114300" dist="1524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609600" y="1447800"/>
            <a:ext cx="7772400" cy="838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Font typeface="Calibri"/>
              <a:buNone/>
              <a:defRPr sz="4400" b="0" i="0" u="none" strike="noStrike" cap="none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1219200" y="2667000"/>
            <a:ext cx="6400799" cy="53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244061"/>
              </a:buClr>
              <a:buFont typeface="Arial"/>
              <a:buNone/>
              <a:defRPr sz="3200" b="0" i="0" u="none" strike="noStrike" cap="none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 rot="5400000">
            <a:off x="2309017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63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 rot="5400000">
            <a:off x="4732336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 rot="5400000">
            <a:off x="541336" y="190500"/>
            <a:ext cx="5851525" cy="6019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63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Bullets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357187" y="562570"/>
            <a:ext cx="8429624" cy="857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>
                <a:srgbClr val="D93E2B"/>
              </a:buClr>
              <a:buFont typeface="Bodoni"/>
              <a:buNone/>
              <a:defRPr sz="4922" b="0" i="0" u="none" strike="noStrike" cap="none">
                <a:solidFill>
                  <a:srgbClr val="D93E2B"/>
                </a:solidFill>
                <a:latin typeface="Bodoni"/>
                <a:ea typeface="Bodoni"/>
                <a:cs typeface="Bodoni"/>
                <a:sym typeface="Bodoni"/>
              </a:defRPr>
            </a:lvl1pPr>
            <a:lvl2pPr marL="0" marR="0" lvl="1" indent="152400" algn="ctr" rtl="0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>
                <a:srgbClr val="D93E2B"/>
              </a:buClr>
              <a:buFont typeface="Bodoni"/>
              <a:buNone/>
              <a:defRPr sz="4922" b="0" i="0" u="none" strike="noStrike" cap="none">
                <a:solidFill>
                  <a:srgbClr val="D93E2B"/>
                </a:solidFill>
                <a:latin typeface="Bodoni"/>
                <a:ea typeface="Bodoni"/>
                <a:cs typeface="Bodoni"/>
                <a:sym typeface="Bodoni"/>
              </a:defRPr>
            </a:lvl2pPr>
            <a:lvl3pPr marL="0" marR="0" lvl="2" indent="317500" algn="ctr" rtl="0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>
                <a:srgbClr val="D93E2B"/>
              </a:buClr>
              <a:buFont typeface="Bodoni"/>
              <a:buNone/>
              <a:defRPr sz="4922" b="0" i="0" u="none" strike="noStrike" cap="none">
                <a:solidFill>
                  <a:srgbClr val="D93E2B"/>
                </a:solidFill>
                <a:latin typeface="Bodoni"/>
                <a:ea typeface="Bodoni"/>
                <a:cs typeface="Bodoni"/>
                <a:sym typeface="Bodoni"/>
              </a:defRPr>
            </a:lvl3pPr>
            <a:lvl4pPr marL="0" marR="0" lvl="3" indent="469900" algn="ctr" rtl="0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>
                <a:srgbClr val="D93E2B"/>
              </a:buClr>
              <a:buFont typeface="Bodoni"/>
              <a:buNone/>
              <a:defRPr sz="4922" b="0" i="0" u="none" strike="noStrike" cap="none">
                <a:solidFill>
                  <a:srgbClr val="D93E2B"/>
                </a:solidFill>
                <a:latin typeface="Bodoni"/>
                <a:ea typeface="Bodoni"/>
                <a:cs typeface="Bodoni"/>
                <a:sym typeface="Bodoni"/>
              </a:defRPr>
            </a:lvl4pPr>
            <a:lvl5pPr marL="0" marR="0" lvl="4" indent="635000" algn="ctr" rtl="0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>
                <a:srgbClr val="D93E2B"/>
              </a:buClr>
              <a:buFont typeface="Bodoni"/>
              <a:buNone/>
              <a:defRPr sz="4922" b="0" i="0" u="none" strike="noStrike" cap="none">
                <a:solidFill>
                  <a:srgbClr val="D93E2B"/>
                </a:solidFill>
                <a:latin typeface="Bodoni"/>
                <a:ea typeface="Bodoni"/>
                <a:cs typeface="Bodoni"/>
                <a:sym typeface="Bodoni"/>
              </a:defRPr>
            </a:lvl5pPr>
            <a:lvl6pPr marL="0" marR="0" lvl="5" indent="800100" algn="ctr" rtl="0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>
                <a:srgbClr val="D93E2B"/>
              </a:buClr>
              <a:buFont typeface="Bodoni"/>
              <a:buNone/>
              <a:defRPr sz="4922" b="0" i="0" u="none" strike="noStrike" cap="none">
                <a:solidFill>
                  <a:srgbClr val="D93E2B"/>
                </a:solidFill>
                <a:latin typeface="Bodoni"/>
                <a:ea typeface="Bodoni"/>
                <a:cs typeface="Bodoni"/>
                <a:sym typeface="Bodoni"/>
              </a:defRPr>
            </a:lvl6pPr>
            <a:lvl7pPr marL="0" marR="0" lvl="6" indent="952500" algn="ctr" rtl="0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>
                <a:srgbClr val="D93E2B"/>
              </a:buClr>
              <a:buFont typeface="Bodoni"/>
              <a:buNone/>
              <a:defRPr sz="4922" b="0" i="0" u="none" strike="noStrike" cap="none">
                <a:solidFill>
                  <a:srgbClr val="D93E2B"/>
                </a:solidFill>
                <a:latin typeface="Bodoni"/>
                <a:ea typeface="Bodoni"/>
                <a:cs typeface="Bodoni"/>
                <a:sym typeface="Bodoni"/>
              </a:defRPr>
            </a:lvl7pPr>
            <a:lvl8pPr marL="0" marR="0" lvl="7" indent="1117600" algn="ctr" rtl="0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>
                <a:srgbClr val="D93E2B"/>
              </a:buClr>
              <a:buFont typeface="Bodoni"/>
              <a:buNone/>
              <a:defRPr sz="4922" b="0" i="0" u="none" strike="noStrike" cap="none">
                <a:solidFill>
                  <a:srgbClr val="D93E2B"/>
                </a:solidFill>
                <a:latin typeface="Bodoni"/>
                <a:ea typeface="Bodoni"/>
                <a:cs typeface="Bodoni"/>
                <a:sym typeface="Bodoni"/>
              </a:defRPr>
            </a:lvl8pPr>
            <a:lvl9pPr marL="0" marR="0" lvl="8" indent="1282700" algn="ctr" rtl="0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>
                <a:srgbClr val="D93E2B"/>
              </a:buClr>
              <a:buFont typeface="Bodoni"/>
              <a:buNone/>
              <a:defRPr sz="4922" b="0" i="0" u="none" strike="noStrike" cap="none">
                <a:solidFill>
                  <a:srgbClr val="D93E2B"/>
                </a:solidFill>
                <a:latin typeface="Bodoni"/>
                <a:ea typeface="Bodoni"/>
                <a:cs typeface="Bodoni"/>
                <a:sym typeface="Bodon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357187" y="1848443"/>
            <a:ext cx="8429624" cy="4286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30387" marR="0" lvl="0" indent="-54960" algn="l" rtl="0">
              <a:lnSpc>
                <a:spcPct val="100000"/>
              </a:lnSpc>
              <a:spcBef>
                <a:spcPts val="1687"/>
              </a:spcBef>
              <a:spcAft>
                <a:spcPts val="0"/>
              </a:spcAft>
              <a:buClr>
                <a:srgbClr val="929292"/>
              </a:buClr>
              <a:buSzPct val="61497"/>
              <a:buFont typeface="Arial"/>
              <a:buChar char="●"/>
              <a:defRPr sz="2531" b="0" i="0" u="none" strike="noStrike" cap="none">
                <a:solidFill>
                  <a:srgbClr val="414141"/>
                </a:solidFill>
                <a:latin typeface="Quattrocento"/>
                <a:ea typeface="Quattrocento"/>
                <a:cs typeface="Quattrocento"/>
                <a:sym typeface="Quattrocento"/>
              </a:defRPr>
            </a:lvl1pPr>
            <a:lvl2pPr marL="660773" marR="0" lvl="1" indent="-55146" algn="l" rtl="0">
              <a:lnSpc>
                <a:spcPct val="100000"/>
              </a:lnSpc>
              <a:spcBef>
                <a:spcPts val="1687"/>
              </a:spcBef>
              <a:spcAft>
                <a:spcPts val="0"/>
              </a:spcAft>
              <a:buClr>
                <a:srgbClr val="929292"/>
              </a:buClr>
              <a:buSzPct val="61497"/>
              <a:buFont typeface="Arial"/>
              <a:buChar char="●"/>
              <a:defRPr sz="2531" b="0" i="0" u="none" strike="noStrike" cap="none">
                <a:solidFill>
                  <a:srgbClr val="41414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marL="991160" marR="0" lvl="2" indent="-55333" algn="l" rtl="0">
              <a:lnSpc>
                <a:spcPct val="100000"/>
              </a:lnSpc>
              <a:spcBef>
                <a:spcPts val="1687"/>
              </a:spcBef>
              <a:spcAft>
                <a:spcPts val="0"/>
              </a:spcAft>
              <a:buClr>
                <a:srgbClr val="929292"/>
              </a:buClr>
              <a:buSzPct val="61497"/>
              <a:buFont typeface="Arial"/>
              <a:buChar char="●"/>
              <a:defRPr sz="2531" b="0" i="0" u="none" strike="noStrike" cap="none">
                <a:solidFill>
                  <a:srgbClr val="41414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marL="1321547" marR="0" lvl="3" indent="-55520" algn="l" rtl="0">
              <a:lnSpc>
                <a:spcPct val="100000"/>
              </a:lnSpc>
              <a:spcBef>
                <a:spcPts val="1687"/>
              </a:spcBef>
              <a:spcAft>
                <a:spcPts val="0"/>
              </a:spcAft>
              <a:buClr>
                <a:srgbClr val="929292"/>
              </a:buClr>
              <a:buSzPct val="61497"/>
              <a:buFont typeface="Arial"/>
              <a:buChar char="●"/>
              <a:defRPr sz="2531" b="0" i="0" u="none" strike="noStrike" cap="none">
                <a:solidFill>
                  <a:srgbClr val="41414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marL="1651933" marR="0" lvl="4" indent="-55706" algn="l" rtl="0">
              <a:lnSpc>
                <a:spcPct val="100000"/>
              </a:lnSpc>
              <a:spcBef>
                <a:spcPts val="1687"/>
              </a:spcBef>
              <a:spcAft>
                <a:spcPts val="0"/>
              </a:spcAft>
              <a:buClr>
                <a:srgbClr val="929292"/>
              </a:buClr>
              <a:buSzPct val="61497"/>
              <a:buFont typeface="Arial"/>
              <a:buChar char="●"/>
              <a:defRPr sz="2531" b="0" i="0" u="none" strike="noStrike" cap="none">
                <a:solidFill>
                  <a:srgbClr val="41414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marL="1982320" marR="0" lvl="5" indent="-55893" algn="l" rtl="0">
              <a:lnSpc>
                <a:spcPct val="100000"/>
              </a:lnSpc>
              <a:spcBef>
                <a:spcPts val="1687"/>
              </a:spcBef>
              <a:spcAft>
                <a:spcPts val="0"/>
              </a:spcAft>
              <a:buClr>
                <a:srgbClr val="929292"/>
              </a:buClr>
              <a:buSzPct val="61497"/>
              <a:buFont typeface="Arial"/>
              <a:buChar char="●"/>
              <a:defRPr sz="2531" b="0" i="0" u="none" strike="noStrike" cap="none">
                <a:solidFill>
                  <a:srgbClr val="41414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312707" marR="0" lvl="6" indent="-56080" algn="l" rtl="0">
              <a:lnSpc>
                <a:spcPct val="100000"/>
              </a:lnSpc>
              <a:spcBef>
                <a:spcPts val="1687"/>
              </a:spcBef>
              <a:spcAft>
                <a:spcPts val="0"/>
              </a:spcAft>
              <a:buClr>
                <a:srgbClr val="929292"/>
              </a:buClr>
              <a:buSzPct val="61497"/>
              <a:buFont typeface="Arial"/>
              <a:buChar char="●"/>
              <a:defRPr sz="2531" b="0" i="0" u="none" strike="noStrike" cap="none">
                <a:solidFill>
                  <a:srgbClr val="41414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2643094" marR="0" lvl="7" indent="-56267" algn="l" rtl="0">
              <a:lnSpc>
                <a:spcPct val="100000"/>
              </a:lnSpc>
              <a:spcBef>
                <a:spcPts val="1687"/>
              </a:spcBef>
              <a:spcAft>
                <a:spcPts val="0"/>
              </a:spcAft>
              <a:buClr>
                <a:srgbClr val="929292"/>
              </a:buClr>
              <a:buSzPct val="61497"/>
              <a:buFont typeface="Arial"/>
              <a:buChar char="●"/>
              <a:defRPr sz="2531" b="0" i="0" u="none" strike="noStrike" cap="none">
                <a:solidFill>
                  <a:srgbClr val="41414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2973480" marR="0" lvl="8" indent="-56453" algn="l" rtl="0">
              <a:lnSpc>
                <a:spcPct val="100000"/>
              </a:lnSpc>
              <a:spcBef>
                <a:spcPts val="1687"/>
              </a:spcBef>
              <a:spcAft>
                <a:spcPts val="0"/>
              </a:spcAft>
              <a:buClr>
                <a:srgbClr val="929292"/>
              </a:buClr>
              <a:buSzPct val="61497"/>
              <a:buFont typeface="Arial"/>
              <a:buChar char="●"/>
              <a:defRPr sz="2531" b="0" i="0" u="none" strike="noStrike" cap="none">
                <a:solidFill>
                  <a:srgbClr val="41414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4446982" y="6509742"/>
            <a:ext cx="241102" cy="2857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ct val="25000"/>
              <a:buFont typeface="Quattrocento"/>
              <a:buNone/>
            </a:pPr>
            <a:fld id="{00000000-1234-1234-1234-123412341234}" type="slidenum">
              <a:rPr lang="en-US" sz="1266" b="0" i="0" u="none" strike="noStrike" cap="none">
                <a:solidFill>
                  <a:srgbClr val="4C4946"/>
                </a:solidFill>
                <a:latin typeface="Quattrocento"/>
                <a:ea typeface="Quattrocento"/>
                <a:cs typeface="Quattrocento"/>
                <a:sym typeface="Quattrocento"/>
              </a:rPr>
              <a:t>‹#›</a:t>
            </a:fld>
            <a:endParaRPr lang="en-US" sz="1266" b="0" i="0" u="none" strike="noStrike" cap="none">
              <a:solidFill>
                <a:srgbClr val="4C4946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Center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357187" y="2580680"/>
            <a:ext cx="8429624" cy="16966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>
                <a:srgbClr val="D93E2B"/>
              </a:buClr>
              <a:buFont typeface="Bodoni"/>
              <a:buNone/>
              <a:defRPr sz="4922" b="0" i="0" u="none" strike="noStrike" cap="none">
                <a:solidFill>
                  <a:srgbClr val="D93E2B"/>
                </a:solidFill>
                <a:latin typeface="Bodoni"/>
                <a:ea typeface="Bodoni"/>
                <a:cs typeface="Bodoni"/>
                <a:sym typeface="Bodoni"/>
              </a:defRPr>
            </a:lvl1pPr>
            <a:lvl2pPr marL="0" marR="0" lvl="1" indent="152400" algn="ctr" rtl="0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>
                <a:srgbClr val="D93E2B"/>
              </a:buClr>
              <a:buFont typeface="Bodoni"/>
              <a:buNone/>
              <a:defRPr sz="4922" b="0" i="0" u="none" strike="noStrike" cap="none">
                <a:solidFill>
                  <a:srgbClr val="D93E2B"/>
                </a:solidFill>
                <a:latin typeface="Bodoni"/>
                <a:ea typeface="Bodoni"/>
                <a:cs typeface="Bodoni"/>
                <a:sym typeface="Bodoni"/>
              </a:defRPr>
            </a:lvl2pPr>
            <a:lvl3pPr marL="0" marR="0" lvl="2" indent="317500" algn="ctr" rtl="0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>
                <a:srgbClr val="D93E2B"/>
              </a:buClr>
              <a:buFont typeface="Bodoni"/>
              <a:buNone/>
              <a:defRPr sz="4922" b="0" i="0" u="none" strike="noStrike" cap="none">
                <a:solidFill>
                  <a:srgbClr val="D93E2B"/>
                </a:solidFill>
                <a:latin typeface="Bodoni"/>
                <a:ea typeface="Bodoni"/>
                <a:cs typeface="Bodoni"/>
                <a:sym typeface="Bodoni"/>
              </a:defRPr>
            </a:lvl3pPr>
            <a:lvl4pPr marL="0" marR="0" lvl="3" indent="469900" algn="ctr" rtl="0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>
                <a:srgbClr val="D93E2B"/>
              </a:buClr>
              <a:buFont typeface="Bodoni"/>
              <a:buNone/>
              <a:defRPr sz="4922" b="0" i="0" u="none" strike="noStrike" cap="none">
                <a:solidFill>
                  <a:srgbClr val="D93E2B"/>
                </a:solidFill>
                <a:latin typeface="Bodoni"/>
                <a:ea typeface="Bodoni"/>
                <a:cs typeface="Bodoni"/>
                <a:sym typeface="Bodoni"/>
              </a:defRPr>
            </a:lvl4pPr>
            <a:lvl5pPr marL="0" marR="0" lvl="4" indent="635000" algn="ctr" rtl="0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>
                <a:srgbClr val="D93E2B"/>
              </a:buClr>
              <a:buFont typeface="Bodoni"/>
              <a:buNone/>
              <a:defRPr sz="4922" b="0" i="0" u="none" strike="noStrike" cap="none">
                <a:solidFill>
                  <a:srgbClr val="D93E2B"/>
                </a:solidFill>
                <a:latin typeface="Bodoni"/>
                <a:ea typeface="Bodoni"/>
                <a:cs typeface="Bodoni"/>
                <a:sym typeface="Bodoni"/>
              </a:defRPr>
            </a:lvl5pPr>
            <a:lvl6pPr marL="0" marR="0" lvl="5" indent="800100" algn="ctr" rtl="0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>
                <a:srgbClr val="D93E2B"/>
              </a:buClr>
              <a:buFont typeface="Bodoni"/>
              <a:buNone/>
              <a:defRPr sz="4922" b="0" i="0" u="none" strike="noStrike" cap="none">
                <a:solidFill>
                  <a:srgbClr val="D93E2B"/>
                </a:solidFill>
                <a:latin typeface="Bodoni"/>
                <a:ea typeface="Bodoni"/>
                <a:cs typeface="Bodoni"/>
                <a:sym typeface="Bodoni"/>
              </a:defRPr>
            </a:lvl6pPr>
            <a:lvl7pPr marL="0" marR="0" lvl="6" indent="952500" algn="ctr" rtl="0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>
                <a:srgbClr val="D93E2B"/>
              </a:buClr>
              <a:buFont typeface="Bodoni"/>
              <a:buNone/>
              <a:defRPr sz="4922" b="0" i="0" u="none" strike="noStrike" cap="none">
                <a:solidFill>
                  <a:srgbClr val="D93E2B"/>
                </a:solidFill>
                <a:latin typeface="Bodoni"/>
                <a:ea typeface="Bodoni"/>
                <a:cs typeface="Bodoni"/>
                <a:sym typeface="Bodoni"/>
              </a:defRPr>
            </a:lvl7pPr>
            <a:lvl8pPr marL="0" marR="0" lvl="7" indent="1117600" algn="ctr" rtl="0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>
                <a:srgbClr val="D93E2B"/>
              </a:buClr>
              <a:buFont typeface="Bodoni"/>
              <a:buNone/>
              <a:defRPr sz="4922" b="0" i="0" u="none" strike="noStrike" cap="none">
                <a:solidFill>
                  <a:srgbClr val="D93E2B"/>
                </a:solidFill>
                <a:latin typeface="Bodoni"/>
                <a:ea typeface="Bodoni"/>
                <a:cs typeface="Bodoni"/>
                <a:sym typeface="Bodoni"/>
              </a:defRPr>
            </a:lvl8pPr>
            <a:lvl9pPr marL="0" marR="0" lvl="8" indent="1282700" algn="ctr" rtl="0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>
                <a:srgbClr val="D93E2B"/>
              </a:buClr>
              <a:buFont typeface="Bodoni"/>
              <a:buNone/>
              <a:defRPr sz="4922" b="0" i="0" u="none" strike="noStrike" cap="none">
                <a:solidFill>
                  <a:srgbClr val="D93E2B"/>
                </a:solidFill>
                <a:latin typeface="Bodoni"/>
                <a:ea typeface="Bodoni"/>
                <a:cs typeface="Bodoni"/>
                <a:sym typeface="Bodoni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4446982" y="6509742"/>
            <a:ext cx="241102" cy="2857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ct val="25000"/>
              <a:buFont typeface="Quattrocento"/>
              <a:buNone/>
            </a:pPr>
            <a:fld id="{00000000-1234-1234-1234-123412341234}" type="slidenum">
              <a:rPr lang="en-US" sz="1266" b="0" i="0" u="none" strike="noStrike" cap="none">
                <a:solidFill>
                  <a:srgbClr val="4C4946"/>
                </a:solidFill>
                <a:latin typeface="Quattrocento"/>
                <a:ea typeface="Quattrocento"/>
                <a:cs typeface="Quattrocento"/>
                <a:sym typeface="Quattrocento"/>
              </a:rPr>
              <a:t>‹#›</a:t>
            </a:fld>
            <a:endParaRPr lang="en-US" sz="1266" b="0" i="0" u="none" strike="noStrike" cap="none">
              <a:solidFill>
                <a:srgbClr val="4C4946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noFill/>
          <a:ln w="34925" cap="flat" cmpd="sng">
            <a:solidFill>
              <a:srgbClr val="3333B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Shape 25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noFill/>
          <a:ln w="25400" cap="flat" cmpd="sng">
            <a:solidFill>
              <a:srgbClr val="3333B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88900" dir="54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04800" y="1066800"/>
            <a:ext cx="8381999" cy="50593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06679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6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7747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59999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0" y="0"/>
            <a:ext cx="8915400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82880" marR="0" lvl="0" indent="-50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Calibri"/>
              <a:buNone/>
              <a:defRPr sz="4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077200" y="6492875"/>
            <a:ext cx="10667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" name="Shape 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725540" y="123985"/>
            <a:ext cx="348710" cy="480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604446" y="6492875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Shape 38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Shape 39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3333B2"/>
              </a:gs>
            </a:gsLst>
            <a:lin ang="10800000" scaled="0"/>
          </a:gradFill>
          <a:ln>
            <a:noFill/>
          </a:ln>
          <a:effectLst>
            <a:outerShdw blurRad="50799" dist="88900" dir="54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Shape 40"/>
          <p:cNvSpPr txBox="1"/>
          <p:nvPr/>
        </p:nvSpPr>
        <p:spPr>
          <a:xfrm>
            <a:off x="1071562" y="6488112"/>
            <a:ext cx="3500435" cy="369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Vu Pham</a:t>
            </a:r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228600" y="1066800"/>
            <a:ext cx="4267198" cy="50593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462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59999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541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59999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648200" y="1066800"/>
            <a:ext cx="4267198" cy="50593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462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59999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541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59999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0" y="0"/>
            <a:ext cx="8839199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82880" marR="0" lvl="0" indent="-50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0" y="6492875"/>
            <a:ext cx="1066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4572000" y="6492875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077200" y="6492875"/>
            <a:ext cx="10667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Shape 49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Shape 50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3333B2"/>
              </a:gs>
            </a:gsLst>
            <a:lin ang="10800000" scaled="0"/>
          </a:gradFill>
          <a:ln>
            <a:noFill/>
          </a:ln>
          <a:effectLst>
            <a:outerShdw blurRad="50799" dist="88900" dir="54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Shape 51"/>
          <p:cNvSpPr txBox="1"/>
          <p:nvPr/>
        </p:nvSpPr>
        <p:spPr>
          <a:xfrm>
            <a:off x="1071562" y="6488112"/>
            <a:ext cx="3500435" cy="369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Vu Pham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990600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457200" y="1676400"/>
            <a:ext cx="4040187" cy="4449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256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59999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6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3"/>
          </p:nvPr>
        </p:nvSpPr>
        <p:spPr>
          <a:xfrm>
            <a:off x="4645025" y="990600"/>
            <a:ext cx="4041773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4"/>
          </p:nvPr>
        </p:nvSpPr>
        <p:spPr>
          <a:xfrm>
            <a:off x="4645025" y="1676400"/>
            <a:ext cx="4041773" cy="4449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256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59999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6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0" y="0"/>
            <a:ext cx="8839199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82880" marR="0" lvl="0" indent="-50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0" y="6492875"/>
            <a:ext cx="1066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4572000" y="6492875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077200" y="6492875"/>
            <a:ext cx="10667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3333B2"/>
              </a:gs>
            </a:gsLst>
            <a:lin ang="10800000" scaled="0"/>
          </a:gradFill>
          <a:ln>
            <a:noFill/>
          </a:ln>
          <a:effectLst>
            <a:outerShdw blurRad="50799" dist="88900" dir="54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Shape 63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0" y="0"/>
            <a:ext cx="8915400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82880" marR="0" lvl="0" indent="-50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1066800" y="6477000"/>
            <a:ext cx="3505200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marR="0" lvl="0" indent="-342900" algn="r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0" y="6492875"/>
            <a:ext cx="1066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4572000" y="6492875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077200" y="6492875"/>
            <a:ext cx="10667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Shape 71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1066800" y="6477000"/>
            <a:ext cx="3505200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marR="0" lvl="0" indent="-342900" algn="r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0" y="6492875"/>
            <a:ext cx="1066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4572000" y="6492875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077200" y="6492875"/>
            <a:ext cx="10667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63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63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572248" y="6477000"/>
            <a:ext cx="4572000" cy="381000"/>
          </a:xfrm>
          <a:prstGeom prst="rect">
            <a:avLst/>
          </a:prstGeom>
          <a:noFill/>
          <a:ln w="50800" cap="flat" cmpd="sng">
            <a:solidFill>
              <a:srgbClr val="3333B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Informatique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chap 3</a:t>
            </a:r>
          </a:p>
        </p:txBody>
      </p:sp>
      <p:sp>
        <p:nvSpPr>
          <p:cNvPr id="13" name="Shape 13"/>
          <p:cNvSpPr txBox="1"/>
          <p:nvPr/>
        </p:nvSpPr>
        <p:spPr>
          <a:xfrm>
            <a:off x="0" y="6488112"/>
            <a:ext cx="4572000" cy="369886"/>
          </a:xfrm>
          <a:prstGeom prst="rect">
            <a:avLst/>
          </a:prstGeom>
          <a:noFill/>
          <a:ln w="50800" cap="flat" cmpd="sng">
            <a:solidFill>
              <a:srgbClr val="3333B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ESIB             Math </a:t>
            </a:r>
            <a:r>
              <a:rPr lang="en-US" sz="12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Spé</a:t>
            </a:r>
            <a:r>
              <a:rPr lang="en-US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GE-GIC</a:t>
            </a: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683568" y="1849502"/>
            <a:ext cx="7772400" cy="8381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 err="1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Informatique</a:t>
            </a:r>
            <a:r>
              <a:rPr lang="en-US" sz="4400" b="0" i="0" u="none" strike="noStrike" cap="none" dirty="0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0" i="0" u="none" strike="noStrike" cap="none" dirty="0" smtClean="0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lang="en-US" sz="4400" b="0" i="0" u="none" strike="noStrike" cap="none" dirty="0">
              <a:solidFill>
                <a:srgbClr val="24406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219200" y="2667000"/>
            <a:ext cx="6400799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Chapitre 3 – Gestion des fichiers 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Shape 1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53678" y="0"/>
            <a:ext cx="902289" cy="1043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 descr="https://www.usj.edu.lb/logos/usj2016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5536" y="141426"/>
            <a:ext cx="3096343" cy="721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236767" y="1939459"/>
            <a:ext cx="1219199" cy="121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304800" y="1066800"/>
            <a:ext cx="8381999" cy="50593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L’erreur FileNotFoundError</a:t>
            </a:r>
            <a:r>
              <a:rPr lang="en-U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 issue quand le fichier à ouvrir est introuvable. On peut gérer cette erreur avec le bloc try/except :</a:t>
            </a:r>
          </a:p>
          <a:p>
            <a:pPr marL="3429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60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0" y="0"/>
            <a:ext cx="8915400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82880" marR="0" lvl="0" indent="-50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Calibri"/>
              <a:buNone/>
            </a:pPr>
            <a:r>
              <a:rPr lang="en-US" sz="36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Gestion des erreurs – fichier introuvable</a:t>
            </a:r>
          </a:p>
        </p:txBody>
      </p:sp>
      <p:sp>
        <p:nvSpPr>
          <p:cNvPr id="200" name="Shape 200"/>
          <p:cNvSpPr txBox="1">
            <a:spLocks noGrp="1"/>
          </p:cNvSpPr>
          <p:nvPr>
            <p:ph type="sldNum" idx="12"/>
          </p:nvPr>
        </p:nvSpPr>
        <p:spPr>
          <a:xfrm>
            <a:off x="8077200" y="6492875"/>
            <a:ext cx="10667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Shape 201"/>
          <p:cNvSpPr txBox="1"/>
          <p:nvPr/>
        </p:nvSpPr>
        <p:spPr>
          <a:xfrm>
            <a:off x="331075" y="5376041"/>
            <a:ext cx="8355722" cy="461664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FileNotFoundError est une sous classe de l’erreur OSError</a:t>
            </a:r>
          </a:p>
        </p:txBody>
      </p:sp>
      <p:pic>
        <p:nvPicPr>
          <p:cNvPr id="202" name="Shape 2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61085" y="3578648"/>
            <a:ext cx="3214137" cy="60481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203" name="Shape 203"/>
          <p:cNvSpPr/>
          <p:nvPr/>
        </p:nvSpPr>
        <p:spPr>
          <a:xfrm>
            <a:off x="4792717" y="3736428"/>
            <a:ext cx="339970" cy="3310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Shape 20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2068" y="2898183"/>
            <a:ext cx="4074720" cy="2189401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382000" cy="544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2400" b="1"/>
              <a:t>Risques</a:t>
            </a:r>
            <a:r>
              <a:rPr lang="en-US" sz="2400"/>
              <a:t> de laisser le fichier ouvert: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-US" sz="2400"/>
              <a:t>on oublie de le fermer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-US" sz="2400"/>
              <a:t>une erreur peut se produire avant l'instruction de fermeture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 sz="2400"/>
              <a:t> 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 sz="2400" b="1"/>
              <a:t>Solution:</a:t>
            </a:r>
            <a:r>
              <a:rPr lang="en-US" sz="2400"/>
              <a:t> On utilise le mot clé "with"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 sz="2400" b="1"/>
              <a:t>Exemple: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 sz="2400" b="1" i="1">
                <a:solidFill>
                  <a:srgbClr val="0000FF"/>
                </a:solidFill>
              </a:rPr>
              <a:t>with</a:t>
            </a:r>
            <a:r>
              <a:rPr lang="en-US" sz="2400" i="1"/>
              <a:t> open("fichier.txt","r") </a:t>
            </a:r>
            <a:r>
              <a:rPr lang="en-US" sz="2400" b="1" i="1">
                <a:solidFill>
                  <a:srgbClr val="0000FF"/>
                </a:solidFill>
              </a:rPr>
              <a:t>as</a:t>
            </a:r>
            <a:r>
              <a:rPr lang="en-US" sz="2400" i="1"/>
              <a:t> monFichier</a:t>
            </a:r>
            <a:r>
              <a:rPr lang="en-US" sz="2400" b="1" i="1">
                <a:solidFill>
                  <a:srgbClr val="0000FF"/>
                </a:solidFill>
              </a:rPr>
              <a:t>: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 sz="2400" i="1"/>
              <a:t> 		contenu = monFichier.read()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 sz="2400" i="1"/>
              <a:t>		…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 sz="2400" i="1"/>
              <a:t># ici les instructions qui viennent après la fermeture du fichier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/>
          </a:p>
          <a:p>
            <a:pPr marL="0" lvl="0" indent="0" rtl="0">
              <a:spcBef>
                <a:spcPts val="0"/>
              </a:spcBef>
              <a:buNone/>
            </a:pPr>
            <a:r>
              <a:rPr lang="en-US" sz="2400" b="1"/>
              <a:t>Il n'est plus nécessaire d'utiliser la méthode </a:t>
            </a:r>
            <a:r>
              <a:rPr lang="en-US" sz="2400" b="1" i="1"/>
              <a:t>close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800"/>
          </a:p>
          <a:p>
            <a:pPr marL="0" lvl="0" indent="0">
              <a:spcBef>
                <a:spcPts val="0"/>
              </a:spcBef>
              <a:buNone/>
            </a:pPr>
            <a:endParaRPr sz="2800"/>
          </a:p>
        </p:txBody>
      </p:sp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0" y="0"/>
            <a:ext cx="8915400" cy="762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Le mot clé "with"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type="sldNum" idx="12"/>
          </p:nvPr>
        </p:nvSpPr>
        <p:spPr>
          <a:xfrm>
            <a:off x="8077200" y="6492875"/>
            <a:ext cx="1066800" cy="3651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170468" y="3855617"/>
            <a:ext cx="8229600" cy="2462484"/>
          </a:xfrm>
          <a:prstGeom prst="rect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9999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curseur est positionné au début du fichier.</a:t>
            </a:r>
          </a:p>
          <a:p>
            <a:pPr marL="3429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59999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méthode readlines( ) permet de lire tout le contenu du fichier. </a:t>
            </a:r>
          </a:p>
          <a:p>
            <a:pPr marL="3429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59999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retour est une liste qui stocke le contenu du fichier. Chaque élément est une </a:t>
            </a:r>
            <a:r>
              <a:rPr lang="en-US" sz="2400"/>
              <a:t>chaîne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qui représente une ligne.</a:t>
            </a:r>
          </a:p>
        </p:txBody>
      </p:sp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8915400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82880" marR="0" lvl="0" indent="-50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Calibri"/>
              <a:buNone/>
            </a:pPr>
            <a:r>
              <a:rPr lang="en-US" sz="3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Lecture en bloc d’un fichier texte - méthode readlines</a:t>
            </a:r>
          </a:p>
        </p:txBody>
      </p:sp>
      <p:cxnSp>
        <p:nvCxnSpPr>
          <p:cNvPr id="219" name="Shape 219"/>
          <p:cNvCxnSpPr/>
          <p:nvPr/>
        </p:nvCxnSpPr>
        <p:spPr>
          <a:xfrm>
            <a:off x="1456894" y="2370811"/>
            <a:ext cx="71655" cy="506521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triangle" w="lg" len="lg"/>
          </a:ln>
        </p:spPr>
      </p:cxnSp>
      <p:pic>
        <p:nvPicPr>
          <p:cNvPr id="221" name="Shape 2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0034" y="2971525"/>
            <a:ext cx="7950470" cy="578216"/>
          </a:xfrm>
          <a:prstGeom prst="rect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222" name="Shape 222"/>
          <p:cNvSpPr txBox="1">
            <a:spLocks noGrp="1"/>
          </p:cNvSpPr>
          <p:nvPr>
            <p:ph type="sldNum" idx="12"/>
          </p:nvPr>
        </p:nvSpPr>
        <p:spPr>
          <a:xfrm>
            <a:off x="8077200" y="6492875"/>
            <a:ext cx="10667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034" y="1295704"/>
            <a:ext cx="5841121" cy="89863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99" y="1041710"/>
            <a:ext cx="8479078" cy="226904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249986" y="5050156"/>
            <a:ext cx="8381999" cy="1509321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121920" marR="0" lvl="0" indent="-76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méthode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readline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) lit la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ligne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courante et place le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curseur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sur la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ligne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suivante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A la fin du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fichier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la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méthode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renvoie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chaine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vide.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-16714" y="60616"/>
            <a:ext cx="8915400" cy="7620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182880" marR="0" lvl="0" indent="-50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Calibri"/>
              <a:buNone/>
            </a:pPr>
            <a:r>
              <a:rPr lang="en-US" sz="3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Lecture par ligne d’un fichier texte - méthode readline</a:t>
            </a:r>
          </a:p>
        </p:txBody>
      </p:sp>
      <p:pic>
        <p:nvPicPr>
          <p:cNvPr id="230" name="Shape 2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87565" y="2838821"/>
            <a:ext cx="1979269" cy="2209838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231" name="Shape 231"/>
          <p:cNvSpPr/>
          <p:nvPr/>
        </p:nvSpPr>
        <p:spPr>
          <a:xfrm rot="-5400000">
            <a:off x="6139573" y="2994443"/>
            <a:ext cx="359857" cy="62276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84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Shape 232"/>
          <p:cNvSpPr txBox="1">
            <a:spLocks noGrp="1"/>
          </p:cNvSpPr>
          <p:nvPr>
            <p:ph type="sldNum" idx="12"/>
          </p:nvPr>
        </p:nvSpPr>
        <p:spPr>
          <a:xfrm>
            <a:off x="8077200" y="6492875"/>
            <a:ext cx="10667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87" y="946913"/>
            <a:ext cx="9044095" cy="125661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225787" y="4656369"/>
            <a:ext cx="8381999" cy="1348854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121920" marR="0" lvl="0" indent="-76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itérant sur l’objet f, nous pourrons lire le contenu du fichier ligne par ligne.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xfrm>
            <a:off x="0" y="0"/>
            <a:ext cx="8915400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82880" marR="0" lvl="0" indent="-50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Calibri"/>
              <a:buNone/>
            </a:pPr>
            <a:r>
              <a:rPr lang="en-US" sz="4219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Lecture par ligne d’un fichier texte</a:t>
            </a:r>
          </a:p>
        </p:txBody>
      </p:sp>
      <p:sp>
        <p:nvSpPr>
          <p:cNvPr id="240" name="Shape 240"/>
          <p:cNvSpPr/>
          <p:nvPr/>
        </p:nvSpPr>
        <p:spPr>
          <a:xfrm rot="-2786388">
            <a:off x="5648884" y="1931286"/>
            <a:ext cx="317757" cy="54448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84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1" name="Shape 2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66151" y="1900791"/>
            <a:ext cx="2460362" cy="2291211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242" name="Shape 242"/>
          <p:cNvSpPr txBox="1">
            <a:spLocks noGrp="1"/>
          </p:cNvSpPr>
          <p:nvPr>
            <p:ph type="sldNum" idx="12"/>
          </p:nvPr>
        </p:nvSpPr>
        <p:spPr>
          <a:xfrm>
            <a:off x="8077200" y="6492875"/>
            <a:ext cx="10667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421" y="2239561"/>
            <a:ext cx="4846117" cy="152104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416121" y="1066800"/>
            <a:ext cx="2499278" cy="366285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121920" marR="0" lvl="0" indent="-76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 est possible de lire quelques caractères en passant le nombre qu’on désire lire comme argument de la méthode read( ).</a:t>
            </a:r>
          </a:p>
          <a:p>
            <a:pPr marL="96437" marR="0" lvl="0" indent="-7536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2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0" y="0"/>
            <a:ext cx="8915400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82880" marR="0" lvl="0" indent="-50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Calibri"/>
              <a:buNone/>
            </a:pPr>
            <a:r>
              <a:rPr lang="en-US" sz="3797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Lecture par caractère d’un fichier texte</a:t>
            </a:r>
          </a:p>
        </p:txBody>
      </p:sp>
      <p:grpSp>
        <p:nvGrpSpPr>
          <p:cNvPr id="249" name="Shape 249"/>
          <p:cNvGrpSpPr/>
          <p:nvPr/>
        </p:nvGrpSpPr>
        <p:grpSpPr>
          <a:xfrm>
            <a:off x="2167010" y="2807670"/>
            <a:ext cx="4102710" cy="943987"/>
            <a:chOff x="1525565" y="2308569"/>
            <a:chExt cx="4102710" cy="943987"/>
          </a:xfrm>
        </p:grpSpPr>
        <p:pic>
          <p:nvPicPr>
            <p:cNvPr id="251" name="Shape 25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072444" y="2308569"/>
              <a:ext cx="1555831" cy="943987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pic>
        <p:cxnSp>
          <p:nvCxnSpPr>
            <p:cNvPr id="252" name="Shape 252"/>
            <p:cNvCxnSpPr/>
            <p:nvPr/>
          </p:nvCxnSpPr>
          <p:spPr>
            <a:xfrm>
              <a:off x="1525565" y="2474088"/>
              <a:ext cx="2562645" cy="53789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253" name="Shape 253"/>
            <p:cNvCxnSpPr/>
            <p:nvPr/>
          </p:nvCxnSpPr>
          <p:spPr>
            <a:xfrm>
              <a:off x="1525565" y="2930133"/>
              <a:ext cx="2546879" cy="23412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triangle" w="lg" len="lg"/>
            </a:ln>
          </p:spPr>
        </p:cxnSp>
      </p:grpSp>
      <p:sp>
        <p:nvSpPr>
          <p:cNvPr id="254" name="Shape 254"/>
          <p:cNvSpPr txBox="1">
            <a:spLocks noGrp="1"/>
          </p:cNvSpPr>
          <p:nvPr>
            <p:ph type="sldNum" idx="12"/>
          </p:nvPr>
        </p:nvSpPr>
        <p:spPr>
          <a:xfrm>
            <a:off x="8077200" y="6492875"/>
            <a:ext cx="10667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17" y="1262891"/>
            <a:ext cx="7029153" cy="2219218"/>
          </a:xfrm>
          <a:prstGeom prst="rect">
            <a:avLst/>
          </a:prstGeom>
        </p:spPr>
      </p:pic>
      <p:sp>
        <p:nvSpPr>
          <p:cNvPr id="260" name="Shape 260"/>
          <p:cNvSpPr txBox="1">
            <a:spLocks noGrp="1"/>
          </p:cNvSpPr>
          <p:nvPr>
            <p:ph type="title"/>
          </p:nvPr>
        </p:nvSpPr>
        <p:spPr>
          <a:xfrm>
            <a:off x="0" y="0"/>
            <a:ext cx="8915400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82880" marR="0" lvl="0" indent="-50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Calibri"/>
              <a:buNone/>
            </a:pPr>
            <a:r>
              <a:rPr lang="en-US" sz="3797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Lecture d’un fichier texte – seek( ) et tell( )</a:t>
            </a:r>
          </a:p>
        </p:txBody>
      </p:sp>
      <p:pic>
        <p:nvPicPr>
          <p:cNvPr id="261" name="Shape 26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73792" y="2574888"/>
            <a:ext cx="2070207" cy="1486786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262" name="Shape 262"/>
          <p:cNvSpPr txBox="1"/>
          <p:nvPr/>
        </p:nvSpPr>
        <p:spPr>
          <a:xfrm>
            <a:off x="266698" y="4414344"/>
            <a:ext cx="8648700" cy="1938991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 méthode seek( ) permet de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positionner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le curseur à l’endroit indiqué en comptant toujours à partir du début du fichier pour un fichier texte.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 méthode tell( ) permet de renseigner sur la position actuelle du curseur.</a:t>
            </a:r>
          </a:p>
        </p:txBody>
      </p:sp>
      <p:sp>
        <p:nvSpPr>
          <p:cNvPr id="263" name="Shape 263"/>
          <p:cNvSpPr/>
          <p:nvPr/>
        </p:nvSpPr>
        <p:spPr>
          <a:xfrm rot="17321864">
            <a:off x="6675941" y="2471013"/>
            <a:ext cx="409903" cy="42566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Shape 264"/>
          <p:cNvSpPr txBox="1">
            <a:spLocks noGrp="1"/>
          </p:cNvSpPr>
          <p:nvPr>
            <p:ph type="sldNum" idx="12"/>
          </p:nvPr>
        </p:nvSpPr>
        <p:spPr>
          <a:xfrm>
            <a:off x="8077200" y="6492875"/>
            <a:ext cx="10667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970864" y="1121391"/>
            <a:ext cx="2173135" cy="5059362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8695"/>
              <a:buFont typeface="Arial"/>
              <a:buChar char="•"/>
            </a:pPr>
            <a:r>
              <a:rPr lang="en-US" sz="22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ouvre le fichier en mode écriture. Le contenu du fichier sera écrasé.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58695"/>
              <a:buFont typeface="Arial"/>
              <a:buChar char="•"/>
            </a:pPr>
            <a:r>
              <a:rPr lang="en-US" sz="22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méthode write( ) permet d’écrire dans le fichier une chaine de caractères.</a:t>
            </a:r>
          </a:p>
        </p:txBody>
      </p:sp>
      <p:sp>
        <p:nvSpPr>
          <p:cNvPr id="270" name="Shape 270"/>
          <p:cNvSpPr txBox="1">
            <a:spLocks noGrp="1"/>
          </p:cNvSpPr>
          <p:nvPr>
            <p:ph type="title"/>
          </p:nvPr>
        </p:nvSpPr>
        <p:spPr>
          <a:xfrm>
            <a:off x="0" y="0"/>
            <a:ext cx="8915400" cy="7620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182880" marR="0" lvl="0" indent="-50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Calibri"/>
              <a:buNone/>
            </a:pPr>
            <a:r>
              <a:rPr lang="en-US" sz="3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Ecriture dans un fichier texte - méthode write</a:t>
            </a:r>
          </a:p>
        </p:txBody>
      </p:sp>
      <p:pic>
        <p:nvPicPr>
          <p:cNvPr id="271" name="Shape 2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413" y="2679157"/>
            <a:ext cx="3055207" cy="1115093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272" name="Shape 272"/>
          <p:cNvSpPr txBox="1"/>
          <p:nvPr/>
        </p:nvSpPr>
        <p:spPr>
          <a:xfrm>
            <a:off x="146413" y="4420473"/>
            <a:ext cx="6256879" cy="3519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1687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Si on veut chaque chaine sur une ligne, on ajoute </a:t>
            </a:r>
            <a:r>
              <a:rPr lang="en-US" sz="1687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" </a:t>
            </a:r>
            <a:r>
              <a:rPr lang="en-US" sz="1687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1687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"</a:t>
            </a:r>
            <a:r>
              <a:rPr lang="en-US" sz="1687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</a:p>
        </p:txBody>
      </p:sp>
      <p:sp>
        <p:nvSpPr>
          <p:cNvPr id="275" name="Shape 275"/>
          <p:cNvSpPr txBox="1">
            <a:spLocks noGrp="1"/>
          </p:cNvSpPr>
          <p:nvPr>
            <p:ph type="sldNum" idx="12"/>
          </p:nvPr>
        </p:nvSpPr>
        <p:spPr>
          <a:xfrm>
            <a:off x="8077200" y="6492875"/>
            <a:ext cx="10667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413" y="1121391"/>
            <a:ext cx="6700306" cy="121190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139" y="4918841"/>
            <a:ext cx="6580939" cy="126191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6646460" y="1066800"/>
            <a:ext cx="2268939" cy="5059362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8695"/>
              <a:buFont typeface="Arial"/>
              <a:buChar char="•"/>
            </a:pPr>
            <a:r>
              <a:rPr lang="en-US" sz="22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ouvre le fichier en mode écriture. Le contenu du fichier sera écrasé.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58695"/>
              <a:buFont typeface="Arial"/>
              <a:buChar char="•"/>
            </a:pPr>
            <a:r>
              <a:rPr lang="en-US" sz="22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méthode writelines( ) permet d’écrire dans le fichier le contenu d’une liste.</a:t>
            </a:r>
          </a:p>
        </p:txBody>
      </p:sp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xfrm>
            <a:off x="0" y="0"/>
            <a:ext cx="8915400" cy="7620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182880" marR="0" lvl="0" indent="-50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Calibri"/>
              <a:buNone/>
            </a:pPr>
            <a:r>
              <a:rPr lang="en-US" sz="32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Ecriture dans un fichier texte - méthode writelines</a:t>
            </a:r>
          </a:p>
        </p:txBody>
      </p:sp>
      <p:pic>
        <p:nvPicPr>
          <p:cNvPr id="283" name="Shape 2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3857" y="2751303"/>
            <a:ext cx="3214687" cy="1690352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284" name="Shape 284"/>
          <p:cNvSpPr txBox="1"/>
          <p:nvPr/>
        </p:nvSpPr>
        <p:spPr>
          <a:xfrm>
            <a:off x="203857" y="4660692"/>
            <a:ext cx="5623736" cy="1015662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Toute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donnée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doit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être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convertie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chaine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caractères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avant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d’être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sauvegardée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dans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ficher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texte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Ex: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f.write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strike="noStrike" cap="none" dirty="0" err="1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str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(2))</a:t>
            </a:r>
          </a:p>
        </p:txBody>
      </p:sp>
      <p:sp>
        <p:nvSpPr>
          <p:cNvPr id="285" name="Shape 285"/>
          <p:cNvSpPr txBox="1">
            <a:spLocks noGrp="1"/>
          </p:cNvSpPr>
          <p:nvPr>
            <p:ph type="sldNum" idx="12"/>
          </p:nvPr>
        </p:nvSpPr>
        <p:spPr>
          <a:xfrm>
            <a:off x="8077200" y="6492875"/>
            <a:ext cx="10667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48" y="1172055"/>
            <a:ext cx="6630012" cy="116919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5517396" y="3343567"/>
            <a:ext cx="3093202" cy="1584892"/>
          </a:xfrm>
          <a:prstGeom prst="rect">
            <a:avLst/>
          </a:prstGeom>
          <a:noFill/>
          <a:ln w="9525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curseur est positionné à la fin du fichier.</a:t>
            </a:r>
          </a:p>
          <a:p>
            <a:pPr marL="96437" marR="0" lvl="0" indent="-7536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6437" marR="0" lvl="0" indent="-7536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0" y="0"/>
            <a:ext cx="8915400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82880" marR="0" lvl="0" indent="-50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Calibri"/>
              <a:buNone/>
            </a:pPr>
            <a:r>
              <a:rPr lang="en-US" sz="4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Ouverture d’un fichier en mode ajout</a:t>
            </a:r>
          </a:p>
        </p:txBody>
      </p:sp>
      <p:pic>
        <p:nvPicPr>
          <p:cNvPr id="292" name="Shape 2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34843" y="3729294"/>
            <a:ext cx="2935285" cy="2426696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294" name="Shape 294"/>
          <p:cNvSpPr/>
          <p:nvPr/>
        </p:nvSpPr>
        <p:spPr>
          <a:xfrm>
            <a:off x="3543996" y="3127458"/>
            <a:ext cx="392034" cy="43221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84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Shape 295"/>
          <p:cNvSpPr txBox="1">
            <a:spLocks noGrp="1"/>
          </p:cNvSpPr>
          <p:nvPr>
            <p:ph type="sldNum" idx="12"/>
          </p:nvPr>
        </p:nvSpPr>
        <p:spPr>
          <a:xfrm>
            <a:off x="8077200" y="6492875"/>
            <a:ext cx="10667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041" y="1779151"/>
            <a:ext cx="5607352" cy="110539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266700" y="908720"/>
            <a:ext cx="8381999" cy="50593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999"/>
              <a:buFont typeface="Calibri"/>
              <a:buAutoNum type="arabicPeriod"/>
            </a:pPr>
            <a:r>
              <a:rPr lang="en-US" b="0" i="0" u="none" strike="noStrike" cap="none" dirty="0" err="1">
                <a:solidFill>
                  <a:srgbClr val="A5A5A5"/>
                </a:solidFill>
                <a:sym typeface="Calibri"/>
              </a:rPr>
              <a:t>Algorithmes</a:t>
            </a:r>
            <a:r>
              <a:rPr lang="en-US" b="0" i="0" u="none" strike="noStrike" cap="none" dirty="0">
                <a:solidFill>
                  <a:srgbClr val="A5A5A5"/>
                </a:solidFill>
                <a:sym typeface="Calibri"/>
              </a:rPr>
              <a:t> de tri, </a:t>
            </a:r>
            <a:r>
              <a:rPr lang="en-US" b="0" i="0" u="none" strike="noStrike" cap="none" dirty="0" err="1">
                <a:solidFill>
                  <a:srgbClr val="A5A5A5"/>
                </a:solidFill>
                <a:sym typeface="Calibri"/>
              </a:rPr>
              <a:t>complexité</a:t>
            </a:r>
            <a:r>
              <a:rPr lang="en-US" b="0" i="0" u="none" strike="noStrike" cap="none" dirty="0">
                <a:solidFill>
                  <a:srgbClr val="A5A5A5"/>
                </a:solidFill>
                <a:sym typeface="Calibri"/>
              </a:rPr>
              <a:t> </a:t>
            </a:r>
            <a:r>
              <a:rPr lang="en-US" b="0" i="0" u="none" strike="noStrike" cap="none" dirty="0" err="1">
                <a:solidFill>
                  <a:srgbClr val="A5A5A5"/>
                </a:solidFill>
                <a:sym typeface="Calibri"/>
              </a:rPr>
              <a:t>algorithmique</a:t>
            </a:r>
            <a:endParaRPr lang="en-US" b="0" i="0" u="none" strike="noStrike" cap="none" dirty="0">
              <a:solidFill>
                <a:srgbClr val="A5A5A5"/>
              </a:solidFill>
              <a:sym typeface="Calibri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73999"/>
              <a:buFont typeface="Calibri"/>
              <a:buAutoNum type="arabicPeriod"/>
            </a:pPr>
            <a:r>
              <a:rPr lang="en-US" b="0" i="0" u="none" strike="noStrike" cap="none" dirty="0" err="1" smtClean="0">
                <a:solidFill>
                  <a:srgbClr val="A5A5A5"/>
                </a:solidFill>
                <a:sym typeface="Calibri"/>
              </a:rPr>
              <a:t>Récursivité</a:t>
            </a:r>
            <a:r>
              <a:rPr lang="en-US" b="0" i="0" u="none" strike="noStrike" cap="none" dirty="0" smtClean="0">
                <a:solidFill>
                  <a:srgbClr val="A5A5A5"/>
                </a:solidFill>
                <a:sym typeface="Calibri"/>
              </a:rPr>
              <a:t> et </a:t>
            </a:r>
            <a:r>
              <a:rPr lang="en-US" b="0" i="0" u="none" strike="noStrike" cap="none" dirty="0" err="1" smtClean="0">
                <a:solidFill>
                  <a:srgbClr val="A5A5A5"/>
                </a:solidFill>
                <a:sym typeface="Calibri"/>
              </a:rPr>
              <a:t>tris</a:t>
            </a:r>
            <a:r>
              <a:rPr lang="en-US" b="0" i="0" u="none" strike="noStrike" cap="none" dirty="0" smtClean="0">
                <a:solidFill>
                  <a:srgbClr val="A5A5A5"/>
                </a:solidFill>
                <a:sym typeface="Calibri"/>
              </a:rPr>
              <a:t> </a:t>
            </a:r>
            <a:r>
              <a:rPr lang="en-US" b="0" i="0" u="none" strike="noStrike" cap="none" dirty="0" err="1" smtClean="0">
                <a:solidFill>
                  <a:srgbClr val="A5A5A5"/>
                </a:solidFill>
                <a:sym typeface="Calibri"/>
              </a:rPr>
              <a:t>récursifs</a:t>
            </a:r>
            <a:endParaRPr lang="en-US" b="0" i="0" u="none" strike="noStrike" cap="none" dirty="0">
              <a:solidFill>
                <a:srgbClr val="A5A5A5"/>
              </a:solidFill>
              <a:sym typeface="Calibri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73999"/>
              <a:buFont typeface="Calibri"/>
              <a:buAutoNum type="arabicPeriod"/>
            </a:pPr>
            <a:r>
              <a:rPr lang="en-US" b="1" i="0" u="none" strike="noStrike" cap="none" dirty="0" err="1">
                <a:solidFill>
                  <a:schemeClr val="dk1"/>
                </a:solidFill>
                <a:sym typeface="Calibri"/>
              </a:rPr>
              <a:t>Gestion</a:t>
            </a:r>
            <a:r>
              <a:rPr lang="en-US" b="1" i="0" u="none" strike="noStrike" cap="none" dirty="0">
                <a:solidFill>
                  <a:schemeClr val="dk1"/>
                </a:solidFill>
                <a:sym typeface="Calibri"/>
              </a:rPr>
              <a:t> </a:t>
            </a:r>
            <a:r>
              <a:rPr lang="en-US" b="1" i="0" u="none" strike="noStrike" cap="none" dirty="0" smtClean="0">
                <a:solidFill>
                  <a:schemeClr val="dk1"/>
                </a:solidFill>
                <a:sym typeface="Calibri"/>
              </a:rPr>
              <a:t>de </a:t>
            </a:r>
            <a:r>
              <a:rPr lang="en-US" b="1" i="0" u="none" strike="noStrike" cap="none" dirty="0" err="1" smtClean="0">
                <a:solidFill>
                  <a:schemeClr val="dk1"/>
                </a:solidFill>
                <a:sym typeface="Calibri"/>
              </a:rPr>
              <a:t>fichiers</a:t>
            </a:r>
            <a:endParaRPr lang="en-US" b="1" i="0" u="none" strike="noStrike" cap="none" dirty="0">
              <a:solidFill>
                <a:schemeClr val="dk1"/>
              </a:solidFill>
              <a:sym typeface="Calibri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73999"/>
              <a:buFont typeface="Calibri"/>
              <a:buAutoNum type="arabicPeriod"/>
            </a:pPr>
            <a:r>
              <a:rPr lang="en-US" b="0" i="0" u="none" strike="noStrike" cap="none" dirty="0" err="1">
                <a:solidFill>
                  <a:schemeClr val="dk1"/>
                </a:solidFill>
                <a:sym typeface="Calibri"/>
              </a:rPr>
              <a:t>Exécuter</a:t>
            </a:r>
            <a:r>
              <a:rPr lang="en-US" b="0" i="0" u="none" strike="noStrike" cap="none" dirty="0">
                <a:solidFill>
                  <a:schemeClr val="dk1"/>
                </a:solidFill>
                <a:sym typeface="Calibri"/>
              </a:rPr>
              <a:t> un </a:t>
            </a:r>
            <a:r>
              <a:rPr lang="en-US" b="0" i="0" u="none" strike="noStrike" cap="none" dirty="0" err="1">
                <a:solidFill>
                  <a:schemeClr val="dk1"/>
                </a:solidFill>
                <a:sym typeface="Calibri"/>
              </a:rPr>
              <a:t>programme</a:t>
            </a:r>
            <a:r>
              <a:rPr lang="en-US" b="0" i="0" u="none" strike="noStrike" cap="none" dirty="0">
                <a:solidFill>
                  <a:schemeClr val="dk1"/>
                </a:solidFill>
                <a:sym typeface="Calibri"/>
              </a:rPr>
              <a:t> de la </a:t>
            </a:r>
            <a:r>
              <a:rPr lang="en-US" b="0" i="0" u="none" strike="noStrike" cap="none" dirty="0" err="1">
                <a:solidFill>
                  <a:schemeClr val="dk1"/>
                </a:solidFill>
                <a:sym typeface="Calibri"/>
              </a:rPr>
              <a:t>ligne</a:t>
            </a:r>
            <a:r>
              <a:rPr lang="en-US" b="0" i="0" u="none" strike="noStrike" cap="none" dirty="0">
                <a:solidFill>
                  <a:schemeClr val="dk1"/>
                </a:solidFill>
                <a:sym typeface="Calibri"/>
              </a:rPr>
              <a:t> de </a:t>
            </a:r>
            <a:r>
              <a:rPr lang="en-US" b="0" i="0" u="none" strike="noStrike" cap="none" dirty="0" err="1" smtClean="0">
                <a:solidFill>
                  <a:schemeClr val="dk1"/>
                </a:solidFill>
                <a:sym typeface="Calibri"/>
              </a:rPr>
              <a:t>commande</a:t>
            </a:r>
            <a:endParaRPr lang="en-US" b="0" i="0" u="none" strike="noStrike" cap="none" dirty="0" smtClean="0">
              <a:solidFill>
                <a:schemeClr val="dk1"/>
              </a:solidFill>
              <a:sym typeface="Calibri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73999"/>
              <a:buFont typeface="Calibri"/>
              <a:buAutoNum type="arabicPeriod"/>
            </a:pPr>
            <a:r>
              <a:rPr lang="en-US" dirty="0" smtClean="0"/>
              <a:t>Test </a:t>
            </a:r>
            <a:r>
              <a:rPr lang="en-US" dirty="0" err="1" smtClean="0"/>
              <a:t>unitaire</a:t>
            </a:r>
            <a:r>
              <a:rPr lang="en-US" dirty="0" smtClean="0"/>
              <a:t> (Unit Testing) </a:t>
            </a:r>
            <a:r>
              <a:rPr lang="en-US" b="0" i="0" u="none" strike="noStrike" cap="none" dirty="0" smtClean="0">
                <a:solidFill>
                  <a:schemeClr val="dk1"/>
                </a:solidFill>
                <a:sym typeface="Calibri"/>
              </a:rPr>
              <a:t> </a:t>
            </a:r>
            <a:endParaRPr lang="en-US"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73999"/>
              <a:buFont typeface="Calibri"/>
              <a:buAutoNum type="arabicPeriod"/>
            </a:pPr>
            <a:r>
              <a:rPr lang="en-US" b="0" i="0" u="none" strike="noStrike" cap="none" dirty="0" err="1">
                <a:solidFill>
                  <a:schemeClr val="dk1"/>
                </a:solidFill>
                <a:sym typeface="Calibri"/>
              </a:rPr>
              <a:t>Récupération</a:t>
            </a:r>
            <a:r>
              <a:rPr lang="en-US" b="0" i="0" u="none" strike="noStrike" cap="none" dirty="0">
                <a:solidFill>
                  <a:schemeClr val="dk1"/>
                </a:solidFill>
                <a:sym typeface="Calibri"/>
              </a:rPr>
              <a:t> des </a:t>
            </a:r>
            <a:r>
              <a:rPr lang="en-US" b="0" i="0" u="none" strike="noStrike" cap="none" dirty="0" err="1">
                <a:solidFill>
                  <a:schemeClr val="dk1"/>
                </a:solidFill>
                <a:sym typeface="Calibri"/>
              </a:rPr>
              <a:t>données</a:t>
            </a:r>
            <a:r>
              <a:rPr lang="en-US" b="0" i="0" u="none" strike="noStrike" cap="none" dirty="0">
                <a:solidFill>
                  <a:schemeClr val="dk1"/>
                </a:solidFill>
                <a:sym typeface="Calibri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sym typeface="Calibri"/>
              </a:rPr>
              <a:t>d’une</a:t>
            </a:r>
            <a:r>
              <a:rPr lang="en-US" b="0" i="0" u="none" strike="noStrike" cap="none" dirty="0">
                <a:solidFill>
                  <a:schemeClr val="dk1"/>
                </a:solidFill>
                <a:sym typeface="Calibri"/>
              </a:rPr>
              <a:t> page Web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73999"/>
              <a:buFont typeface="Calibri"/>
              <a:buAutoNum type="arabicPeriod"/>
            </a:pPr>
            <a:r>
              <a:rPr lang="en-US" b="0" i="0" u="none" strike="noStrike" cap="none" dirty="0" err="1">
                <a:solidFill>
                  <a:schemeClr val="dk1"/>
                </a:solidFill>
                <a:sym typeface="Calibri"/>
              </a:rPr>
              <a:t>Utilisation</a:t>
            </a:r>
            <a:r>
              <a:rPr lang="en-US" b="0" i="0" u="none" strike="noStrike" cap="none" dirty="0">
                <a:solidFill>
                  <a:schemeClr val="dk1"/>
                </a:solidFill>
                <a:sym typeface="Calibri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sym typeface="Calibri"/>
              </a:rPr>
              <a:t>d’API</a:t>
            </a:r>
            <a:r>
              <a:rPr lang="en-US" b="0" i="0" u="none" strike="noStrike" cap="none" dirty="0">
                <a:solidFill>
                  <a:schemeClr val="dk1"/>
                </a:solidFill>
                <a:sym typeface="Calibri"/>
              </a:rPr>
              <a:t> d’un </a:t>
            </a:r>
            <a:r>
              <a:rPr lang="en-US" b="0" i="0" u="none" strike="noStrike" cap="none" dirty="0" err="1">
                <a:solidFill>
                  <a:schemeClr val="dk1"/>
                </a:solidFill>
                <a:sym typeface="Calibri"/>
              </a:rPr>
              <a:t>ou</a:t>
            </a:r>
            <a:r>
              <a:rPr lang="en-US" b="0" i="0" u="none" strike="noStrike" cap="none" dirty="0">
                <a:solidFill>
                  <a:schemeClr val="dk1"/>
                </a:solidFill>
                <a:sym typeface="Calibri"/>
              </a:rPr>
              <a:t> de </a:t>
            </a:r>
            <a:r>
              <a:rPr lang="en-US" b="0" i="0" u="none" strike="noStrike" cap="none" dirty="0" err="1">
                <a:solidFill>
                  <a:schemeClr val="dk1"/>
                </a:solidFill>
                <a:sym typeface="Calibri"/>
              </a:rPr>
              <a:t>plusieurs</a:t>
            </a:r>
            <a:r>
              <a:rPr lang="en-US" b="0" i="0" u="none" strike="noStrike" cap="none" dirty="0">
                <a:solidFill>
                  <a:schemeClr val="dk1"/>
                </a:solidFill>
                <a:sym typeface="Calibri"/>
              </a:rPr>
              <a:t> services : </a:t>
            </a:r>
            <a:r>
              <a:rPr lang="en-US" b="0" i="0" u="none" strike="noStrike" cap="none" dirty="0" smtClean="0">
                <a:solidFill>
                  <a:schemeClr val="dk1"/>
                </a:solidFill>
                <a:sym typeface="Calibri"/>
              </a:rPr>
              <a:t>Twitter/</a:t>
            </a:r>
            <a:r>
              <a:rPr lang="en-US" b="0" i="0" u="none" strike="noStrike" cap="none" dirty="0" err="1" smtClean="0">
                <a:solidFill>
                  <a:schemeClr val="dk1"/>
                </a:solidFill>
                <a:sym typeface="Calibri"/>
              </a:rPr>
              <a:t>Youtube</a:t>
            </a:r>
            <a:r>
              <a:rPr lang="en-US" b="0" i="0" u="none" strike="noStrike" cap="none" dirty="0" smtClean="0">
                <a:solidFill>
                  <a:schemeClr val="dk1"/>
                </a:solidFill>
                <a:sym typeface="Calibri"/>
              </a:rPr>
              <a:t>/</a:t>
            </a:r>
            <a:r>
              <a:rPr lang="en-US" b="0" i="0" u="none" strike="noStrike" cap="none" dirty="0" err="1" smtClean="0">
                <a:solidFill>
                  <a:schemeClr val="dk1"/>
                </a:solidFill>
                <a:sym typeface="Calibri"/>
              </a:rPr>
              <a:t>GoogleMaps</a:t>
            </a:r>
            <a:endParaRPr lang="en-US" b="0" i="0" u="none" strike="noStrike" cap="none" dirty="0">
              <a:solidFill>
                <a:schemeClr val="dk1"/>
              </a:solidFill>
              <a:sym typeface="Calibri"/>
            </a:endParaRPr>
          </a:p>
        </p:txBody>
      </p: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0" y="0"/>
            <a:ext cx="8915400" cy="76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182880" marR="0" lvl="0" indent="-50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Plan du cours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077200" y="6492875"/>
            <a:ext cx="10667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304800" y="1066800"/>
            <a:ext cx="8381999" cy="50593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Ecrire une fonction </a:t>
            </a:r>
            <a:r>
              <a:rPr lang="en-US" sz="32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sans_commentaire(fsource, fdestination) 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qui permet de recopier le contenu d’un fichier texte supposant contenir du code Python dans un autre fichier en éliminant toutes les lignes de commentaires (qui commencent par le caractère #).</a:t>
            </a:r>
          </a:p>
          <a:p>
            <a:pPr marL="96437" marR="0" lvl="0" indent="-7536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xfrm>
            <a:off x="0" y="0"/>
            <a:ext cx="8915400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82880" marR="0" lvl="0" indent="-50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Calibri"/>
              <a:buNone/>
            </a:pPr>
            <a:r>
              <a:rPr lang="en-US" sz="4219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Exercice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sldNum" idx="12"/>
          </p:nvPr>
        </p:nvSpPr>
        <p:spPr>
          <a:xfrm>
            <a:off x="8077200" y="6492875"/>
            <a:ext cx="10667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195618" y="930323"/>
            <a:ext cx="8381999" cy="50593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Ecrire une fonction sans_commentaires(fsource, fdestination)  qui permet de recopier le contenu d’un fichier texte supposant contenir du code Python dans un autre fichier en éliminant toutes les lignes de commentaires (qui commencent par le caractère #) :</a:t>
            </a:r>
          </a:p>
          <a:p>
            <a:pPr marL="96437" marR="0" lvl="0" indent="-7536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xfrm>
            <a:off x="0" y="0"/>
            <a:ext cx="8915400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82880" marR="0" lvl="0" indent="-50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Calibri"/>
              <a:buNone/>
            </a:pPr>
            <a:r>
              <a:rPr lang="en-US" sz="4219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Solution de l’exercice</a:t>
            </a:r>
          </a:p>
        </p:txBody>
      </p:sp>
      <p:sp>
        <p:nvSpPr>
          <p:cNvPr id="310" name="Shape 310"/>
          <p:cNvSpPr txBox="1">
            <a:spLocks noGrp="1"/>
          </p:cNvSpPr>
          <p:nvPr>
            <p:ph type="sldNum" idx="12"/>
          </p:nvPr>
        </p:nvSpPr>
        <p:spPr>
          <a:xfrm>
            <a:off x="8077200" y="6492875"/>
            <a:ext cx="10667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057" y="2402106"/>
            <a:ext cx="7029143" cy="336176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57" y="1862036"/>
            <a:ext cx="7413611" cy="258866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228600" y="762000"/>
            <a:ext cx="8381999" cy="50593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9999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peut traiter un fichier texte ou tout autre fichier en mode binaire.</a:t>
            </a:r>
          </a:p>
        </p:txBody>
      </p:sp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8915400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82880" marR="0" lvl="0" indent="-50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Calibri"/>
              <a:buNone/>
            </a:pPr>
            <a:r>
              <a:rPr lang="en-US" sz="4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Ouverture d’un fichier en mode binaire</a:t>
            </a:r>
          </a:p>
        </p:txBody>
      </p:sp>
      <p:sp>
        <p:nvSpPr>
          <p:cNvPr id="317" name="Shape 317"/>
          <p:cNvSpPr txBox="1">
            <a:spLocks noGrp="1"/>
          </p:cNvSpPr>
          <p:nvPr>
            <p:ph type="sldNum" idx="12"/>
          </p:nvPr>
        </p:nvSpPr>
        <p:spPr>
          <a:xfrm>
            <a:off x="8077200" y="6492875"/>
            <a:ext cx="10667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9" name="Shape 3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55221" y="4195541"/>
            <a:ext cx="3107777" cy="2171459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320" name="Shape 320"/>
          <p:cNvSpPr/>
          <p:nvPr/>
        </p:nvSpPr>
        <p:spPr>
          <a:xfrm rot="-1600380">
            <a:off x="4912253" y="3571584"/>
            <a:ext cx="599089" cy="64433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Shape 321"/>
          <p:cNvSpPr txBox="1"/>
          <p:nvPr/>
        </p:nvSpPr>
        <p:spPr>
          <a:xfrm>
            <a:off x="251157" y="5149514"/>
            <a:ext cx="4421135" cy="584774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Pour ouvrir un fichier en écriture binaire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2" name="Shape 3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86632" y="5550737"/>
            <a:ext cx="3914260" cy="513636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372" y="1780330"/>
            <a:ext cx="5076497" cy="312916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194441" y="836337"/>
            <a:ext cx="8381999" cy="11403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9999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méthode seek( ) permet de positioner le curseur en accès binaire.</a:t>
            </a:r>
          </a:p>
        </p:txBody>
      </p:sp>
      <p:sp>
        <p:nvSpPr>
          <p:cNvPr id="328" name="Shape 328"/>
          <p:cNvSpPr txBox="1">
            <a:spLocks noGrp="1"/>
          </p:cNvSpPr>
          <p:nvPr>
            <p:ph type="title"/>
          </p:nvPr>
        </p:nvSpPr>
        <p:spPr>
          <a:xfrm>
            <a:off x="0" y="0"/>
            <a:ext cx="8915400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82880" marR="0" lvl="0" indent="-50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Accès indicé en mode binaire</a:t>
            </a:r>
          </a:p>
        </p:txBody>
      </p:sp>
      <p:sp>
        <p:nvSpPr>
          <p:cNvPr id="329" name="Shape 329"/>
          <p:cNvSpPr txBox="1">
            <a:spLocks noGrp="1"/>
          </p:cNvSpPr>
          <p:nvPr>
            <p:ph type="sldNum" idx="12"/>
          </p:nvPr>
        </p:nvSpPr>
        <p:spPr>
          <a:xfrm>
            <a:off x="8077200" y="6492875"/>
            <a:ext cx="10667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Shape 330"/>
          <p:cNvSpPr txBox="1"/>
          <p:nvPr/>
        </p:nvSpPr>
        <p:spPr>
          <a:xfrm>
            <a:off x="194441" y="5012839"/>
            <a:ext cx="8749860" cy="1200329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seek(pos,ref) permet de positionner le curseur, </a:t>
            </a: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est la position, </a:t>
            </a: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est la référence : 0 à partir du début du fichier, 2 à partir de la fin, 1 à partir de la position courante.</a:t>
            </a:r>
          </a:p>
        </p:txBody>
      </p:sp>
      <p:sp>
        <p:nvSpPr>
          <p:cNvPr id="333" name="Shape 333"/>
          <p:cNvSpPr/>
          <p:nvPr/>
        </p:nvSpPr>
        <p:spPr>
          <a:xfrm>
            <a:off x="5324965" y="3231930"/>
            <a:ext cx="457200" cy="34684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523" y="2657462"/>
            <a:ext cx="2577338" cy="149577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body" idx="1"/>
          </p:nvPr>
        </p:nvSpPr>
        <p:spPr>
          <a:xfrm>
            <a:off x="0" y="829688"/>
            <a:ext cx="9033641" cy="50593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9999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module pickle permet de sauvegarder des données en préservant leur structure. Il faut ouvrir le fichier en mode binaire.</a:t>
            </a:r>
          </a:p>
        </p:txBody>
      </p:sp>
      <p:sp>
        <p:nvSpPr>
          <p:cNvPr id="339" name="Shape 339"/>
          <p:cNvSpPr txBox="1">
            <a:spLocks noGrp="1"/>
          </p:cNvSpPr>
          <p:nvPr>
            <p:ph type="title"/>
          </p:nvPr>
        </p:nvSpPr>
        <p:spPr>
          <a:xfrm>
            <a:off x="-109181" y="67689"/>
            <a:ext cx="8915400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82880" marR="0" lvl="0" indent="-50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Calibri"/>
              <a:buNone/>
            </a:pPr>
            <a:r>
              <a:rPr lang="en-US" sz="3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Sauvegarder des données en préservant leur structure</a:t>
            </a:r>
          </a:p>
        </p:txBody>
      </p:sp>
      <p:sp>
        <p:nvSpPr>
          <p:cNvPr id="340" name="Shape 340"/>
          <p:cNvSpPr txBox="1"/>
          <p:nvPr/>
        </p:nvSpPr>
        <p:spPr>
          <a:xfrm>
            <a:off x="394789" y="5146089"/>
            <a:ext cx="7590878" cy="830996"/>
          </a:xfrm>
          <a:prstGeom prst="rect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méthode </a:t>
            </a: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dump ( )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permet d’écrire l’objet dans le fichier.</a:t>
            </a:r>
          </a:p>
        </p:txBody>
      </p:sp>
      <p:sp>
        <p:nvSpPr>
          <p:cNvPr id="342" name="Shape 342"/>
          <p:cNvSpPr txBox="1">
            <a:spLocks noGrp="1"/>
          </p:cNvSpPr>
          <p:nvPr>
            <p:ph type="sldNum" idx="12"/>
          </p:nvPr>
        </p:nvSpPr>
        <p:spPr>
          <a:xfrm>
            <a:off x="8077200" y="6492875"/>
            <a:ext cx="10667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789" y="2490952"/>
            <a:ext cx="7937330" cy="2207172"/>
          </a:xfrm>
          <a:prstGeom prst="rect">
            <a:avLst/>
          </a:prstGeom>
          <a:ln>
            <a:solidFill>
              <a:srgbClr val="4A7DBA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0" y="829688"/>
            <a:ext cx="9033641" cy="50593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9999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Pour récupérer les données sauvegardées :</a:t>
            </a:r>
          </a:p>
        </p:txBody>
      </p:sp>
      <p:sp>
        <p:nvSpPr>
          <p:cNvPr id="348" name="Shape 348"/>
          <p:cNvSpPr txBox="1">
            <a:spLocks noGrp="1"/>
          </p:cNvSpPr>
          <p:nvPr>
            <p:ph type="title"/>
          </p:nvPr>
        </p:nvSpPr>
        <p:spPr>
          <a:xfrm>
            <a:off x="-109181" y="67689"/>
            <a:ext cx="8915400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82880" marR="0" lvl="0" indent="-50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Calibri"/>
              <a:buNone/>
            </a:pPr>
            <a:r>
              <a:rPr lang="en-US" sz="3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Sauvegarder des données en préservant leur structure</a:t>
            </a:r>
          </a:p>
        </p:txBody>
      </p:sp>
      <p:sp>
        <p:nvSpPr>
          <p:cNvPr id="349" name="Shape 349"/>
          <p:cNvSpPr txBox="1"/>
          <p:nvPr/>
        </p:nvSpPr>
        <p:spPr>
          <a:xfrm>
            <a:off x="273268" y="5155323"/>
            <a:ext cx="8532948" cy="830996"/>
          </a:xfrm>
          <a:prstGeom prst="rect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méthode </a:t>
            </a: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load ()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permet de lire l’objet du fichier et l’affecter à une variable.</a:t>
            </a:r>
          </a:p>
        </p:txBody>
      </p:sp>
      <p:sp>
        <p:nvSpPr>
          <p:cNvPr id="351" name="Shape 351"/>
          <p:cNvSpPr txBox="1">
            <a:spLocks noGrp="1"/>
          </p:cNvSpPr>
          <p:nvPr>
            <p:ph type="sldNum" idx="12"/>
          </p:nvPr>
        </p:nvSpPr>
        <p:spPr>
          <a:xfrm>
            <a:off x="8077200" y="6492875"/>
            <a:ext cx="10667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268" y="1734207"/>
            <a:ext cx="8532948" cy="2222743"/>
          </a:xfrm>
          <a:prstGeom prst="rect">
            <a:avLst/>
          </a:prstGeom>
          <a:ln>
            <a:solidFill>
              <a:srgbClr val="4A7DBA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304800" y="1066800"/>
            <a:ext cx="8381999" cy="50593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9999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Ecrire une fonction </a:t>
            </a: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majuscules_mot(fichier1,fichier2) 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qui permet de lire </a:t>
            </a: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fichier1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et de créer </a:t>
            </a: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fichier2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 y écrivant le même texte mais en mettant les débuts des mots en majuscules (utiliser la méthode upper() de la classe str). </a:t>
            </a:r>
          </a:p>
          <a:p>
            <a:pPr marL="3429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59999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59999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Ecrire une fonction </a:t>
            </a: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taille_ligne(fichier)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qui lit le contenu de </a:t>
            </a: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fichier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et qui retourne un dictionnaire dont les clés sont les numéros des lignes, et les valeurs sont le nombre de caractères de chaque ligne.</a:t>
            </a:r>
          </a:p>
        </p:txBody>
      </p:sp>
      <p:sp>
        <p:nvSpPr>
          <p:cNvPr id="357" name="Shape 357"/>
          <p:cNvSpPr txBox="1">
            <a:spLocks noGrp="1"/>
          </p:cNvSpPr>
          <p:nvPr>
            <p:ph type="title"/>
          </p:nvPr>
        </p:nvSpPr>
        <p:spPr>
          <a:xfrm>
            <a:off x="0" y="0"/>
            <a:ext cx="8915400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82880" marR="0" lvl="0" indent="-50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Exercices</a:t>
            </a:r>
          </a:p>
        </p:txBody>
      </p:sp>
      <p:sp>
        <p:nvSpPr>
          <p:cNvPr id="358" name="Shape 358"/>
          <p:cNvSpPr txBox="1">
            <a:spLocks noGrp="1"/>
          </p:cNvSpPr>
          <p:nvPr>
            <p:ph type="sldNum" idx="12"/>
          </p:nvPr>
        </p:nvSpPr>
        <p:spPr>
          <a:xfrm>
            <a:off x="8077200" y="6492875"/>
            <a:ext cx="10667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ctrTitle"/>
          </p:nvPr>
        </p:nvSpPr>
        <p:spPr>
          <a:xfrm>
            <a:off x="0" y="1823313"/>
            <a:ext cx="7772400" cy="8381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ct val="25000"/>
              <a:buFont typeface="Calibri"/>
              <a:buNone/>
            </a:pPr>
            <a:r>
              <a:rPr lang="en-US" sz="4000" b="0" i="0" u="none" strike="noStrike" cap="none" dirty="0" err="1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Chapitre</a:t>
            </a:r>
            <a:r>
              <a:rPr lang="en-US" sz="4000" b="0" i="0" u="none" strike="noStrike" cap="none" dirty="0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 3 : </a:t>
            </a:r>
            <a:r>
              <a:rPr lang="en-US" sz="4000" b="0" i="0" u="none" strike="noStrike" cap="none" dirty="0" err="1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Gestion</a:t>
            </a:r>
            <a:r>
              <a:rPr lang="en-US" sz="4000" b="0" i="0" u="none" strike="noStrike" cap="none" dirty="0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000" b="0" i="0" u="none" strike="noStrike" cap="none" dirty="0" smtClean="0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de </a:t>
            </a:r>
            <a:r>
              <a:rPr lang="en-US" sz="4000" b="0" i="0" u="none" strike="noStrike" cap="none" dirty="0" err="1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fichiers</a:t>
            </a:r>
            <a:endParaRPr lang="en-US" sz="4000" b="0" i="0" u="none" strike="noStrike" cap="none" dirty="0">
              <a:solidFill>
                <a:srgbClr val="24406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Shape 132"/>
          <p:cNvSpPr txBox="1">
            <a:spLocks noGrp="1"/>
          </p:cNvSpPr>
          <p:nvPr>
            <p:ph type="subTitle" idx="1"/>
          </p:nvPr>
        </p:nvSpPr>
        <p:spPr>
          <a:xfrm>
            <a:off x="1219200" y="2667000"/>
            <a:ext cx="6400799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ct val="25000"/>
              <a:buFont typeface="Arial"/>
              <a:buNone/>
            </a:pPr>
            <a:endParaRPr sz="3200" b="0" i="0" u="none" strike="noStrike" cap="none">
              <a:solidFill>
                <a:srgbClr val="24406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-US"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Shape 1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91400" y="1714500"/>
            <a:ext cx="1219199" cy="121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304800" y="1066800"/>
            <a:ext cx="8381999" cy="50593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Définition d’un fichier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Lecture d’un fichier texte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6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Ecriture dans un fichier texte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6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Ouverture et écriture d’un fichier en mode binaire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6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Sauvegarde et lecture de données structurées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0" y="0"/>
            <a:ext cx="8915400" cy="76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182880" marR="0" lvl="0" indent="-50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Gestion</a:t>
            </a:r>
            <a:r>
              <a:rPr lang="en-US" sz="4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0" i="0" u="none" strike="noStrike" cap="none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de </a:t>
            </a:r>
            <a:r>
              <a:rPr lang="en-US" sz="4400" b="0" i="0" u="none" strike="noStrike" cap="none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fichiers</a:t>
            </a:r>
            <a:endParaRPr lang="en-US" sz="4400" b="0" i="0" u="none" strike="noStrike" cap="none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8077200" y="6492875"/>
            <a:ext cx="10667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304800" y="1066800"/>
            <a:ext cx="8381999" cy="50593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9999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fichier est une collection de données stockées sur une mémoire de masse appelée aussi mémoire secondaire (comme le disque dur) qui constitue un endroit fiable et permanent de stockage.</a:t>
            </a:r>
          </a:p>
          <a:p>
            <a:pPr marL="342900" marR="0" lvl="0" indent="-228600" algn="l" rtl="0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ct val="59999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fichiers se distinguent par l’organisation des données (structurées ou non structurées) et par le mode d’accès à ces données : séquentiel ou indicé.</a:t>
            </a:r>
          </a:p>
          <a:p>
            <a:pPr marL="342900" marR="0" lvl="0" indent="-228600" algn="l" rtl="0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ct val="59999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Dans un fichier texte, les données ne sont pas structurées, elle sont alignées à la suite et l’accès à ces données se fait d’une manière séquentielle.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0" y="0"/>
            <a:ext cx="8915400" cy="76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182880" marR="0" lvl="0" indent="-50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6392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rgbClr val="496392"/>
                </a:solidFill>
                <a:latin typeface="Calibri"/>
                <a:ea typeface="Calibri"/>
                <a:cs typeface="Calibri"/>
                <a:sym typeface="Calibri"/>
              </a:rPr>
              <a:t>Définition d’un fichier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sldNum" idx="12"/>
          </p:nvPr>
        </p:nvSpPr>
        <p:spPr>
          <a:xfrm>
            <a:off x="8077200" y="6492875"/>
            <a:ext cx="10667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5633219" y="881299"/>
            <a:ext cx="3510780" cy="5677156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0000"/>
              <a:buFont typeface="Arial"/>
              <a:buChar char="•"/>
            </a:pPr>
            <a:r>
              <a:rPr lang="en-US"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suppose </a:t>
            </a:r>
            <a:r>
              <a:rPr lang="en-US" sz="21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qu’on</a:t>
            </a:r>
            <a:r>
              <a:rPr lang="en-US"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au </a:t>
            </a:r>
            <a:r>
              <a:rPr lang="en-US" sz="21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préalable</a:t>
            </a:r>
            <a:r>
              <a:rPr lang="en-US"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 </a:t>
            </a:r>
            <a:r>
              <a:rPr lang="en-US" sz="21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fichier</a:t>
            </a:r>
            <a:r>
              <a:rPr lang="en-US"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1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texte</a:t>
            </a:r>
            <a:r>
              <a:rPr lang="en-US"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1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contenant</a:t>
            </a:r>
            <a:r>
              <a:rPr lang="en-US"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les </a:t>
            </a:r>
            <a:r>
              <a:rPr lang="en-US" sz="21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noms</a:t>
            </a:r>
            <a:r>
              <a:rPr lang="en-US"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1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quelques</a:t>
            </a:r>
            <a:r>
              <a:rPr lang="en-US"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1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villes</a:t>
            </a:r>
            <a:r>
              <a:rPr lang="en-US"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60000"/>
              <a:buFont typeface="Arial"/>
              <a:buChar char="•"/>
            </a:pPr>
            <a:r>
              <a:rPr lang="en-US"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</a:t>
            </a:r>
            <a:r>
              <a:rPr lang="en-US" sz="21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fonction</a:t>
            </a:r>
            <a:r>
              <a:rPr lang="en-US"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open() </a:t>
            </a:r>
            <a:r>
              <a:rPr lang="en-US" sz="21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permet</a:t>
            </a:r>
            <a:r>
              <a:rPr lang="en-US"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1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d’ouvrir</a:t>
            </a:r>
            <a:r>
              <a:rPr lang="en-US"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le </a:t>
            </a:r>
            <a:r>
              <a:rPr lang="en-US" sz="21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fichier</a:t>
            </a:r>
            <a:r>
              <a:rPr lang="en-US"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60000"/>
              <a:buFont typeface="Arial"/>
              <a:buChar char="•"/>
            </a:pPr>
            <a:r>
              <a:rPr lang="en-US"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premier argument </a:t>
            </a:r>
            <a:r>
              <a:rPr lang="en-US" sz="21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</a:t>
            </a:r>
            <a:r>
              <a:rPr lang="en-US"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1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une</a:t>
            </a:r>
            <a:r>
              <a:rPr lang="en-US"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1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chaine</a:t>
            </a:r>
            <a:r>
              <a:rPr lang="en-US"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qui </a:t>
            </a:r>
            <a:r>
              <a:rPr lang="en-US" sz="21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contient</a:t>
            </a:r>
            <a:r>
              <a:rPr lang="en-US"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le nom du </a:t>
            </a:r>
            <a:r>
              <a:rPr lang="en-US" sz="21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fichier</a:t>
            </a:r>
            <a:r>
              <a:rPr lang="en-US"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60000"/>
              <a:buFont typeface="Arial"/>
              <a:buChar char="•"/>
            </a:pPr>
            <a:r>
              <a:rPr lang="en-US"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</a:t>
            </a:r>
            <a:r>
              <a:rPr lang="en-US" sz="21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deuxième</a:t>
            </a:r>
            <a:r>
              <a:rPr lang="en-US"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argument </a:t>
            </a:r>
            <a:r>
              <a:rPr lang="en-US" sz="21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</a:t>
            </a:r>
            <a:r>
              <a:rPr lang="en-US"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1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une</a:t>
            </a:r>
            <a:r>
              <a:rPr lang="en-US"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1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chaine</a:t>
            </a:r>
            <a:r>
              <a:rPr lang="en-US"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qui </a:t>
            </a:r>
            <a:r>
              <a:rPr lang="en-US" sz="21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définit</a:t>
            </a:r>
            <a:r>
              <a:rPr lang="en-US"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le mode </a:t>
            </a:r>
            <a:r>
              <a:rPr lang="en-US" sz="21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d’ouverture</a:t>
            </a:r>
            <a:r>
              <a:rPr lang="en-US"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</a:t>
            </a:r>
            <a:br>
              <a:rPr lang="en-US"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1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"r"   :  lecture (</a:t>
            </a:r>
            <a:r>
              <a:rPr lang="en-US" sz="21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défaut</a:t>
            </a:r>
            <a:r>
              <a:rPr lang="en-US" sz="21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br>
              <a:rPr lang="en-US" sz="21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1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"w" : </a:t>
            </a:r>
            <a:r>
              <a:rPr lang="en-US" sz="21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écriture</a:t>
            </a:r>
            <a:r>
              <a:rPr lang="en-US" sz="21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1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1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"r+" : lecture + </a:t>
            </a:r>
            <a:r>
              <a:rPr lang="en-US" sz="21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écriture</a:t>
            </a:r>
            <a:r>
              <a:rPr lang="en-US" sz="21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1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1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"a" : </a:t>
            </a:r>
            <a:r>
              <a:rPr lang="en-US" sz="21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ajout</a:t>
            </a:r>
            <a:endParaRPr lang="en-US" sz="21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6437" marR="0" lvl="0" indent="-7536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969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969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1969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59070"/>
              <a:buFont typeface="Arial"/>
              <a:buNone/>
            </a:pPr>
            <a:endParaRPr sz="1969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60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60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60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0" y="0"/>
            <a:ext cx="8915400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82880" marR="0" lvl="0" indent="-50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Calibri"/>
              <a:buNone/>
            </a:pPr>
            <a:r>
              <a:rPr lang="en-US" sz="36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Ouverture d’un fichier texte - fonction open</a:t>
            </a:r>
          </a:p>
        </p:txBody>
      </p:sp>
      <p:pic>
        <p:nvPicPr>
          <p:cNvPr id="155" name="Shape 1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026734"/>
            <a:ext cx="3567409" cy="632644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56" name="Shape 156"/>
          <p:cNvSpPr txBox="1"/>
          <p:nvPr/>
        </p:nvSpPr>
        <p:spPr>
          <a:xfrm>
            <a:off x="627750" y="3555171"/>
            <a:ext cx="1848445" cy="395364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96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 du fichier</a:t>
            </a:r>
          </a:p>
        </p:txBody>
      </p:sp>
      <p:cxnSp>
        <p:nvCxnSpPr>
          <p:cNvPr id="157" name="Shape 157"/>
          <p:cNvCxnSpPr/>
          <p:nvPr/>
        </p:nvCxnSpPr>
        <p:spPr>
          <a:xfrm rot="10800000" flipH="1">
            <a:off x="1704863" y="2505653"/>
            <a:ext cx="315479" cy="1049517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58" name="Shape 158"/>
          <p:cNvSpPr txBox="1"/>
          <p:nvPr/>
        </p:nvSpPr>
        <p:spPr>
          <a:xfrm>
            <a:off x="29117" y="5060798"/>
            <a:ext cx="5565672" cy="1323439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villes.txt</a:t>
            </a:r>
            <a:r>
              <a:rPr lang="en-US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est un fichier du répertoire courant.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Nous pouvons aussi y accéder en spécifiant son chemin absolu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c:/exercices_python/fichiers/villes.txt</a:t>
            </a:r>
            <a:r>
              <a:rPr lang="en-US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"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29117" y="4254830"/>
            <a:ext cx="5531940" cy="62197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969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 retour </a:t>
            </a:r>
            <a:r>
              <a:rPr lang="en-US" sz="1969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</a:t>
            </a:r>
            <a:r>
              <a:rPr lang="en-US" sz="1969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un objet de type </a:t>
            </a:r>
            <a:r>
              <a:rPr lang="en-US" sz="1969" b="1" i="1" u="none" strike="noStrike" cap="none" dirty="0" err="1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TextIOWrapper</a:t>
            </a:r>
            <a:r>
              <a:rPr lang="en-US" sz="1969" b="1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qui fait </a:t>
            </a:r>
            <a:r>
              <a:rPr lang="en-US" sz="1969" b="1" i="0" u="none" strike="noStrike" cap="none" dirty="0" err="1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référence</a:t>
            </a:r>
            <a:r>
              <a:rPr lang="en-US" sz="1969" b="1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à un </a:t>
            </a:r>
            <a:r>
              <a:rPr lang="en-US" sz="1969" b="1" i="0" u="none" strike="noStrike" cap="none" dirty="0" err="1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fichier</a:t>
            </a:r>
            <a:r>
              <a:rPr lang="en-US" sz="1969" b="1" dirty="0">
                <a:latin typeface="Calibri"/>
                <a:ea typeface="Calibri"/>
                <a:cs typeface="Calibri"/>
                <a:sym typeface="Calibri"/>
              </a:rPr>
              <a:t>.</a:t>
            </a:r>
            <a:endParaRPr lang="en-US" sz="1969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0" name="Shape 160"/>
          <p:cNvCxnSpPr/>
          <p:nvPr/>
        </p:nvCxnSpPr>
        <p:spPr>
          <a:xfrm rot="10800000" flipH="1">
            <a:off x="275126" y="2578390"/>
            <a:ext cx="152382" cy="197836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61" name="Shape 161"/>
          <p:cNvSpPr txBox="1"/>
          <p:nvPr/>
        </p:nvSpPr>
        <p:spPr>
          <a:xfrm>
            <a:off x="2828818" y="3570410"/>
            <a:ext cx="2183309" cy="395364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96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 d’ouverture</a:t>
            </a:r>
          </a:p>
        </p:txBody>
      </p:sp>
      <p:cxnSp>
        <p:nvCxnSpPr>
          <p:cNvPr id="162" name="Shape 162"/>
          <p:cNvCxnSpPr/>
          <p:nvPr/>
        </p:nvCxnSpPr>
        <p:spPr>
          <a:xfrm rot="10800000">
            <a:off x="3449910" y="2505652"/>
            <a:ext cx="354138" cy="106475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triangle" w="lg" len="lg"/>
          </a:ln>
        </p:spPr>
      </p:cxnSp>
      <p:pic>
        <p:nvPicPr>
          <p:cNvPr id="163" name="Shape 1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38748" y="969480"/>
            <a:ext cx="1787409" cy="1373575"/>
          </a:xfrm>
          <a:prstGeom prst="rect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64" name="Shape 164"/>
          <p:cNvSpPr/>
          <p:nvPr/>
        </p:nvSpPr>
        <p:spPr>
          <a:xfrm>
            <a:off x="5119935" y="1656268"/>
            <a:ext cx="522045" cy="316322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4275" tIns="32125" rIns="64275" bIns="321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84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xfrm>
            <a:off x="8077200" y="6492875"/>
            <a:ext cx="10667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0" y="1066800"/>
            <a:ext cx="9034817" cy="192206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méthode close() permet de fermer le fichier. Il faut fermer le fichier après utilisation pour le déverrouiller (pour pouvoir y accéder à nouveau).</a:t>
            </a:r>
          </a:p>
          <a:p>
            <a:pPr marL="96437" marR="0" lvl="0" indent="-7536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9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9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196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59070"/>
              <a:buFont typeface="Arial"/>
              <a:buNone/>
            </a:pPr>
            <a:endParaRPr sz="196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60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60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60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0" y="0"/>
            <a:ext cx="8915400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82880" marR="0" lvl="0" indent="-50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Calibri"/>
              <a:buNone/>
            </a:pPr>
            <a:r>
              <a:rPr lang="en-US" sz="36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Fermeture d’un fichier texte -méthode close</a:t>
            </a:r>
          </a:p>
        </p:txBody>
      </p:sp>
      <p:pic>
        <p:nvPicPr>
          <p:cNvPr id="172" name="Shape 1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08289" y="3470807"/>
            <a:ext cx="2050790" cy="648983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73" name="Shape 173"/>
          <p:cNvSpPr txBox="1">
            <a:spLocks noGrp="1"/>
          </p:cNvSpPr>
          <p:nvPr>
            <p:ph type="sldNum" idx="12"/>
          </p:nvPr>
        </p:nvSpPr>
        <p:spPr>
          <a:xfrm>
            <a:off x="8077200" y="6492875"/>
            <a:ext cx="10667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304800" y="1066800"/>
            <a:ext cx="8382000" cy="5059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</a:pPr>
            <a:r>
              <a:rPr lang="en-US" b="1" dirty="0"/>
              <a:t>Identifier le </a:t>
            </a:r>
            <a:r>
              <a:rPr lang="en-US" b="1" dirty="0" err="1"/>
              <a:t>répertoire</a:t>
            </a:r>
            <a:r>
              <a:rPr lang="en-US" b="1" dirty="0"/>
              <a:t> de travail</a:t>
            </a:r>
          </a:p>
          <a:p>
            <a:pPr lvl="0">
              <a:spcBef>
                <a:spcPts val="0"/>
              </a:spcBef>
              <a:buNone/>
            </a:pPr>
            <a:r>
              <a:rPr lang="en-US" i="1" dirty="0" err="1"/>
              <a:t>os.getcwd</a:t>
            </a:r>
            <a:r>
              <a:rPr lang="en-US" i="1" dirty="0"/>
              <a:t>() 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#</a:t>
            </a:r>
            <a:r>
              <a:rPr lang="en-US" dirty="0" err="1">
                <a:solidFill>
                  <a:srgbClr val="FF0000"/>
                </a:solidFill>
              </a:rPr>
              <a:t>cwd</a:t>
            </a:r>
            <a:r>
              <a:rPr lang="en-US" dirty="0">
                <a:solidFill>
                  <a:srgbClr val="FF0000"/>
                </a:solidFill>
              </a:rPr>
              <a:t> ⇔ current working directory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marL="457200" lvl="0" indent="-228600" rtl="0">
              <a:spcBef>
                <a:spcPts val="0"/>
              </a:spcBef>
            </a:pPr>
            <a:r>
              <a:rPr lang="en-US" b="1" dirty="0"/>
              <a:t>Modifier le </a:t>
            </a:r>
            <a:r>
              <a:rPr lang="en-US" b="1" dirty="0" err="1"/>
              <a:t>répertoire</a:t>
            </a:r>
            <a:r>
              <a:rPr lang="en-US" b="1" dirty="0"/>
              <a:t> de travail</a:t>
            </a:r>
          </a:p>
          <a:p>
            <a:pPr lvl="0">
              <a:spcBef>
                <a:spcPts val="0"/>
              </a:spcBef>
              <a:buNone/>
            </a:pPr>
            <a:r>
              <a:rPr lang="en-US" i="1" dirty="0" err="1"/>
              <a:t>os.chdir</a:t>
            </a:r>
            <a:r>
              <a:rPr lang="en-US" i="1" dirty="0"/>
              <a:t>('c</a:t>
            </a:r>
            <a:r>
              <a:rPr lang="en-US" i="1" dirty="0" smtClean="0"/>
              <a:t>:\\tests</a:t>
            </a:r>
            <a:r>
              <a:rPr lang="en-US" i="1" dirty="0"/>
              <a:t>')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#</a:t>
            </a:r>
            <a:r>
              <a:rPr lang="en-US" dirty="0" err="1">
                <a:solidFill>
                  <a:srgbClr val="FF0000"/>
                </a:solidFill>
              </a:rPr>
              <a:t>chdir</a:t>
            </a:r>
            <a:r>
              <a:rPr lang="en-US" dirty="0">
                <a:solidFill>
                  <a:srgbClr val="FF0000"/>
                </a:solidFill>
              </a:rPr>
              <a:t> ⇔ change working directory</a:t>
            </a:r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0" y="0"/>
            <a:ext cx="8915400" cy="762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Répertoire de travail</a:t>
            </a:r>
          </a:p>
        </p:txBody>
      </p:sp>
      <p:sp>
        <p:nvSpPr>
          <p:cNvPr id="181" name="Shape 181"/>
          <p:cNvSpPr txBox="1">
            <a:spLocks noGrp="1"/>
          </p:cNvSpPr>
          <p:nvPr>
            <p:ph type="sldNum" idx="12"/>
          </p:nvPr>
        </p:nvSpPr>
        <p:spPr>
          <a:xfrm>
            <a:off x="8077200" y="6492875"/>
            <a:ext cx="1066800" cy="3651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511357" y="798916"/>
            <a:ext cx="2373133" cy="5445456"/>
          </a:xfrm>
          <a:prstGeom prst="rect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9999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curseur est positionné au début du fichier.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59999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méthode read( ) permet de lire tout le contenu du fichier.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59999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retour est une chaine de caractère qui stocke le contenu du fichier</a:t>
            </a:r>
          </a:p>
        </p:txBody>
      </p:sp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0" y="0"/>
            <a:ext cx="8915400" cy="7620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182880" marR="0" lvl="0" indent="-50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Calibri"/>
              <a:buNone/>
            </a:pPr>
            <a:r>
              <a:rPr lang="en-US" sz="32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Lecture en bloc d’un fichier texte - méthode read</a:t>
            </a:r>
          </a:p>
        </p:txBody>
      </p:sp>
      <p:pic>
        <p:nvPicPr>
          <p:cNvPr id="188" name="Shape 1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08491" y="3228409"/>
            <a:ext cx="1430709" cy="1251871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189" name="Shape 18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604" y="4789989"/>
            <a:ext cx="6271363" cy="494643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90" name="Shape 190"/>
          <p:cNvSpPr txBox="1"/>
          <p:nvPr/>
        </p:nvSpPr>
        <p:spPr>
          <a:xfrm>
            <a:off x="203857" y="5459542"/>
            <a:ext cx="5334670" cy="78483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'\n' représente le caractère spécial saut de ligne</a:t>
            </a:r>
          </a:p>
        </p:txBody>
      </p:sp>
      <p:pic>
        <p:nvPicPr>
          <p:cNvPr id="191" name="Shape 19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03858" y="1790686"/>
            <a:ext cx="4023538" cy="1282868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pic>
      <p:cxnSp>
        <p:nvCxnSpPr>
          <p:cNvPr id="192" name="Shape 192"/>
          <p:cNvCxnSpPr/>
          <p:nvPr/>
        </p:nvCxnSpPr>
        <p:spPr>
          <a:xfrm>
            <a:off x="1536776" y="2655359"/>
            <a:ext cx="1411200" cy="120029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4A7DBA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193" name="Shape 193"/>
          <p:cNvSpPr txBox="1">
            <a:spLocks noGrp="1"/>
          </p:cNvSpPr>
          <p:nvPr>
            <p:ph type="sldNum" idx="12"/>
          </p:nvPr>
        </p:nvSpPr>
        <p:spPr>
          <a:xfrm>
            <a:off x="8077200" y="6492875"/>
            <a:ext cx="10667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amer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286B3BD2ED2840B416FBC6BA22E534" ma:contentTypeVersion="0" ma:contentTypeDescription="Create a new document." ma:contentTypeScope="" ma:versionID="eb5329158e008044eb14eafe9d7cea6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4f15b030d40ffca33e4aeb8eb001f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B31A4EF-BB79-4B41-8E64-C919CA81415B}"/>
</file>

<file path=customXml/itemProps2.xml><?xml version="1.0" encoding="utf-8"?>
<ds:datastoreItem xmlns:ds="http://schemas.openxmlformats.org/officeDocument/2006/customXml" ds:itemID="{649BFBC4-97E1-4C68-A3D8-AE54310A1839}"/>
</file>

<file path=customXml/itemProps3.xml><?xml version="1.0" encoding="utf-8"?>
<ds:datastoreItem xmlns:ds="http://schemas.openxmlformats.org/officeDocument/2006/customXml" ds:itemID="{3DDED738-6F4D-4FF0-A856-FE05C29C5F94}"/>
</file>

<file path=docProps/app.xml><?xml version="1.0" encoding="utf-8"?>
<Properties xmlns="http://schemas.openxmlformats.org/officeDocument/2006/extended-properties" xmlns:vt="http://schemas.openxmlformats.org/officeDocument/2006/docPropsVTypes">
  <TotalTime>2214</TotalTime>
  <Words>1170</Words>
  <Application>Microsoft Office PowerPoint</Application>
  <PresentationFormat>On-screen Show (4:3)</PresentationFormat>
  <Paragraphs>142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Calibri</vt:lpstr>
      <vt:lpstr>Quattrocento</vt:lpstr>
      <vt:lpstr>Arial</vt:lpstr>
      <vt:lpstr>Bodoni</vt:lpstr>
      <vt:lpstr>Beamer</vt:lpstr>
      <vt:lpstr>Informatique 3</vt:lpstr>
      <vt:lpstr>Plan du cours</vt:lpstr>
      <vt:lpstr>Chapitre 3 : Gestion de fichiers</vt:lpstr>
      <vt:lpstr>Gestion de fichiers</vt:lpstr>
      <vt:lpstr>Définition d’un fichier</vt:lpstr>
      <vt:lpstr>Ouverture d’un fichier texte - fonction open</vt:lpstr>
      <vt:lpstr>Fermeture d’un fichier texte -méthode close</vt:lpstr>
      <vt:lpstr>Répertoire de travail</vt:lpstr>
      <vt:lpstr>Lecture en bloc d’un fichier texte - méthode read</vt:lpstr>
      <vt:lpstr>Gestion des erreurs – fichier introuvable</vt:lpstr>
      <vt:lpstr>Le mot clé "with"</vt:lpstr>
      <vt:lpstr>Lecture en bloc d’un fichier texte - méthode readlines</vt:lpstr>
      <vt:lpstr>Lecture par ligne d’un fichier texte - méthode readline</vt:lpstr>
      <vt:lpstr>Lecture par ligne d’un fichier texte</vt:lpstr>
      <vt:lpstr>Lecture par caractère d’un fichier texte</vt:lpstr>
      <vt:lpstr>Lecture d’un fichier texte – seek( ) et tell( )</vt:lpstr>
      <vt:lpstr>Ecriture dans un fichier texte - méthode write</vt:lpstr>
      <vt:lpstr>Ecriture dans un fichier texte - méthode writelines</vt:lpstr>
      <vt:lpstr>Ouverture d’un fichier en mode ajout</vt:lpstr>
      <vt:lpstr>Exercice</vt:lpstr>
      <vt:lpstr>Solution de l’exercice</vt:lpstr>
      <vt:lpstr>Ouverture d’un fichier en mode binaire</vt:lpstr>
      <vt:lpstr>Accès indicé en mode binaire</vt:lpstr>
      <vt:lpstr>Sauvegarder des données en préservant leur structure</vt:lpstr>
      <vt:lpstr>Sauvegarder des données en préservant leur structure</vt:lpstr>
      <vt:lpstr>Exercices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Informatique 4</dc:title>
  <dc:creator>Chantal</dc:creator>
  <cp:lastModifiedBy>Maher Fattouh</cp:lastModifiedBy>
  <cp:revision>22</cp:revision>
  <cp:lastPrinted>2018-03-08T10:40:09Z</cp:lastPrinted>
  <dcterms:modified xsi:type="dcterms:W3CDTF">2021-02-28T14:59:35Z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0x0101004A286B3BD2ED2840B416FBC6BA22E534</vt:lpwstr>
  </property>
</Properties>
</file>