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98" r:id="rId6"/>
    <p:sldId id="281" r:id="rId7"/>
    <p:sldId id="292" r:id="rId8"/>
    <p:sldId id="282" r:id="rId9"/>
    <p:sldId id="283" r:id="rId10"/>
    <p:sldId id="284" r:id="rId11"/>
    <p:sldId id="285" r:id="rId12"/>
    <p:sldId id="293" r:id="rId13"/>
    <p:sldId id="288" r:id="rId14"/>
    <p:sldId id="294" r:id="rId15"/>
    <p:sldId id="299" r:id="rId16"/>
    <p:sldId id="300" r:id="rId17"/>
    <p:sldId id="296" r:id="rId18"/>
    <p:sldId id="297" r:id="rId19"/>
  </p:sldIdLst>
  <p:sldSz cx="9144000" cy="6858000" type="screen4x3"/>
  <p:notesSz cx="6858000" cy="9144000"/>
  <p:embeddedFontLst>
    <p:embeddedFont>
      <p:font typeface="Bodoni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Quattrocento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644C25-4F6C-4851-8C74-2939AC7510DB}">
  <a:tblStyle styleId="{70644C25-4F6C-4851-8C74-2939AC7510D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FE62AFD-0878-42ED-BF36-A9931EEEB6A2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89551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83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746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654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363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9238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644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noFill/>
          <a:ln w="50800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381000" y="1295400"/>
            <a:ext cx="8229600" cy="2057400"/>
          </a:xfrm>
          <a:prstGeom prst="roundRect">
            <a:avLst>
              <a:gd name="adj" fmla="val 16667"/>
            </a:avLst>
          </a:prstGeom>
          <a:noFill/>
          <a:ln w="41275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52400" dir="27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09600" y="1447800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219200" y="2667000"/>
            <a:ext cx="6400799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244061"/>
              </a:buClr>
              <a:buFont typeface="Arial"/>
              <a:buNone/>
              <a:defRPr sz="3200" b="0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57187" y="562570"/>
            <a:ext cx="8429624" cy="857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0" marR="0" lvl="1" indent="1524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L="0" marR="0" lvl="2" indent="3175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L="0" marR="0" lvl="3" indent="4699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L="0" marR="0" lvl="4" indent="6350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L="0" marR="0" lvl="5" indent="8001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L="0" marR="0" lvl="6" indent="9525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L="0" marR="0" lvl="7" indent="11176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L="0" marR="0" lvl="8" indent="1282700" algn="ctr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D93E2B"/>
              </a:buClr>
              <a:buFont typeface="Bodoni"/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57187" y="1848444"/>
            <a:ext cx="8429624" cy="4286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30387" marR="0" lvl="0" indent="-145055" algn="l" rtl="0"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0744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  <a:lvl2pPr marL="660773" marR="0" lvl="1" indent="-145241" algn="l" rtl="0"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0744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91160" marR="0" lvl="2" indent="-145428" algn="l" rtl="0"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0744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21547" marR="0" lvl="3" indent="-145615" algn="l" rtl="0"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0744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651933" marR="0" lvl="4" indent="-145801" algn="l" rtl="0">
              <a:spcBef>
                <a:spcPts val="1687"/>
              </a:spcBef>
              <a:spcAft>
                <a:spcPts val="0"/>
              </a:spcAft>
              <a:buClr>
                <a:srgbClr val="929292"/>
              </a:buClr>
              <a:buSzPct val="60744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1982320" marR="0" lvl="5" indent="-145988" algn="l" rtl="0">
              <a:spcBef>
                <a:spcPts val="1687"/>
              </a:spcBef>
              <a:buClr>
                <a:srgbClr val="929292"/>
              </a:buClr>
              <a:buSzPct val="60744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312707" marR="0" lvl="6" indent="-146175" algn="l" rtl="0">
              <a:spcBef>
                <a:spcPts val="1687"/>
              </a:spcBef>
              <a:buClr>
                <a:srgbClr val="929292"/>
              </a:buClr>
              <a:buSzPct val="60744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2643094" marR="0" lvl="7" indent="-146362" algn="l" rtl="0">
              <a:spcBef>
                <a:spcPts val="1687"/>
              </a:spcBef>
              <a:buClr>
                <a:srgbClr val="929292"/>
              </a:buClr>
              <a:buSzPct val="60744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2973480" marR="0" lvl="8" indent="-146548" algn="l" rtl="0">
              <a:spcBef>
                <a:spcPts val="1687"/>
              </a:spcBef>
              <a:buClr>
                <a:srgbClr val="929292"/>
              </a:buClr>
              <a:buSzPct val="60744"/>
              <a:buFont typeface="Arial"/>
              <a:buChar char="●"/>
              <a:defRPr sz="2531" b="0" i="0" u="none" strike="noStrike" cap="none">
                <a:solidFill>
                  <a:srgbClr val="41414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4446982" y="6509742"/>
            <a:ext cx="241102" cy="285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66">
                <a:solidFill>
                  <a:srgbClr val="4C4946"/>
                </a:solidFill>
                <a:latin typeface="Quattrocento"/>
                <a:ea typeface="Quattrocento"/>
                <a:cs typeface="Quattrocento"/>
                <a:sym typeface="Quattrocento"/>
              </a:rPr>
              <a:t>‹#›</a:t>
            </a:fld>
            <a:endParaRPr lang="en-US" sz="1266">
              <a:solidFill>
                <a:srgbClr val="4C4946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57188" y="2580680"/>
            <a:ext cx="8429624" cy="1696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125"/>
              </a:spcBef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L="0" marR="0" lvl="1" indent="160729" algn="ctr" rtl="0">
              <a:lnSpc>
                <a:spcPct val="90000"/>
              </a:lnSpc>
              <a:spcBef>
                <a:spcPts val="1125"/>
              </a:spcBef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L="0" marR="0" lvl="2" indent="321457" algn="ctr" rtl="0">
              <a:lnSpc>
                <a:spcPct val="90000"/>
              </a:lnSpc>
              <a:spcBef>
                <a:spcPts val="1125"/>
              </a:spcBef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L="0" marR="0" lvl="3" indent="482186" algn="ctr" rtl="0">
              <a:lnSpc>
                <a:spcPct val="90000"/>
              </a:lnSpc>
              <a:spcBef>
                <a:spcPts val="1125"/>
              </a:spcBef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L="0" marR="0" lvl="4" indent="642915" algn="ctr" rtl="0">
              <a:lnSpc>
                <a:spcPct val="90000"/>
              </a:lnSpc>
              <a:spcBef>
                <a:spcPts val="1125"/>
              </a:spcBef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L="0" marR="0" lvl="5" indent="803643" algn="ctr" rtl="0">
              <a:lnSpc>
                <a:spcPct val="90000"/>
              </a:lnSpc>
              <a:spcBef>
                <a:spcPts val="1125"/>
              </a:spcBef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L="0" marR="0" lvl="6" indent="964372" algn="ctr" rtl="0">
              <a:lnSpc>
                <a:spcPct val="90000"/>
              </a:lnSpc>
              <a:spcBef>
                <a:spcPts val="1125"/>
              </a:spcBef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L="0" marR="0" lvl="7" indent="1125101" algn="ctr" rtl="0">
              <a:lnSpc>
                <a:spcPct val="90000"/>
              </a:lnSpc>
              <a:spcBef>
                <a:spcPts val="1125"/>
              </a:spcBef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L="0" marR="0" lvl="8" indent="1285829" algn="ctr" rtl="0">
              <a:lnSpc>
                <a:spcPct val="90000"/>
              </a:lnSpc>
              <a:spcBef>
                <a:spcPts val="1125"/>
              </a:spcBef>
              <a:buNone/>
              <a:defRPr sz="4922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446983" y="6509743"/>
            <a:ext cx="241102" cy="285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266" smtClean="0">
                <a:solidFill>
                  <a:srgbClr val="4C4946"/>
                </a:solidFill>
                <a:latin typeface="Quattrocento"/>
                <a:ea typeface="Quattrocento"/>
                <a:cs typeface="Quattrocento"/>
                <a:sym typeface="Quattrocento"/>
              </a:rPr>
              <a:pPr algn="ctr">
                <a:buSzPct val="25000"/>
              </a:pPr>
              <a:t>‹#›</a:t>
            </a:fld>
            <a:endParaRPr lang="en-US" sz="1266">
              <a:solidFill>
                <a:srgbClr val="4C4946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</p:spTree>
    <p:extLst>
      <p:ext uri="{BB962C8B-B14F-4D97-AF65-F5344CB8AC3E}">
        <p14:creationId xmlns:p14="http://schemas.microsoft.com/office/powerpoint/2010/main" val="48570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noFill/>
          <a:ln w="34925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noFill/>
          <a:ln w="34925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noFill/>
          <a:ln w="25400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88900" dir="54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381999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098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906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079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25541" y="123986"/>
            <a:ext cx="348711" cy="48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04447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00" scaled="0"/>
          </a:gradFill>
          <a:ln>
            <a:noFill/>
          </a:ln>
          <a:effectLst>
            <a:outerShdw blurRad="50799" dist="88900" dir="54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1071562" y="6488112"/>
            <a:ext cx="35004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Vu Pham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4267199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3622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9430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066800"/>
            <a:ext cx="4267199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3622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9430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391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079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00" scaled="0"/>
          </a:gradFill>
          <a:ln>
            <a:noFill/>
          </a:ln>
          <a:effectLst>
            <a:outerShdw blurRad="50799" dist="88900" dir="54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1071562" y="6488112"/>
            <a:ext cx="3500436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Vu Pham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4040187" cy="444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095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645025" y="990600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45025" y="1676400"/>
            <a:ext cx="4041774" cy="444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095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391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079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00" scaled="0"/>
          </a:gradFill>
          <a:ln>
            <a:noFill/>
          </a:ln>
          <a:effectLst>
            <a:outerShdw blurRad="50799" dist="88900" dir="5400000" algn="tl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82880" marR="0" lvl="0" indent="-5079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66800" y="6477000"/>
            <a:ext cx="3505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066800" y="6477000"/>
            <a:ext cx="3505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342900" algn="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4572000" y="6492875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/>
          <p:nvPr/>
        </p:nvSpPr>
        <p:spPr>
          <a:xfrm>
            <a:off x="4572248" y="6477000"/>
            <a:ext cx="4572000" cy="381000"/>
          </a:xfrm>
          <a:prstGeom prst="rect">
            <a:avLst/>
          </a:prstGeom>
          <a:noFill/>
          <a:ln w="50800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Informatique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– chap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</a:t>
            </a:r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0" y="6488112"/>
            <a:ext cx="4572000" cy="369886"/>
          </a:xfrm>
          <a:prstGeom prst="rect">
            <a:avLst/>
          </a:prstGeom>
          <a:noFill/>
          <a:ln w="50800" cap="flat" cmpd="sng">
            <a:solidFill>
              <a:srgbClr val="3333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ESIB             Math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Spé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GE-GIC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683567" y="1478620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dirty="0" err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Informatique</a:t>
            </a:r>
            <a:r>
              <a:rPr lang="en-US" sz="4400" b="0" i="0" u="none" strike="noStrike" cap="none" dirty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smtClean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US" sz="4400" b="0" i="0" u="none" strike="noStrike" cap="none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xfrm>
            <a:off x="1152879" y="2343199"/>
            <a:ext cx="6400799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err="1" smtClean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Chapitre</a:t>
            </a:r>
            <a:r>
              <a:rPr lang="en-US" sz="3200" b="0" i="0" u="none" strike="noStrike" cap="none" dirty="0" smtClean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 4 – Interface </a:t>
            </a:r>
            <a:r>
              <a:rPr lang="en-US" sz="3200" b="0" i="0" u="none" strike="noStrike" cap="none" dirty="0" err="1" smtClean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3200" b="0" i="0" u="none" strike="noStrike" cap="none" dirty="0" smtClean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ligne</a:t>
            </a:r>
            <a:r>
              <a:rPr lang="en-US" sz="3200" b="0" i="0" u="none" strike="noStrike" cap="none" dirty="0" smtClean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b="0" i="0" u="none" strike="noStrike" cap="none" dirty="0" err="1" smtClean="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commande</a:t>
            </a:r>
            <a:endParaRPr lang="en-US" sz="3200" b="0" i="0" u="none" strike="noStrike" cap="none" dirty="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3678" y="0"/>
            <a:ext cx="902289" cy="1043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https://www.usj.edu.lb/logos/usj2016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536" y="141426"/>
            <a:ext cx="3096343" cy="72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6768" y="1939460"/>
            <a:ext cx="1219199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610600" cy="5059362"/>
          </a:xfrm>
        </p:spPr>
        <p:txBody>
          <a:bodyPr/>
          <a:lstStyle/>
          <a:p>
            <a:r>
              <a:rPr lang="fr-FR" dirty="0" smtClean="0"/>
              <a:t>La variable «</a:t>
            </a:r>
            <a:r>
              <a:rPr lang="fr-FR" dirty="0" err="1" smtClean="0"/>
              <a:t>argv</a:t>
            </a:r>
            <a:r>
              <a:rPr lang="fr-FR" dirty="0" smtClean="0"/>
              <a:t>» </a:t>
            </a:r>
            <a:r>
              <a:rPr lang="en-US" dirty="0" smtClean="0"/>
              <a:t>du module </a:t>
            </a:r>
            <a:r>
              <a:rPr lang="fr-FR" dirty="0" smtClean="0"/>
              <a:t>«</a:t>
            </a:r>
            <a:r>
              <a:rPr lang="fr-FR" dirty="0" err="1" smtClean="0"/>
              <a:t>sys</a:t>
            </a:r>
            <a:r>
              <a:rPr lang="fr-FR" dirty="0" smtClean="0"/>
              <a:t>»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qui </a:t>
            </a:r>
            <a:r>
              <a:rPr lang="en-US" dirty="0" err="1" smtClean="0"/>
              <a:t>contient</a:t>
            </a:r>
            <a:r>
              <a:rPr lang="en-US" dirty="0" smtClean="0"/>
              <a:t> </a:t>
            </a:r>
            <a:r>
              <a:rPr lang="en-US" dirty="0" err="1" smtClean="0"/>
              <a:t>tous</a:t>
            </a:r>
            <a:r>
              <a:rPr lang="en-US" dirty="0" smtClean="0"/>
              <a:t> les arguments de la </a:t>
            </a:r>
            <a:r>
              <a:rPr lang="en-US" dirty="0" err="1" smtClean="0"/>
              <a:t>ligne</a:t>
            </a:r>
            <a:r>
              <a:rPr lang="en-US" dirty="0" smtClean="0"/>
              <a:t> de </a:t>
            </a:r>
            <a:r>
              <a:rPr lang="en-US" dirty="0" err="1" smtClean="0"/>
              <a:t>commande</a:t>
            </a:r>
            <a:r>
              <a:rPr lang="en-US" dirty="0" smtClean="0"/>
              <a:t> </a:t>
            </a:r>
            <a:r>
              <a:rPr lang="en-US" dirty="0" err="1" smtClean="0"/>
              <a:t>commençant</a:t>
            </a:r>
            <a:r>
              <a:rPr lang="en-US" dirty="0" smtClean="0"/>
              <a:t> par le nom du </a:t>
            </a:r>
            <a:r>
              <a:rPr lang="en-US" dirty="0" err="1" smtClean="0"/>
              <a:t>fichier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Accès</a:t>
            </a:r>
            <a:r>
              <a:rPr lang="en-US" sz="2400" dirty="0" smtClean="0"/>
              <a:t> aux arguments </a:t>
            </a:r>
            <a:r>
              <a:rPr lang="en-US" sz="2400" dirty="0" err="1" smtClean="0"/>
              <a:t>d’une</a:t>
            </a:r>
            <a:r>
              <a:rPr lang="en-US" sz="2400" dirty="0" smtClean="0"/>
              <a:t> </a:t>
            </a:r>
            <a:r>
              <a:rPr lang="en-US" sz="2400" dirty="0" err="1" smtClean="0"/>
              <a:t>ligne</a:t>
            </a:r>
            <a:r>
              <a:rPr lang="en-US" sz="2400" dirty="0" smtClean="0"/>
              <a:t> de </a:t>
            </a:r>
            <a:r>
              <a:rPr lang="en-US" sz="2400" dirty="0" err="1" smtClean="0"/>
              <a:t>commande</a:t>
            </a:r>
            <a:r>
              <a:rPr lang="en-US" sz="2400" dirty="0" smtClean="0"/>
              <a:t> avec le module sys</a:t>
            </a: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233055" y="2964873"/>
            <a:ext cx="8610600" cy="5059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209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906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 err="1" smtClean="0"/>
              <a:t>sys.argv</a:t>
            </a:r>
            <a:r>
              <a:rPr lang="en-US" dirty="0" smtClean="0"/>
              <a:t>[0] : nom du </a:t>
            </a:r>
            <a:r>
              <a:rPr lang="en-US" dirty="0" err="1" smtClean="0"/>
              <a:t>fichier</a:t>
            </a:r>
            <a:endParaRPr lang="en-US" dirty="0" smtClean="0"/>
          </a:p>
          <a:p>
            <a:r>
              <a:rPr lang="en-US" dirty="0" err="1" smtClean="0"/>
              <a:t>sys.argv</a:t>
            </a:r>
            <a:r>
              <a:rPr lang="en-US" dirty="0" smtClean="0"/>
              <a:t>[1] : premier argument</a:t>
            </a:r>
          </a:p>
          <a:p>
            <a:r>
              <a:rPr lang="en-US" dirty="0" err="1" smtClean="0"/>
              <a:t>sys.argv</a:t>
            </a:r>
            <a:r>
              <a:rPr lang="en-US" dirty="0" smtClean="0"/>
              <a:t>[-1] : dernier argument</a:t>
            </a:r>
          </a:p>
          <a:p>
            <a:r>
              <a:rPr lang="en-US" dirty="0" err="1" smtClean="0"/>
              <a:t>sys.argv</a:t>
            </a:r>
            <a:r>
              <a:rPr lang="en-US" dirty="0" smtClean="0"/>
              <a:t>[1:] : </a:t>
            </a:r>
            <a:r>
              <a:rPr lang="en-US" dirty="0" err="1" smtClean="0"/>
              <a:t>liste</a:t>
            </a:r>
            <a:r>
              <a:rPr lang="en-US" dirty="0" smtClean="0"/>
              <a:t> des arguments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464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4" y="1116712"/>
            <a:ext cx="7282775" cy="22007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Accès</a:t>
            </a:r>
            <a:r>
              <a:rPr lang="en-US" sz="4000" dirty="0" smtClean="0"/>
              <a:t> aux arguments avec sys- </a:t>
            </a:r>
            <a:r>
              <a:rPr lang="en-US" sz="4000" dirty="0" err="1" smtClean="0"/>
              <a:t>Exemple</a:t>
            </a:r>
            <a:endParaRPr lang="fr-FR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798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Meilleure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ligne</a:t>
            </a:r>
            <a:r>
              <a:rPr lang="en-US" dirty="0" smtClean="0"/>
              <a:t> de </a:t>
            </a:r>
            <a:r>
              <a:rPr lang="en-US" dirty="0" err="1" smtClean="0"/>
              <a:t>commande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Aide sur </a:t>
            </a:r>
            <a:r>
              <a:rPr lang="en-US" dirty="0" err="1" smtClean="0"/>
              <a:t>l’utilisation</a:t>
            </a:r>
            <a:r>
              <a:rPr lang="en-US" dirty="0" smtClean="0"/>
              <a:t> de la </a:t>
            </a:r>
            <a:r>
              <a:rPr lang="en-US" dirty="0" err="1" smtClean="0"/>
              <a:t>commande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err="1" smtClean="0"/>
              <a:t>individuel</a:t>
            </a:r>
            <a:r>
              <a:rPr lang="en-US" dirty="0" smtClean="0"/>
              <a:t> de </a:t>
            </a:r>
            <a:r>
              <a:rPr lang="en-US" dirty="0" err="1" smtClean="0"/>
              <a:t>chaque</a:t>
            </a:r>
            <a:r>
              <a:rPr lang="en-US" dirty="0" smtClean="0"/>
              <a:t> argument.</a:t>
            </a:r>
          </a:p>
          <a:p>
            <a:pPr lvl="1"/>
            <a:r>
              <a:rPr lang="en-US" dirty="0" err="1" smtClean="0"/>
              <a:t>Choix</a:t>
            </a:r>
            <a:r>
              <a:rPr lang="en-US" dirty="0" smtClean="0"/>
              <a:t> du type des arguments (</a:t>
            </a:r>
            <a:r>
              <a:rPr lang="en-US" dirty="0" err="1" smtClean="0"/>
              <a:t>int</a:t>
            </a:r>
            <a:r>
              <a:rPr lang="en-US" dirty="0" smtClean="0"/>
              <a:t>, float, </a:t>
            </a:r>
            <a:r>
              <a:rPr lang="en-US" dirty="0" err="1" smtClean="0"/>
              <a:t>str</a:t>
            </a:r>
            <a:r>
              <a:rPr lang="en-US" dirty="0" smtClean="0"/>
              <a:t>,…).</a:t>
            </a:r>
          </a:p>
          <a:p>
            <a:pPr lvl="1"/>
            <a:r>
              <a:rPr lang="en-US" dirty="0" err="1" smtClean="0"/>
              <a:t>Ajout</a:t>
            </a:r>
            <a:r>
              <a:rPr lang="en-US" dirty="0" smtClean="0"/>
              <a:t> </a:t>
            </a:r>
            <a:r>
              <a:rPr lang="en-US" dirty="0" err="1" smtClean="0"/>
              <a:t>d’arguments</a:t>
            </a:r>
            <a:r>
              <a:rPr lang="en-US" dirty="0" smtClean="0"/>
              <a:t> </a:t>
            </a:r>
            <a:r>
              <a:rPr lang="en-US" dirty="0" err="1" smtClean="0"/>
              <a:t>obligatoires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optionnels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module </a:t>
            </a:r>
            <a:r>
              <a:rPr lang="en-US" dirty="0" err="1" smtClean="0"/>
              <a:t>argparse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3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833742" cy="5059362"/>
          </a:xfrm>
        </p:spPr>
        <p:txBody>
          <a:bodyPr/>
          <a:lstStyle/>
          <a:p>
            <a:r>
              <a:rPr lang="en-US" sz="2800" dirty="0" err="1" smtClean="0"/>
              <a:t>Ajouter</a:t>
            </a:r>
            <a:r>
              <a:rPr lang="en-US" sz="2800" dirty="0" smtClean="0"/>
              <a:t> un argument </a:t>
            </a:r>
            <a:r>
              <a:rPr lang="en-US" sz="2800" dirty="0" err="1" smtClean="0"/>
              <a:t>obligatoire</a:t>
            </a:r>
            <a:r>
              <a:rPr lang="en-US" sz="2800" dirty="0" smtClean="0"/>
              <a:t> (positional argument)</a:t>
            </a:r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Gérer</a:t>
            </a:r>
            <a:r>
              <a:rPr lang="en-US" dirty="0" smtClean="0"/>
              <a:t> les </a:t>
            </a:r>
            <a:r>
              <a:rPr lang="en-US" dirty="0" smtClean="0"/>
              <a:t>arguments </a:t>
            </a:r>
            <a:r>
              <a:rPr lang="en-US" dirty="0" smtClean="0"/>
              <a:t>avec </a:t>
            </a:r>
            <a:r>
              <a:rPr lang="en-US" dirty="0" err="1" smtClean="0"/>
              <a:t>argparse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837" y="1768917"/>
            <a:ext cx="449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Méthode</a:t>
            </a:r>
            <a:r>
              <a:rPr lang="en-US" sz="1800" dirty="0" smtClean="0"/>
              <a:t> </a:t>
            </a:r>
            <a:r>
              <a:rPr lang="en-US" sz="1800" dirty="0" err="1" smtClean="0"/>
              <a:t>add_argument</a:t>
            </a:r>
            <a:r>
              <a:rPr lang="en-US" sz="1800" dirty="0" smtClean="0"/>
              <a:t> de </a:t>
            </a:r>
            <a:r>
              <a:rPr lang="en-US" sz="1800" dirty="0" err="1" smtClean="0"/>
              <a:t>l’objet</a:t>
            </a:r>
            <a:r>
              <a:rPr lang="en-US" sz="1800" dirty="0" smtClean="0"/>
              <a:t> parser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832385" y="5030193"/>
            <a:ext cx="479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a</a:t>
            </a:r>
            <a:r>
              <a:rPr lang="en-US" sz="1800" dirty="0" err="1" smtClean="0"/>
              <a:t>rgs</a:t>
            </a:r>
            <a:r>
              <a:rPr lang="en-US" sz="1800" dirty="0" smtClean="0"/>
              <a:t> </a:t>
            </a:r>
            <a:r>
              <a:rPr lang="en-US" sz="1800" dirty="0" err="1" smtClean="0"/>
              <a:t>contient</a:t>
            </a:r>
            <a:r>
              <a:rPr lang="en-US" sz="1800" dirty="0" smtClean="0"/>
              <a:t> </a:t>
            </a:r>
            <a:r>
              <a:rPr lang="en-US" sz="1800" dirty="0" err="1" smtClean="0"/>
              <a:t>tous</a:t>
            </a:r>
            <a:r>
              <a:rPr lang="en-US" sz="1800" dirty="0" smtClean="0"/>
              <a:t> les arguments</a:t>
            </a: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463193"/>
            <a:ext cx="5716298" cy="22841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539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</a:t>
            </a:r>
            <a:r>
              <a:rPr lang="en-US" dirty="0" err="1" smtClean="0"/>
              <a:t>obligatoires</a:t>
            </a:r>
            <a:r>
              <a:rPr lang="en-US" dirty="0" smtClean="0"/>
              <a:t> - </a:t>
            </a:r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4" y="1571841"/>
            <a:ext cx="7476836" cy="34962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613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L’ajout</a:t>
            </a:r>
            <a:r>
              <a:rPr lang="en-US" dirty="0"/>
              <a:t> d’un argument </a:t>
            </a:r>
            <a:r>
              <a:rPr lang="en-US" dirty="0" err="1"/>
              <a:t>optionnel</a:t>
            </a:r>
            <a:r>
              <a:rPr lang="en-US" dirty="0"/>
              <a:t> se  fait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précédant</a:t>
            </a:r>
            <a:r>
              <a:rPr lang="en-US" dirty="0"/>
              <a:t> </a:t>
            </a:r>
            <a:r>
              <a:rPr lang="en-US" dirty="0" err="1"/>
              <a:t>l’argument</a:t>
            </a:r>
            <a:r>
              <a:rPr lang="en-US" dirty="0"/>
              <a:t> par </a:t>
            </a:r>
            <a:r>
              <a:rPr lang="en-US" dirty="0" smtClean="0"/>
              <a:t>“--”.</a:t>
            </a:r>
          </a:p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</a:t>
            </a:r>
            <a:r>
              <a:rPr lang="en-US" dirty="0" err="1"/>
              <a:t>d’en</a:t>
            </a:r>
            <a:r>
              <a:rPr lang="en-US" dirty="0"/>
              <a:t> faire </a:t>
            </a:r>
            <a:r>
              <a:rPr lang="en-US" dirty="0" err="1"/>
              <a:t>une</a:t>
            </a:r>
            <a:r>
              <a:rPr lang="en-US" dirty="0"/>
              <a:t> version </a:t>
            </a:r>
            <a:r>
              <a:rPr lang="en-US" dirty="0" err="1"/>
              <a:t>simplifiée</a:t>
            </a:r>
            <a:r>
              <a:rPr lang="en-US" dirty="0"/>
              <a:t> avec </a:t>
            </a:r>
            <a:r>
              <a:rPr lang="en-US" dirty="0" smtClean="0"/>
              <a:t>“-”.</a:t>
            </a:r>
            <a:endParaRPr lang="en-US" dirty="0"/>
          </a:p>
          <a:p>
            <a:r>
              <a:rPr lang="en-US" dirty="0" smtClean="0"/>
              <a:t>On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omettre</a:t>
            </a:r>
            <a:r>
              <a:rPr lang="en-US" dirty="0" smtClean="0"/>
              <a:t> les arguments </a:t>
            </a:r>
            <a:r>
              <a:rPr lang="en-US" dirty="0" err="1" smtClean="0"/>
              <a:t>optionnels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ligne</a:t>
            </a:r>
            <a:r>
              <a:rPr lang="en-US" dirty="0" smtClean="0"/>
              <a:t> de </a:t>
            </a:r>
            <a:r>
              <a:rPr lang="en-US" dirty="0" err="1" smtClean="0"/>
              <a:t>commande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Avec la </a:t>
            </a:r>
            <a:r>
              <a:rPr lang="en-US" dirty="0" err="1" smtClean="0"/>
              <a:t>possibilité</a:t>
            </a:r>
            <a:r>
              <a:rPr lang="en-US" dirty="0" smtClean="0"/>
              <a:t> de les </a:t>
            </a:r>
            <a:r>
              <a:rPr lang="en-US" dirty="0" err="1" smtClean="0"/>
              <a:t>rendre</a:t>
            </a:r>
            <a:r>
              <a:rPr lang="en-US" dirty="0" smtClean="0"/>
              <a:t> </a:t>
            </a:r>
            <a:r>
              <a:rPr lang="en-US" dirty="0" err="1" smtClean="0"/>
              <a:t>obligatoires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affectant</a:t>
            </a:r>
            <a:r>
              <a:rPr lang="en-US" dirty="0" smtClean="0"/>
              <a:t> la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  <a:r>
              <a:rPr lang="en-US" b="1" dirty="0" smtClean="0"/>
              <a:t>True</a:t>
            </a:r>
            <a:r>
              <a:rPr lang="en-US" dirty="0" smtClean="0"/>
              <a:t> au </a:t>
            </a:r>
            <a:r>
              <a:rPr lang="en-US" dirty="0" err="1" smtClean="0"/>
              <a:t>paramètre</a:t>
            </a:r>
            <a:r>
              <a:rPr lang="en-US" dirty="0" smtClean="0"/>
              <a:t> </a:t>
            </a:r>
            <a:r>
              <a:rPr lang="en-US" b="1" dirty="0" smtClean="0"/>
              <a:t>required.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</a:t>
            </a:r>
            <a:r>
              <a:rPr lang="en-US" dirty="0" err="1" smtClean="0"/>
              <a:t>optionnels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81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</a:t>
            </a:r>
            <a:r>
              <a:rPr lang="en-US" dirty="0" err="1" smtClean="0"/>
              <a:t>optionnels</a:t>
            </a:r>
            <a:r>
              <a:rPr lang="en-US" dirty="0" smtClean="0"/>
              <a:t> - </a:t>
            </a:r>
            <a:r>
              <a:rPr lang="en-US" dirty="0" err="1" smtClean="0"/>
              <a:t>Exemple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1157287"/>
            <a:ext cx="8360352" cy="47362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37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pyramide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19" y="1995488"/>
            <a:ext cx="8231035" cy="3398548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7999" y="1274619"/>
            <a:ext cx="509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Arguments </a:t>
            </a:r>
            <a:r>
              <a:rPr lang="en-US" sz="2400" dirty="0" err="1" smtClean="0"/>
              <a:t>obligatoires</a:t>
            </a:r>
            <a:r>
              <a:rPr lang="en-US" sz="2400" dirty="0" smtClean="0"/>
              <a:t> de type float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19" y="2395249"/>
            <a:ext cx="3259426" cy="33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9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pyramide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999" y="1274619"/>
            <a:ext cx="6756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Arguments avec option </a:t>
            </a: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requis</a:t>
            </a:r>
            <a:r>
              <a:rPr lang="en-US" sz="2400" dirty="0" smtClean="0"/>
              <a:t> de type float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1990286"/>
            <a:ext cx="8959273" cy="27204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033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82880" marR="0" lvl="0" indent="-5079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Plan du cours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077200" y="6492875"/>
            <a:ext cx="10667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124"/>
          <p:cNvSpPr txBox="1">
            <a:spLocks/>
          </p:cNvSpPr>
          <p:nvPr/>
        </p:nvSpPr>
        <p:spPr>
          <a:xfrm>
            <a:off x="266700" y="928546"/>
            <a:ext cx="8381999" cy="50593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209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906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59999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14350" indent="-514350">
              <a:spcBef>
                <a:spcPts val="0"/>
              </a:spcBef>
              <a:buSzPct val="73999"/>
              <a:buFont typeface="Calibri"/>
              <a:buAutoNum type="arabicPeriod"/>
            </a:pPr>
            <a:r>
              <a:rPr lang="en-US" dirty="0" err="1" smtClean="0">
                <a:solidFill>
                  <a:srgbClr val="A5A5A5"/>
                </a:solidFill>
              </a:rPr>
              <a:t>Algorithmes</a:t>
            </a:r>
            <a:r>
              <a:rPr lang="en-US" dirty="0" smtClean="0">
                <a:solidFill>
                  <a:srgbClr val="A5A5A5"/>
                </a:solidFill>
              </a:rPr>
              <a:t> de tri, </a:t>
            </a:r>
            <a:r>
              <a:rPr lang="en-US" dirty="0" err="1" smtClean="0">
                <a:solidFill>
                  <a:srgbClr val="A5A5A5"/>
                </a:solidFill>
              </a:rPr>
              <a:t>complexité</a:t>
            </a:r>
            <a:r>
              <a:rPr lang="en-US" dirty="0" smtClean="0">
                <a:solidFill>
                  <a:srgbClr val="A5A5A5"/>
                </a:solidFill>
              </a:rPr>
              <a:t> </a:t>
            </a:r>
            <a:r>
              <a:rPr lang="en-US" dirty="0" err="1" smtClean="0">
                <a:solidFill>
                  <a:srgbClr val="A5A5A5"/>
                </a:solidFill>
              </a:rPr>
              <a:t>algorithmique</a:t>
            </a:r>
            <a:endParaRPr lang="en-US" dirty="0" smtClean="0">
              <a:solidFill>
                <a:srgbClr val="A5A5A5"/>
              </a:solidFill>
            </a:endParaRPr>
          </a:p>
          <a:p>
            <a:pPr marL="514350" indent="-514350">
              <a:spcBef>
                <a:spcPts val="560"/>
              </a:spcBef>
              <a:buSzPct val="73999"/>
              <a:buFont typeface="Calibri"/>
              <a:buAutoNum type="arabicPeriod"/>
            </a:pPr>
            <a:r>
              <a:rPr lang="en-US" dirty="0" err="1" smtClean="0">
                <a:solidFill>
                  <a:srgbClr val="A5A5A5"/>
                </a:solidFill>
              </a:rPr>
              <a:t>Récursivité</a:t>
            </a:r>
            <a:endParaRPr lang="en-US" dirty="0" smtClean="0">
              <a:solidFill>
                <a:srgbClr val="A5A5A5"/>
              </a:solidFill>
            </a:endParaRPr>
          </a:p>
          <a:p>
            <a:pPr marL="514350" indent="-514350">
              <a:spcBef>
                <a:spcPts val="560"/>
              </a:spcBef>
              <a:buSzPct val="73999"/>
              <a:buFont typeface="Calibri"/>
              <a:buAutoNum type="arabicPeriod"/>
            </a:pP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Gestion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des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fichiers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spcBef>
                <a:spcPts val="560"/>
              </a:spcBef>
              <a:buSzPct val="73999"/>
              <a:buFont typeface="Calibri"/>
              <a:buAutoNum type="arabicPeriod"/>
            </a:pPr>
            <a:r>
              <a:rPr lang="en-US" b="1" dirty="0" err="1" smtClean="0"/>
              <a:t>Exécuter</a:t>
            </a:r>
            <a:r>
              <a:rPr lang="en-US" b="1" dirty="0" smtClean="0"/>
              <a:t> un </a:t>
            </a:r>
            <a:r>
              <a:rPr lang="en-US" b="1" dirty="0" err="1" smtClean="0"/>
              <a:t>programme</a:t>
            </a:r>
            <a:r>
              <a:rPr lang="en-US" b="1" dirty="0" smtClean="0"/>
              <a:t> à </a:t>
            </a:r>
            <a:r>
              <a:rPr lang="en-US" b="1" dirty="0" err="1" smtClean="0"/>
              <a:t>partir</a:t>
            </a:r>
            <a:r>
              <a:rPr lang="en-US" b="1" dirty="0" smtClean="0"/>
              <a:t> de la </a:t>
            </a:r>
            <a:r>
              <a:rPr lang="en-US" b="1" dirty="0" err="1" smtClean="0"/>
              <a:t>ligne</a:t>
            </a:r>
            <a:r>
              <a:rPr lang="en-US" b="1" dirty="0" smtClean="0"/>
              <a:t> de </a:t>
            </a:r>
            <a:r>
              <a:rPr lang="en-US" b="1" dirty="0" err="1" smtClean="0"/>
              <a:t>commande</a:t>
            </a:r>
            <a:endParaRPr lang="en-US" b="1" dirty="0" smtClean="0"/>
          </a:p>
          <a:p>
            <a:pPr marL="514350" indent="-514350">
              <a:spcBef>
                <a:spcPts val="560"/>
              </a:spcBef>
              <a:buSzPct val="73999"/>
              <a:buFont typeface="Calibri"/>
              <a:buAutoNum type="arabicPeriod"/>
            </a:pPr>
            <a:r>
              <a:rPr lang="en-US" dirty="0" smtClean="0"/>
              <a:t>Test </a:t>
            </a:r>
            <a:r>
              <a:rPr lang="en-US" dirty="0" err="1" smtClean="0"/>
              <a:t>unitaire</a:t>
            </a:r>
            <a:r>
              <a:rPr lang="en-US" dirty="0" smtClean="0"/>
              <a:t> (Unit Testing)  </a:t>
            </a:r>
          </a:p>
          <a:p>
            <a:pPr marL="514350" indent="-514350">
              <a:spcBef>
                <a:spcPts val="560"/>
              </a:spcBef>
              <a:buSzPct val="73999"/>
              <a:buFont typeface="Calibri"/>
              <a:buAutoNum type="arabicPeriod"/>
            </a:pPr>
            <a:r>
              <a:rPr lang="en-US" dirty="0" err="1" smtClean="0"/>
              <a:t>Récupération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page Web</a:t>
            </a:r>
          </a:p>
          <a:p>
            <a:pPr marL="514350" indent="-514350">
              <a:spcBef>
                <a:spcPts val="560"/>
              </a:spcBef>
              <a:buSzPct val="73999"/>
              <a:buFont typeface="Calibri"/>
              <a:buAutoNum type="arabicPeriod"/>
            </a:pPr>
            <a:r>
              <a:rPr lang="en-US" dirty="0" err="1" smtClean="0"/>
              <a:t>Utilisation</a:t>
            </a:r>
            <a:r>
              <a:rPr lang="en-US" dirty="0" smtClean="0"/>
              <a:t> </a:t>
            </a:r>
            <a:r>
              <a:rPr lang="en-US" dirty="0" err="1" smtClean="0"/>
              <a:t>d’API</a:t>
            </a:r>
            <a:r>
              <a:rPr lang="en-US" dirty="0" smtClean="0"/>
              <a:t> d’un </a:t>
            </a:r>
            <a:r>
              <a:rPr lang="en-US" dirty="0" err="1" smtClean="0"/>
              <a:t>ou</a:t>
            </a:r>
            <a:r>
              <a:rPr lang="en-US" dirty="0" smtClean="0"/>
              <a:t> de </a:t>
            </a:r>
            <a:r>
              <a:rPr lang="en-US" dirty="0" err="1" smtClean="0"/>
              <a:t>plusieurs</a:t>
            </a:r>
            <a:r>
              <a:rPr lang="en-US" dirty="0" smtClean="0"/>
              <a:t> services : Twitter/</a:t>
            </a:r>
            <a:r>
              <a:rPr lang="en-US" dirty="0" err="1" smtClean="0"/>
              <a:t>Youtube</a:t>
            </a:r>
            <a:r>
              <a:rPr lang="en-US" dirty="0" smtClean="0"/>
              <a:t>/</a:t>
            </a:r>
            <a:r>
              <a:rPr lang="en-US" dirty="0" err="1" smtClean="0"/>
              <a:t>GoogleMaps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8488" y="2256294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sz="4000" dirty="0" err="1" smtClean="0"/>
              <a:t>Chapitre</a:t>
            </a:r>
            <a:r>
              <a:rPr lang="en-US" sz="4000" dirty="0" smtClean="0"/>
              <a:t> 4 : Interface </a:t>
            </a:r>
            <a:r>
              <a:rPr lang="en-US" sz="4000" dirty="0" err="1"/>
              <a:t>en</a:t>
            </a:r>
            <a:r>
              <a:rPr lang="en-US" sz="4000" dirty="0"/>
              <a:t> </a:t>
            </a:r>
            <a:r>
              <a:rPr lang="en-US" sz="4000" dirty="0" err="1"/>
              <a:t>ligne</a:t>
            </a:r>
            <a:r>
              <a:rPr lang="en-US" sz="4000" dirty="0"/>
              <a:t> de </a:t>
            </a:r>
            <a:r>
              <a:rPr lang="en-US" sz="4000" dirty="0" err="1"/>
              <a:t>commande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b="0" i="0" u="none" strike="noStrike" cap="none" dirty="0">
              <a:solidFill>
                <a:srgbClr val="244061"/>
              </a:solidFill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1400" y="1714500"/>
            <a:ext cx="1219199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249381" y="845126"/>
            <a:ext cx="8381999" cy="52693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800" dirty="0" smtClean="0"/>
              <a:t>Moyen </a:t>
            </a:r>
            <a:r>
              <a:rPr lang="fr-FR" sz="2800" dirty="0" smtClean="0"/>
              <a:t>d’interagir </a:t>
            </a:r>
            <a:r>
              <a:rPr lang="fr-FR" sz="2800" dirty="0" smtClean="0"/>
              <a:t>avec les scripts Python via la ligne de commande.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800" dirty="0" smtClean="0"/>
              <a:t>Ligne de commande : l’utilisateur donne des ordres sous forme de texte.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82880" marR="0" lvl="0" indent="-5079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Interface </a:t>
            </a:r>
            <a:r>
              <a:rPr lang="en-US" sz="4400" b="0" i="0" u="none" strike="noStrike" cap="none" dirty="0" err="1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44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ligne</a:t>
            </a:r>
            <a:r>
              <a:rPr lang="en-US" sz="44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400" b="0" i="0" u="none" strike="noStrike" cap="none" dirty="0" err="1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commande</a:t>
            </a:r>
            <a:endParaRPr lang="en-US" sz="4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2800" dirty="0"/>
              <a:t>Avantages d’une interface en ligne de commande :</a:t>
            </a:r>
          </a:p>
          <a:p>
            <a:pPr marL="85725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/>
              <a:t>Automatiser les tâches.</a:t>
            </a:r>
          </a:p>
          <a:p>
            <a:pPr marL="85725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/>
              <a:t>Moins gourmande en ressources que les interfaces graphiques.</a:t>
            </a:r>
          </a:p>
          <a:p>
            <a:pPr marL="85725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/>
              <a:t>Interface préférée d’un grand </a:t>
            </a:r>
            <a:r>
              <a:rPr lang="fr-FR" dirty="0" smtClean="0"/>
              <a:t>nombre d’informaticiens</a:t>
            </a:r>
            <a:r>
              <a:rPr lang="fr-FR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Avantage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91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r>
              <a:rPr lang="fr-FR" dirty="0" smtClean="0"/>
              <a:t>La commande « Command Prompt » permet d’ouvrir la console de </a:t>
            </a:r>
            <a:r>
              <a:rPr lang="fr-FR" dirty="0" err="1" smtClean="0"/>
              <a:t>windows</a:t>
            </a:r>
            <a:r>
              <a:rPr lang="fr-FR" dirty="0" smtClean="0"/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•"/>
            </a:pPr>
            <a:endParaRPr lang="fr-FR" dirty="0" smtClean="0"/>
          </a:p>
          <a:p>
            <a:pPr lvl="0" indent="-342900">
              <a:spcBef>
                <a:spcPts val="0"/>
              </a:spcBef>
            </a:pPr>
            <a:r>
              <a:rPr lang="en-US" dirty="0" err="1" smtClean="0"/>
              <a:t>Dans</a:t>
            </a:r>
            <a:r>
              <a:rPr lang="en-US" dirty="0" smtClean="0"/>
              <a:t> la console, la </a:t>
            </a:r>
            <a:r>
              <a:rPr lang="en-US" dirty="0" err="1" smtClean="0"/>
              <a:t>commande</a:t>
            </a:r>
            <a:r>
              <a:rPr lang="en-US" dirty="0" smtClean="0"/>
              <a:t> </a:t>
            </a:r>
            <a:r>
              <a:rPr lang="fr-FR" dirty="0"/>
              <a:t>« </a:t>
            </a:r>
            <a:r>
              <a:rPr lang="en-US" dirty="0" smtClean="0"/>
              <a:t>cd</a:t>
            </a:r>
            <a:r>
              <a:rPr lang="fr-FR" dirty="0"/>
              <a:t> »</a:t>
            </a:r>
            <a:r>
              <a:rPr lang="en-US" dirty="0" smtClean="0"/>
              <a:t> </a:t>
            </a:r>
            <a:r>
              <a:rPr lang="en-US" dirty="0" err="1" smtClean="0"/>
              <a:t>permet</a:t>
            </a:r>
            <a:r>
              <a:rPr lang="en-US" dirty="0" smtClean="0"/>
              <a:t> de changer de </a:t>
            </a:r>
            <a:r>
              <a:rPr lang="en-US" dirty="0" err="1" smtClean="0"/>
              <a:t>répertoire</a:t>
            </a:r>
            <a:r>
              <a:rPr lang="en-US" dirty="0" smtClean="0"/>
              <a:t>. </a:t>
            </a:r>
            <a:r>
              <a:rPr lang="en-US" dirty="0" err="1" smtClean="0"/>
              <a:t>Exemple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fr-FR" sz="2800" dirty="0" smtClean="0"/>
              <a:t> </a:t>
            </a:r>
            <a:r>
              <a:rPr lang="en-US" sz="2800" b="1" dirty="0" smtClean="0"/>
              <a:t>cd C:\Users\User\PythonScripts\LigneCommande</a:t>
            </a:r>
          </a:p>
          <a:p>
            <a:pPr lvl="0" indent="-342900">
              <a:spcBef>
                <a:spcPts val="0"/>
              </a:spcBef>
            </a:pPr>
            <a:endParaRPr lang="en-US" dirty="0" smtClean="0"/>
          </a:p>
          <a:p>
            <a:pPr lvl="0" indent="-342900">
              <a:spcBef>
                <a:spcPts val="0"/>
              </a:spcBef>
            </a:pPr>
            <a:r>
              <a:rPr lang="en-US" dirty="0" smtClean="0"/>
              <a:t>La </a:t>
            </a:r>
            <a:r>
              <a:rPr lang="en-US" dirty="0" err="1" smtClean="0"/>
              <a:t>commande</a:t>
            </a:r>
            <a:r>
              <a:rPr lang="en-US" dirty="0" smtClean="0"/>
              <a:t> </a:t>
            </a:r>
            <a:r>
              <a:rPr lang="fr-FR" dirty="0"/>
              <a:t>« </a:t>
            </a:r>
            <a:r>
              <a:rPr lang="en-US" dirty="0" err="1" smtClean="0"/>
              <a:t>dir</a:t>
            </a:r>
            <a:r>
              <a:rPr lang="fr-FR" dirty="0"/>
              <a:t> »</a:t>
            </a:r>
            <a:r>
              <a:rPr lang="en-US" dirty="0" smtClean="0"/>
              <a:t> </a:t>
            </a:r>
            <a:r>
              <a:rPr lang="en-US" dirty="0" err="1" smtClean="0"/>
              <a:t>permet</a:t>
            </a:r>
            <a:r>
              <a:rPr lang="en-US" dirty="0" smtClean="0"/>
              <a:t> </a:t>
            </a:r>
            <a:r>
              <a:rPr lang="en-US" dirty="0" err="1" smtClean="0"/>
              <a:t>d’avoir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des </a:t>
            </a:r>
            <a:r>
              <a:rPr lang="en-US" dirty="0" err="1" smtClean="0"/>
              <a:t>fichiers</a:t>
            </a:r>
            <a:r>
              <a:rPr lang="en-US" dirty="0" smtClean="0"/>
              <a:t> du </a:t>
            </a:r>
            <a:r>
              <a:rPr lang="en-US" dirty="0" err="1" smtClean="0"/>
              <a:t>répertoire</a:t>
            </a:r>
            <a:r>
              <a:rPr lang="en-US" dirty="0" smtClean="0"/>
              <a:t> courant.</a:t>
            </a:r>
            <a:endParaRPr lang="fr-FR" dirty="0" smtClean="0"/>
          </a:p>
        </p:txBody>
      </p: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82880" marR="0" lvl="0" indent="-5079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dirty="0" err="1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Accès</a:t>
            </a:r>
            <a:r>
              <a:rPr lang="en-US" sz="44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à la console de Windows</a:t>
            </a:r>
            <a:endParaRPr lang="en-US" sz="4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36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Exécuter</a:t>
            </a:r>
            <a:r>
              <a:rPr lang="en-US" dirty="0" smtClean="0"/>
              <a:t> un </a:t>
            </a:r>
            <a:r>
              <a:rPr lang="en-US" dirty="0" err="1" smtClean="0"/>
              <a:t>programme</a:t>
            </a:r>
            <a:r>
              <a:rPr lang="en-US" dirty="0" smtClean="0"/>
              <a:t> python à </a:t>
            </a:r>
            <a:r>
              <a:rPr lang="en-US" dirty="0" err="1" smtClean="0"/>
              <a:t>partir</a:t>
            </a:r>
            <a:r>
              <a:rPr lang="en-US" dirty="0" smtClean="0"/>
              <a:t> de la </a:t>
            </a:r>
            <a:r>
              <a:rPr lang="en-US" dirty="0" err="1" smtClean="0"/>
              <a:t>ligne</a:t>
            </a:r>
            <a:r>
              <a:rPr lang="en-US" dirty="0" smtClean="0"/>
              <a:t> de </a:t>
            </a:r>
            <a:r>
              <a:rPr lang="en-US" dirty="0" err="1" smtClean="0"/>
              <a:t>commande</a:t>
            </a:r>
            <a:r>
              <a:rPr lang="en-US" dirty="0" smtClean="0"/>
              <a:t>.</a:t>
            </a:r>
            <a:endParaRPr lang="en-US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fr-FR" dirty="0" smtClean="0"/>
              <a:t>Accéder </a:t>
            </a:r>
            <a:r>
              <a:rPr lang="fr-FR" dirty="0"/>
              <a:t>aux arguments de la ligne de </a:t>
            </a:r>
            <a:r>
              <a:rPr lang="fr-FR" dirty="0" smtClean="0"/>
              <a:t>commande avec le module « </a:t>
            </a:r>
            <a:r>
              <a:rPr lang="fr-FR" dirty="0" err="1" smtClean="0"/>
              <a:t>sys</a:t>
            </a:r>
            <a:r>
              <a:rPr lang="fr-FR" dirty="0" smtClean="0"/>
              <a:t> ».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fr-FR" dirty="0" smtClean="0"/>
              <a:t>Interpréter les arguments de la ligne de commande avec le module « </a:t>
            </a:r>
            <a:r>
              <a:rPr lang="fr-FR" dirty="0" err="1" smtClean="0"/>
              <a:t>argparse</a:t>
            </a:r>
            <a:r>
              <a:rPr lang="fr-FR" dirty="0" smtClean="0"/>
              <a:t>  ».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182880" marR="0" lvl="0" indent="-5079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Interface </a:t>
            </a:r>
            <a:r>
              <a:rPr lang="en-US" sz="4400" b="0" i="0" u="none" strike="noStrike" cap="none" dirty="0" err="1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44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 err="1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ligne</a:t>
            </a:r>
            <a:r>
              <a:rPr lang="en-US" sz="44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400" b="0" i="0" u="none" strike="noStrike" cap="none" dirty="0" err="1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commande</a:t>
            </a:r>
            <a:endParaRPr lang="en-US" sz="4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399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Pour </a:t>
            </a:r>
            <a:r>
              <a:rPr lang="en-US" dirty="0" err="1" smtClean="0"/>
              <a:t>exécuter</a:t>
            </a:r>
            <a:r>
              <a:rPr lang="en-US" dirty="0" smtClean="0"/>
              <a:t> un </a:t>
            </a:r>
            <a:r>
              <a:rPr lang="en-US" dirty="0" err="1" smtClean="0"/>
              <a:t>programme</a:t>
            </a:r>
            <a:r>
              <a:rPr lang="en-US" dirty="0" smtClean="0"/>
              <a:t> à </a:t>
            </a:r>
            <a:r>
              <a:rPr lang="en-US" dirty="0" err="1" smtClean="0"/>
              <a:t>partir</a:t>
            </a:r>
            <a:r>
              <a:rPr lang="en-US" dirty="0" smtClean="0"/>
              <a:t> de la </a:t>
            </a:r>
            <a:r>
              <a:rPr lang="en-US" dirty="0" err="1" smtClean="0"/>
              <a:t>ligne</a:t>
            </a:r>
            <a:r>
              <a:rPr lang="en-US" dirty="0" smtClean="0"/>
              <a:t> de </a:t>
            </a:r>
            <a:r>
              <a:rPr lang="en-US" dirty="0" err="1" smtClean="0"/>
              <a:t>commande</a:t>
            </a:r>
            <a:r>
              <a:rPr lang="en-US" dirty="0" smtClean="0"/>
              <a:t>, on fait :</a:t>
            </a:r>
          </a:p>
          <a:p>
            <a:pPr marL="521970" lvl="1" indent="0">
              <a:buNone/>
            </a:pPr>
            <a:r>
              <a:rPr lang="en-US" dirty="0" smtClean="0"/>
              <a:t>python nomfichier.py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nomfichier.py</a:t>
            </a:r>
          </a:p>
          <a:p>
            <a:pPr marL="521970" lvl="1" indent="0">
              <a:buNone/>
            </a:pPr>
            <a:r>
              <a:rPr lang="en-US" dirty="0" err="1" smtClean="0"/>
              <a:t>Exemple</a:t>
            </a:r>
            <a:r>
              <a:rPr lang="en-US" dirty="0" smtClean="0"/>
              <a:t> : python </a:t>
            </a:r>
            <a:r>
              <a:rPr lang="fr-FR" dirty="0" smtClean="0"/>
              <a:t>exemple1.py </a:t>
            </a:r>
          </a:p>
          <a:p>
            <a:pPr marL="521970" lvl="1" indent="0">
              <a:buNone/>
            </a:pPr>
            <a:r>
              <a:rPr lang="fr-FR" dirty="0"/>
              <a:t> </a:t>
            </a:r>
            <a:r>
              <a:rPr lang="fr-FR" dirty="0" smtClean="0"/>
              <a:t>                 exemple1.py </a:t>
            </a:r>
            <a:endParaRPr lang="en-US" dirty="0" smtClean="0"/>
          </a:p>
          <a:p>
            <a:r>
              <a:rPr lang="fr-FR" dirty="0" smtClean="0"/>
              <a:t> Sur </a:t>
            </a:r>
            <a:r>
              <a:rPr lang="fr-FR" dirty="0"/>
              <a:t>les </a:t>
            </a:r>
            <a:r>
              <a:rPr lang="fr-FR" dirty="0" smtClean="0"/>
              <a:t>systèmes Unix, il faut faire :</a:t>
            </a:r>
            <a:endParaRPr lang="fr-FR" dirty="0"/>
          </a:p>
          <a:p>
            <a:pPr marL="1036320" lvl="1" indent="-514350">
              <a:buSzPct val="100000"/>
              <a:buFont typeface="+mj-lt"/>
              <a:buAutoNum type="arabicPeriod"/>
            </a:pPr>
            <a:r>
              <a:rPr lang="fr-FR" dirty="0" smtClean="0"/>
              <a:t> chmod </a:t>
            </a:r>
            <a:r>
              <a:rPr lang="fr-FR" dirty="0" err="1"/>
              <a:t>a+x</a:t>
            </a:r>
            <a:r>
              <a:rPr lang="fr-FR" dirty="0"/>
              <a:t> </a:t>
            </a:r>
            <a:r>
              <a:rPr lang="fr-FR" dirty="0" smtClean="0"/>
              <a:t>exemple1.py</a:t>
            </a:r>
            <a:endParaRPr lang="fr-FR" dirty="0"/>
          </a:p>
          <a:p>
            <a:pPr marL="1379220" lvl="3" indent="0">
              <a:buNone/>
            </a:pPr>
            <a:r>
              <a:rPr lang="fr-FR" dirty="0" smtClean="0"/>
              <a:t> </a:t>
            </a:r>
            <a:r>
              <a:rPr lang="fr-FR" dirty="0"/>
              <a:t>le fichier est maintenant </a:t>
            </a:r>
            <a:r>
              <a:rPr lang="fr-FR" dirty="0" smtClean="0"/>
              <a:t>exécutable</a:t>
            </a:r>
            <a:endParaRPr lang="fr-FR" dirty="0"/>
          </a:p>
          <a:p>
            <a:pPr marL="1036320" lvl="1" indent="-514350">
              <a:buSzPct val="100000"/>
              <a:buFont typeface="+mj-lt"/>
              <a:buAutoNum type="arabicPeriod"/>
            </a:pPr>
            <a:r>
              <a:rPr lang="fr-FR" dirty="0" smtClean="0"/>
              <a:t>exemple1.py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9457899" cy="762000"/>
          </a:xfrm>
        </p:spPr>
        <p:txBody>
          <a:bodyPr/>
          <a:lstStyle/>
          <a:p>
            <a:r>
              <a:rPr lang="en-US" sz="2800" dirty="0" err="1" smtClean="0"/>
              <a:t>Exécuter</a:t>
            </a:r>
            <a:r>
              <a:rPr lang="en-US" sz="2800" dirty="0" smtClean="0"/>
              <a:t> un </a:t>
            </a:r>
            <a:r>
              <a:rPr lang="en-US" sz="2800" dirty="0" err="1" smtClean="0"/>
              <a:t>programme</a:t>
            </a:r>
            <a:r>
              <a:rPr lang="en-US" sz="2800" dirty="0" smtClean="0"/>
              <a:t> à </a:t>
            </a:r>
            <a:r>
              <a:rPr lang="en-US" sz="2800" dirty="0" err="1" smtClean="0"/>
              <a:t>partir</a:t>
            </a:r>
            <a:r>
              <a:rPr lang="en-US" sz="2800" dirty="0" smtClean="0"/>
              <a:t> de la </a:t>
            </a:r>
            <a:r>
              <a:rPr lang="en-US" sz="2800" dirty="0" err="1" smtClean="0"/>
              <a:t>ligne</a:t>
            </a:r>
            <a:r>
              <a:rPr lang="en-US" sz="2800" dirty="0" smtClean="0"/>
              <a:t> de </a:t>
            </a:r>
            <a:r>
              <a:rPr lang="en-US" sz="2800" dirty="0" err="1" smtClean="0"/>
              <a:t>commande</a:t>
            </a:r>
            <a:endParaRPr lang="fr-FR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99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610600" cy="5059362"/>
          </a:xfrm>
        </p:spPr>
        <p:txBody>
          <a:bodyPr/>
          <a:lstStyle/>
          <a:p>
            <a:r>
              <a:rPr lang="en-US" dirty="0" smtClean="0"/>
              <a:t>Un argument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paramètre</a:t>
            </a:r>
            <a:r>
              <a:rPr lang="en-US" dirty="0" smtClean="0"/>
              <a:t> </a:t>
            </a:r>
            <a:r>
              <a:rPr lang="en-US" dirty="0" err="1" smtClean="0"/>
              <a:t>qu’on</a:t>
            </a:r>
            <a:r>
              <a:rPr lang="en-US" dirty="0" smtClean="0"/>
              <a:t> fait passer à la </a:t>
            </a:r>
            <a:r>
              <a:rPr lang="en-US" dirty="0" err="1" smtClean="0"/>
              <a:t>ligne</a:t>
            </a:r>
            <a:r>
              <a:rPr lang="en-US" dirty="0" smtClean="0"/>
              <a:t> de </a:t>
            </a:r>
            <a:r>
              <a:rPr lang="en-US" dirty="0" err="1" smtClean="0"/>
              <a:t>commande</a:t>
            </a:r>
            <a:r>
              <a:rPr lang="en-US" dirty="0" smtClean="0"/>
              <a:t> </a:t>
            </a:r>
            <a:r>
              <a:rPr lang="en-US" dirty="0" err="1" smtClean="0"/>
              <a:t>dont</a:t>
            </a:r>
            <a:r>
              <a:rPr lang="en-US" dirty="0" smtClean="0"/>
              <a:t> la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  <a:r>
              <a:rPr lang="en-US" dirty="0" err="1" smtClean="0"/>
              <a:t>influe</a:t>
            </a:r>
            <a:r>
              <a:rPr lang="en-US" dirty="0" smtClean="0"/>
              <a:t> sur </a:t>
            </a:r>
            <a:r>
              <a:rPr lang="en-US" dirty="0" err="1" smtClean="0"/>
              <a:t>l’exécution</a:t>
            </a:r>
            <a:r>
              <a:rPr lang="en-US" dirty="0" smtClean="0"/>
              <a:t> d’un </a:t>
            </a:r>
            <a:r>
              <a:rPr lang="en-US" dirty="0" err="1" smtClean="0"/>
              <a:t>programme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Exemple</a:t>
            </a:r>
            <a:r>
              <a:rPr lang="en-US" dirty="0" smtClean="0"/>
              <a:t> : faire passer le nom d’un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la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variable.</a:t>
            </a:r>
          </a:p>
          <a:p>
            <a:r>
              <a:rPr lang="en-US" dirty="0" err="1" smtClean="0"/>
              <a:t>Syntaxe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commande</a:t>
            </a:r>
            <a:r>
              <a:rPr lang="en-US" dirty="0" smtClean="0"/>
              <a:t> avec arguments :</a:t>
            </a:r>
          </a:p>
          <a:p>
            <a:pPr marL="521970" lvl="1" indent="0">
              <a:buNone/>
            </a:pPr>
            <a:r>
              <a:rPr lang="fr-FR" dirty="0" smtClean="0"/>
              <a:t>python exemple1.py arg1 arg2 arg3</a:t>
            </a:r>
            <a:endParaRPr lang="en-US" dirty="0"/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Arguments </a:t>
            </a:r>
            <a:r>
              <a:rPr lang="en-US" sz="4000" dirty="0" err="1" smtClean="0"/>
              <a:t>d’une</a:t>
            </a:r>
            <a:r>
              <a:rPr lang="en-US" sz="4000" dirty="0" smtClean="0"/>
              <a:t> </a:t>
            </a:r>
            <a:r>
              <a:rPr lang="en-US" sz="4000" dirty="0" err="1" smtClean="0"/>
              <a:t>ligne</a:t>
            </a:r>
            <a:r>
              <a:rPr lang="en-US" sz="4000" dirty="0" smtClean="0"/>
              <a:t> de </a:t>
            </a:r>
            <a:r>
              <a:rPr lang="en-US" sz="4000" dirty="0" err="1" smtClean="0"/>
              <a:t>commande</a:t>
            </a:r>
            <a:endParaRPr lang="fr-FR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43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286B3BD2ED2840B416FBC6BA22E534" ma:contentTypeVersion="0" ma:contentTypeDescription="Create a new document." ma:contentTypeScope="" ma:versionID="eb5329158e008044eb14eafe9d7cea6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D2F6CD-566A-49F4-BCDB-D99E555E446B}"/>
</file>

<file path=customXml/itemProps2.xml><?xml version="1.0" encoding="utf-8"?>
<ds:datastoreItem xmlns:ds="http://schemas.openxmlformats.org/officeDocument/2006/customXml" ds:itemID="{0DC12694-D2A1-4C92-A88C-60F9893D5159}"/>
</file>

<file path=customXml/itemProps3.xml><?xml version="1.0" encoding="utf-8"?>
<ds:datastoreItem xmlns:ds="http://schemas.openxmlformats.org/officeDocument/2006/customXml" ds:itemID="{5E3084E5-67C0-40F6-8A46-CDBA1FFC8EE9}"/>
</file>

<file path=docProps/app.xml><?xml version="1.0" encoding="utf-8"?>
<Properties xmlns="http://schemas.openxmlformats.org/officeDocument/2006/extended-properties" xmlns:vt="http://schemas.openxmlformats.org/officeDocument/2006/docPropsVTypes">
  <TotalTime>6681</TotalTime>
  <Words>500</Words>
  <Application>Microsoft Office PowerPoint</Application>
  <PresentationFormat>On-screen Show (4:3)</PresentationFormat>
  <Paragraphs>93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Bodoni</vt:lpstr>
      <vt:lpstr>Calibri</vt:lpstr>
      <vt:lpstr>Quattrocento</vt:lpstr>
      <vt:lpstr>Beamer</vt:lpstr>
      <vt:lpstr>Informatique 3</vt:lpstr>
      <vt:lpstr>Plan du cours</vt:lpstr>
      <vt:lpstr>Chapitre 4 : Interface en ligne de commande </vt:lpstr>
      <vt:lpstr>Interface en ligne de commande</vt:lpstr>
      <vt:lpstr>Avantage d’une CLI</vt:lpstr>
      <vt:lpstr>Accès à la console de Windows</vt:lpstr>
      <vt:lpstr>Interface en ligne de commande</vt:lpstr>
      <vt:lpstr>Exécuter un programme à partir de la ligne de commande</vt:lpstr>
      <vt:lpstr>Arguments d’une ligne de commande</vt:lpstr>
      <vt:lpstr>Accès aux arguments d’une ligne de commande avec le module sys</vt:lpstr>
      <vt:lpstr>Accès aux arguments avec sys- Exemple</vt:lpstr>
      <vt:lpstr>Le module argparse</vt:lpstr>
      <vt:lpstr>Gérer les arguments avec argparse</vt:lpstr>
      <vt:lpstr>Arguments obligatoires - Exemple</vt:lpstr>
      <vt:lpstr>Arguments optionnels</vt:lpstr>
      <vt:lpstr>Arguments optionnels - Exemple</vt:lpstr>
      <vt:lpstr>Volume d’une pyramide</vt:lpstr>
      <vt:lpstr>Volume d’une pyramide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Informatique 4</dc:title>
  <dc:creator>Chantal</dc:creator>
  <cp:lastModifiedBy>Maher Fattouh</cp:lastModifiedBy>
  <cp:revision>96</cp:revision>
  <dcterms:modified xsi:type="dcterms:W3CDTF">2021-03-11T17:55:31Z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0x0101004A286B3BD2ED2840B416FBC6BA22E534</vt:lpwstr>
  </property>
</Properties>
</file>