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302" r:id="rId5"/>
    <p:sldId id="281" r:id="rId6"/>
    <p:sldId id="292" r:id="rId7"/>
    <p:sldId id="293" r:id="rId8"/>
    <p:sldId id="294" r:id="rId9"/>
    <p:sldId id="300" r:id="rId10"/>
    <p:sldId id="295" r:id="rId11"/>
    <p:sldId id="296" r:id="rId12"/>
    <p:sldId id="297" r:id="rId13"/>
    <p:sldId id="298" r:id="rId14"/>
    <p:sldId id="299" r:id="rId15"/>
    <p:sldId id="301" r:id="rId16"/>
    <p:sldId id="303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Quattrocento" panose="020B0604020202020204" charset="0"/>
      <p:regular r:id="rId23"/>
      <p:bold r:id="rId24"/>
    </p:embeddedFont>
    <p:embeddedFont>
      <p:font typeface="Bodoni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644C25-4F6C-4851-8C74-2939AC7510DB}">
  <a:tblStyle styleId="{70644C25-4F6C-4851-8C74-2939AC7510D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FE62AFD-0878-42ED-BF36-A9931EEEB6A2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6" autoAdjust="0"/>
    <p:restoredTop sz="94434" autoAdjust="0"/>
  </p:normalViewPr>
  <p:slideViewPr>
    <p:cSldViewPr snapToGrid="0">
      <p:cViewPr varScale="1">
        <p:scale>
          <a:sx n="83" d="100"/>
          <a:sy n="83" d="100"/>
        </p:scale>
        <p:origin x="1546" y="48"/>
      </p:cViewPr>
      <p:guideLst/>
    </p:cSldViewPr>
  </p:slideViewPr>
  <p:outlineViewPr>
    <p:cViewPr>
      <p:scale>
        <a:sx n="33" d="100"/>
        <a:sy n="33" d="100"/>
      </p:scale>
      <p:origin x="0" y="-7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8955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8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74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65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23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19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81000" y="1295400"/>
            <a:ext cx="8229600" cy="2057400"/>
          </a:xfrm>
          <a:prstGeom prst="roundRect">
            <a:avLst>
              <a:gd name="adj" fmla="val 16667"/>
            </a:avLst>
          </a:prstGeom>
          <a:noFill/>
          <a:ln w="41275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09600" y="144780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2667000"/>
            <a:ext cx="6400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Font typeface="Arial"/>
              <a:buNone/>
              <a:defRPr sz="3200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57187" y="562570"/>
            <a:ext cx="8429624" cy="85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0" marR="0" lvl="1" indent="1524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L="0" marR="0" lvl="2" indent="3175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L="0" marR="0" lvl="3" indent="4699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L="0" marR="0" lvl="4" indent="6350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L="0" marR="0" lvl="5" indent="8001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L="0" marR="0" lvl="6" indent="9525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L="0" marR="0" lvl="7" indent="11176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L="0" marR="0" lvl="8" indent="12827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57187" y="1848444"/>
            <a:ext cx="8429624" cy="4286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30387" marR="0" lvl="0" indent="-145055" algn="l" rtl="0"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660773" marR="0" lvl="1" indent="-145241" algn="l" rtl="0"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91160" marR="0" lvl="2" indent="-145428" algn="l" rtl="0"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21547" marR="0" lvl="3" indent="-145615" algn="l" rtl="0"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651933" marR="0" lvl="4" indent="-145801" algn="l" rtl="0"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1982320" marR="0" lvl="5" indent="-145988" algn="l" rtl="0">
              <a:spcBef>
                <a:spcPts val="1687"/>
              </a:spcBef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312707" marR="0" lvl="6" indent="-146175" algn="l" rtl="0">
              <a:spcBef>
                <a:spcPts val="1687"/>
              </a:spcBef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2643094" marR="0" lvl="7" indent="-146362" algn="l" rtl="0">
              <a:spcBef>
                <a:spcPts val="1687"/>
              </a:spcBef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2973480" marR="0" lvl="8" indent="-146548" algn="l" rtl="0">
              <a:spcBef>
                <a:spcPts val="1687"/>
              </a:spcBef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446982" y="6509742"/>
            <a:ext cx="241102" cy="285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66">
                <a:solidFill>
                  <a:srgbClr val="4C4946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-US" sz="1266">
              <a:solidFill>
                <a:srgbClr val="4C494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57188" y="2580680"/>
            <a:ext cx="8429624" cy="1696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0" marR="0" lvl="1" indent="160729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L="0" marR="0" lvl="2" indent="321457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L="0" marR="0" lvl="3" indent="482186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L="0" marR="0" lvl="4" indent="642915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L="0" marR="0" lvl="5" indent="803643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L="0" marR="0" lvl="6" indent="964372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L="0" marR="0" lvl="7" indent="1125101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L="0" marR="0" lvl="8" indent="1285829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46983" y="6509743"/>
            <a:ext cx="241102" cy="285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266" smtClean="0">
                <a:solidFill>
                  <a:srgbClr val="4C4946"/>
                </a:solidFill>
                <a:latin typeface="Quattrocento"/>
                <a:ea typeface="Quattrocento"/>
                <a:cs typeface="Quattrocento"/>
                <a:sym typeface="Quattrocento"/>
              </a:rPr>
              <a:pPr algn="ctr">
                <a:buSzPct val="25000"/>
              </a:pPr>
              <a:t>‹#›</a:t>
            </a:fld>
            <a:endParaRPr lang="en-US" sz="1266">
              <a:solidFill>
                <a:srgbClr val="4C494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  <p:extLst>
      <p:ext uri="{BB962C8B-B14F-4D97-AF65-F5344CB8AC3E}">
        <p14:creationId xmlns:p14="http://schemas.microsoft.com/office/powerpoint/2010/main" val="48570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noFill/>
          <a:ln w="34925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noFill/>
          <a:ln w="34925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 w="254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906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5541" y="123986"/>
            <a:ext cx="348711" cy="48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04447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1071562" y="6488112"/>
            <a:ext cx="35004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 Pham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42671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9430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2671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9430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1071562" y="6488112"/>
            <a:ext cx="35004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 Pham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4040187" cy="444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990600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1676400"/>
            <a:ext cx="4041774" cy="444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66800" y="64770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066800" y="64770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/>
          <p:nvPr/>
        </p:nvSpPr>
        <p:spPr>
          <a:xfrm>
            <a:off x="4572248" y="6477000"/>
            <a:ext cx="4572000" cy="381000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Informatique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chap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0" y="6488112"/>
            <a:ext cx="4572000" cy="369886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ESIB             Math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Spé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GE-GIC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Test_unitaire" TargetMode="External"/><Relationship Id="rId2" Type="http://schemas.openxmlformats.org/officeDocument/2006/relationships/hyperlink" Target="https://docs.python.org/3.4/library/unitte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nit_test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unittest.html#unittest.TestCase.assertIsNone" TargetMode="External"/><Relationship Id="rId13" Type="http://schemas.openxmlformats.org/officeDocument/2006/relationships/hyperlink" Target="https://docs.python.org/3/library/unittest.html#unittest.TestCase.assertNotIsInstance" TargetMode="External"/><Relationship Id="rId3" Type="http://schemas.openxmlformats.org/officeDocument/2006/relationships/hyperlink" Target="https://docs.python.org/3/library/unittest.html#unittest.TestCase.assertNotEqual" TargetMode="External"/><Relationship Id="rId7" Type="http://schemas.openxmlformats.org/officeDocument/2006/relationships/hyperlink" Target="https://docs.python.org/3/library/unittest.html#unittest.TestCase.assertIsNot" TargetMode="External"/><Relationship Id="rId12" Type="http://schemas.openxmlformats.org/officeDocument/2006/relationships/hyperlink" Target="https://docs.python.org/3/library/unittest.html#unittest.TestCase.assertIsInstance" TargetMode="External"/><Relationship Id="rId2" Type="http://schemas.openxmlformats.org/officeDocument/2006/relationships/hyperlink" Target="https://docs.python.org/3/library/unittest.html#unittest.TestCase.assertEqu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#unittest.TestCase.assertIs" TargetMode="External"/><Relationship Id="rId11" Type="http://schemas.openxmlformats.org/officeDocument/2006/relationships/hyperlink" Target="https://docs.python.org/3/library/unittest.html#unittest.TestCase.assertNotIn" TargetMode="External"/><Relationship Id="rId5" Type="http://schemas.openxmlformats.org/officeDocument/2006/relationships/hyperlink" Target="https://docs.python.org/3/library/unittest.html#unittest.TestCase.assertFalse" TargetMode="External"/><Relationship Id="rId10" Type="http://schemas.openxmlformats.org/officeDocument/2006/relationships/hyperlink" Target="https://docs.python.org/3/library/unittest.html#unittest.TestCase.assertIn" TargetMode="External"/><Relationship Id="rId4" Type="http://schemas.openxmlformats.org/officeDocument/2006/relationships/hyperlink" Target="https://docs.python.org/3/library/unittest.html#unittest.TestCase.assertTrue" TargetMode="External"/><Relationship Id="rId9" Type="http://schemas.openxmlformats.org/officeDocument/2006/relationships/hyperlink" Target="https://docs.python.org/3/library/unittest.html#unittest.TestCase.assertIsNotNo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683567" y="147862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 err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Informatique</a:t>
            </a:r>
            <a:r>
              <a:rPr lang="en-US" sz="4400" b="0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4400" b="0" i="0" u="none" strike="noStrike" cap="none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152879" y="2343199"/>
            <a:ext cx="64007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err="1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Chapitre</a:t>
            </a:r>
            <a:r>
              <a:rPr lang="en-US" sz="3200" b="0" i="0" u="none" strike="noStrike" cap="none" dirty="0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5 – Test </a:t>
            </a:r>
            <a:r>
              <a:rPr lang="en-US" sz="3200" b="0" i="0" u="none" strike="noStrike" cap="none" dirty="0" err="1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unitaire</a:t>
            </a:r>
            <a:r>
              <a:rPr lang="en-US" sz="3200" b="0" i="0" u="none" strike="noStrike" cap="none" dirty="0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(Unit Testing)</a:t>
            </a:r>
            <a:endParaRPr lang="en-US" sz="3200" b="0" i="0" u="none" strike="noStrike" cap="none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3678" y="0"/>
            <a:ext cx="902289" cy="104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https://www.usj.edu.lb/logos/usj201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141426"/>
            <a:ext cx="3096343" cy="72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6768" y="1939460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Tester la méthode </a:t>
            </a:r>
            <a:r>
              <a:rPr lang="fr-FR" dirty="0" err="1" smtClean="0"/>
              <a:t>upper</a:t>
            </a:r>
            <a:r>
              <a:rPr lang="fr-FR" dirty="0" smtClean="0"/>
              <a:t>(). Les 2 tests passent avec succès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r>
              <a:rPr lang="fr-FR" dirty="0" smtClean="0"/>
              <a:t> – </a:t>
            </a:r>
            <a:r>
              <a:rPr lang="fr-FR" sz="2800" dirty="0"/>
              <a:t>T</a:t>
            </a:r>
            <a:r>
              <a:rPr lang="fr-FR" sz="2800" dirty="0" smtClean="0"/>
              <a:t>ester les méthodes de la classe </a:t>
            </a:r>
            <a:r>
              <a:rPr lang="fr-FR" sz="2800" dirty="0" err="1" smtClean="0"/>
              <a:t>str</a:t>
            </a: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00" y="2229173"/>
            <a:ext cx="6866291" cy="39827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27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6700" y="790373"/>
            <a:ext cx="8381999" cy="5059362"/>
          </a:xfrm>
        </p:spPr>
        <p:txBody>
          <a:bodyPr/>
          <a:lstStyle/>
          <a:p>
            <a:r>
              <a:rPr lang="fr-FR" sz="2800" dirty="0" smtClean="0"/>
              <a:t>Le premier test conduit à un échec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r>
              <a:rPr lang="fr-FR" dirty="0" smtClean="0"/>
              <a:t> – </a:t>
            </a:r>
            <a:r>
              <a:rPr lang="fr-FR" sz="2400" dirty="0"/>
              <a:t>T</a:t>
            </a:r>
            <a:r>
              <a:rPr lang="fr-FR" sz="2400" dirty="0" smtClean="0"/>
              <a:t>ester les méthodes de la classe « </a:t>
            </a:r>
            <a:r>
              <a:rPr lang="fr-FR" sz="2400" dirty="0" err="1" smtClean="0"/>
              <a:t>str</a:t>
            </a:r>
            <a:r>
              <a:rPr lang="fr-FR" sz="2400" dirty="0" smtClean="0"/>
              <a:t> »</a:t>
            </a: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339"/>
            <a:ext cx="5748078" cy="25121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9" y="3917263"/>
            <a:ext cx="8124980" cy="250981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848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 </a:t>
            </a:r>
            <a:r>
              <a:rPr lang="fr-FR" dirty="0" err="1"/>
              <a:t>Testing</a:t>
            </a:r>
            <a:r>
              <a:rPr lang="fr-FR" dirty="0"/>
              <a:t> – </a:t>
            </a:r>
            <a:r>
              <a:rPr lang="fr-FR" sz="2400" dirty="0" smtClean="0"/>
              <a:t>Tester </a:t>
            </a:r>
            <a:r>
              <a:rPr lang="fr-FR" sz="2400" dirty="0"/>
              <a:t>les méthodes de la classe </a:t>
            </a:r>
            <a:r>
              <a:rPr lang="fr-FR" sz="2400" dirty="0" smtClean="0"/>
              <a:t>« </a:t>
            </a:r>
            <a:r>
              <a:rPr lang="fr-FR" sz="2400" dirty="0" err="1" smtClean="0"/>
              <a:t>list</a:t>
            </a:r>
            <a:r>
              <a:rPr lang="fr-FR" sz="2400" dirty="0" smtClean="0"/>
              <a:t> »</a:t>
            </a: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" y="1133085"/>
            <a:ext cx="5656881" cy="51764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935851" y="5222929"/>
            <a:ext cx="2750948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vérifier la production de l’erreur « </a:t>
            </a:r>
            <a:r>
              <a:rPr lang="fr-FR" dirty="0" err="1" smtClean="0"/>
              <a:t>IndexError</a:t>
            </a:r>
            <a:r>
              <a:rPr lang="fr-FR" dirty="0" smtClean="0"/>
              <a:t> » au cas où on référence un élément qui n’existe pas</a:t>
            </a:r>
            <a:endParaRPr lang="fr-FR" dirty="0"/>
          </a:p>
        </p:txBody>
      </p:sp>
      <p:sp>
        <p:nvSpPr>
          <p:cNvPr id="14" name="Right Arrow 13"/>
          <p:cNvSpPr/>
          <p:nvPr/>
        </p:nvSpPr>
        <p:spPr>
          <a:xfrm>
            <a:off x="5796366" y="5606992"/>
            <a:ext cx="165315" cy="185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6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 </a:t>
            </a:r>
            <a:r>
              <a:rPr lang="fr-FR" dirty="0" err="1"/>
              <a:t>Testing</a:t>
            </a:r>
            <a:r>
              <a:rPr lang="fr-FR" dirty="0"/>
              <a:t> – </a:t>
            </a:r>
            <a:r>
              <a:rPr lang="fr-FR" dirty="0" smtClean="0"/>
              <a:t>plus de tests</a:t>
            </a: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6126997" cy="4787227"/>
          </a:xfrm>
          <a:prstGeom prst="rect">
            <a:avLst/>
          </a:prstGeom>
          <a:ln>
            <a:solidFill>
              <a:srgbClr val="3333B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64271" y="3843580"/>
            <a:ext cx="1412929" cy="738664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Notes est une instance de la classe « </a:t>
            </a:r>
            <a:r>
              <a:rPr lang="fr-FR" dirty="0" err="1" smtClean="0"/>
              <a:t>dict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>
            <a:off x="6431797" y="4091553"/>
            <a:ext cx="216976" cy="185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6664271" y="5036949"/>
            <a:ext cx="1412929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La fonction f ne retourne rien</a:t>
            </a:r>
            <a:endParaRPr lang="fr-FR" dirty="0"/>
          </a:p>
        </p:txBody>
      </p:sp>
      <p:sp>
        <p:nvSpPr>
          <p:cNvPr id="10" name="Right Arrow 9"/>
          <p:cNvSpPr/>
          <p:nvPr/>
        </p:nvSpPr>
        <p:spPr>
          <a:xfrm>
            <a:off x="6431797" y="5205568"/>
            <a:ext cx="263471" cy="187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75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74" y="3137834"/>
            <a:ext cx="2324725" cy="14933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790"/>
            <a:ext cx="8915400" cy="762000"/>
          </a:xfrm>
        </p:spPr>
        <p:txBody>
          <a:bodyPr/>
          <a:lstStyle/>
          <a:p>
            <a:r>
              <a:rPr lang="fr-FR" dirty="0"/>
              <a:t>Unit </a:t>
            </a:r>
            <a:r>
              <a:rPr lang="fr-FR" dirty="0" err="1"/>
              <a:t>Testing</a:t>
            </a:r>
            <a:r>
              <a:rPr lang="fr-FR" dirty="0"/>
              <a:t> – </a:t>
            </a:r>
            <a:r>
              <a:rPr lang="fr-FR" dirty="0" smtClean="0"/>
              <a:t>plus de tests</a:t>
            </a: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1066800"/>
            <a:ext cx="6065003" cy="49976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40285" y="2355742"/>
            <a:ext cx="1286359" cy="103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6369802" y="4997680"/>
            <a:ext cx="231699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id : adresse de l’objet en mémoire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03048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059362"/>
          </a:xfrm>
        </p:spPr>
        <p:txBody>
          <a:bodyPr/>
          <a:lstStyle/>
          <a:p>
            <a:r>
              <a:rPr lang="fr-FR" sz="2800" dirty="0" smtClean="0"/>
              <a:t>La commande : python -m </a:t>
            </a:r>
            <a:r>
              <a:rPr lang="fr-FR" sz="2800" dirty="0" err="1" smtClean="0"/>
              <a:t>unittest</a:t>
            </a:r>
            <a:r>
              <a:rPr lang="fr-FR" sz="2800" dirty="0" smtClean="0"/>
              <a:t> </a:t>
            </a:r>
            <a:r>
              <a:rPr lang="fr-FR" sz="2800" dirty="0" err="1" smtClean="0"/>
              <a:t>discover</a:t>
            </a:r>
            <a:r>
              <a:rPr lang="fr-FR" sz="2800" dirty="0" smtClean="0"/>
              <a:t> -v </a:t>
            </a:r>
            <a:br>
              <a:rPr lang="fr-FR" sz="2800" dirty="0" smtClean="0"/>
            </a:br>
            <a:r>
              <a:rPr lang="fr-FR" sz="2800" dirty="0" smtClean="0"/>
              <a:t>permet de découvrir et d’exécuter tous les fichiers dont le nom commence par « test » </a:t>
            </a:r>
          </a:p>
          <a:p>
            <a:pPr marL="121920"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 </a:t>
            </a:r>
            <a:r>
              <a:rPr lang="fr-FR" dirty="0" err="1"/>
              <a:t>Testing</a:t>
            </a:r>
            <a:r>
              <a:rPr lang="fr-FR" dirty="0"/>
              <a:t> – </a:t>
            </a:r>
            <a:r>
              <a:rPr lang="fr-FR" sz="4000" dirty="0" smtClean="0"/>
              <a:t>découverte automatique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5" y="2665708"/>
            <a:ext cx="8916706" cy="33781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174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docs.python.org/3.4/library/unittest.html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fr.wikipedia.org/wiki/Test_unitaire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en.wikipedia.org/wiki/Unit_testing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Liens utiles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50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66700" y="90872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i="0" u="none" strike="noStrike" cap="none" dirty="0" err="1">
                <a:solidFill>
                  <a:schemeClr val="bg1">
                    <a:lumMod val="65000"/>
                  </a:schemeClr>
                </a:solidFill>
                <a:sym typeface="Calibri"/>
              </a:rPr>
              <a:t>Algorithmes</a:t>
            </a:r>
            <a:r>
              <a:rPr lang="en-US" i="0" u="none" strike="noStrike" cap="none" dirty="0">
                <a:solidFill>
                  <a:schemeClr val="bg1">
                    <a:lumMod val="65000"/>
                  </a:schemeClr>
                </a:solidFill>
                <a:sym typeface="Calibri"/>
              </a:rPr>
              <a:t> de tri, </a:t>
            </a:r>
            <a:r>
              <a:rPr lang="en-US" i="0" u="none" strike="noStrike" cap="none" dirty="0" err="1">
                <a:solidFill>
                  <a:schemeClr val="bg1">
                    <a:lumMod val="65000"/>
                  </a:schemeClr>
                </a:solidFill>
                <a:sym typeface="Calibri"/>
              </a:rPr>
              <a:t>complexité</a:t>
            </a:r>
            <a:r>
              <a:rPr lang="en-US" i="0" u="none" strike="noStrike" cap="none" dirty="0">
                <a:solidFill>
                  <a:schemeClr val="bg1">
                    <a:lumMod val="65000"/>
                  </a:schemeClr>
                </a:solidFill>
                <a:sym typeface="Calibri"/>
              </a:rPr>
              <a:t> </a:t>
            </a:r>
            <a:r>
              <a:rPr lang="en-US" i="0" u="none" strike="noStrike" cap="none" dirty="0" err="1">
                <a:solidFill>
                  <a:schemeClr val="bg1">
                    <a:lumMod val="65000"/>
                  </a:schemeClr>
                </a:solidFill>
                <a:sym typeface="Calibri"/>
              </a:rPr>
              <a:t>algorithmique</a:t>
            </a:r>
            <a:endParaRPr lang="en-US" i="0" u="none" strike="noStrike" cap="none" dirty="0">
              <a:solidFill>
                <a:schemeClr val="bg1">
                  <a:lumMod val="65000"/>
                </a:schemeClr>
              </a:solidFill>
              <a:sym typeface="Calibri"/>
            </a:endParaRP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bg1">
                    <a:lumMod val="65000"/>
                  </a:schemeClr>
                </a:solidFill>
                <a:sym typeface="Calibri"/>
              </a:rPr>
              <a:t>Récursivité</a:t>
            </a:r>
            <a:endParaRPr lang="en-US" b="0" i="0" u="none" strike="noStrike" cap="none" dirty="0">
              <a:solidFill>
                <a:schemeClr val="bg1">
                  <a:lumMod val="65000"/>
                </a:schemeClr>
              </a:solidFill>
              <a:sym typeface="Calibri"/>
            </a:endParaRP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i="0" u="none" strike="noStrike" cap="none" dirty="0" err="1">
                <a:solidFill>
                  <a:schemeClr val="bg1">
                    <a:lumMod val="65000"/>
                  </a:schemeClr>
                </a:solidFill>
                <a:sym typeface="Calibri"/>
              </a:rPr>
              <a:t>Gestion</a:t>
            </a:r>
            <a:r>
              <a:rPr lang="en-US" i="0" u="none" strike="noStrike" cap="none" dirty="0">
                <a:solidFill>
                  <a:schemeClr val="bg1">
                    <a:lumMod val="65000"/>
                  </a:schemeClr>
                </a:solidFill>
                <a:sym typeface="Calibri"/>
              </a:rPr>
              <a:t> des </a:t>
            </a:r>
            <a:r>
              <a:rPr lang="en-US" i="0" u="none" strike="noStrike" cap="none" dirty="0" err="1">
                <a:solidFill>
                  <a:schemeClr val="bg1">
                    <a:lumMod val="65000"/>
                  </a:schemeClr>
                </a:solidFill>
                <a:sym typeface="Calibri"/>
              </a:rPr>
              <a:t>fichiers</a:t>
            </a:r>
            <a:endParaRPr lang="en-US" i="0" u="none" strike="noStrike" cap="none" dirty="0">
              <a:solidFill>
                <a:schemeClr val="bg1">
                  <a:lumMod val="65000"/>
                </a:schemeClr>
              </a:solidFill>
              <a:sym typeface="Calibri"/>
            </a:endParaRP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  <a:r>
              <a:rPr lang="en-US" i="0" u="none" strike="noStrike" cap="none" dirty="0" smtClean="0">
                <a:solidFill>
                  <a:schemeClr val="bg1">
                    <a:lumMod val="75000"/>
                  </a:schemeClr>
                </a:solidFill>
                <a:sym typeface="Calibri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i="0" u="none" strike="noStrike" cap="none" dirty="0" smtClean="0">
                <a:solidFill>
                  <a:schemeClr val="bg1">
                    <a:lumMod val="65000"/>
                  </a:schemeClr>
                </a:solidFill>
                <a:sym typeface="Calibri"/>
              </a:rPr>
              <a:t> </a:t>
            </a:r>
            <a:r>
              <a:rPr lang="en-US" i="0" u="none" strike="noStrike" cap="none" dirty="0" err="1" smtClean="0">
                <a:solidFill>
                  <a:schemeClr val="bg1">
                    <a:lumMod val="65000"/>
                  </a:schemeClr>
                </a:solidFill>
                <a:sym typeface="Calibri"/>
              </a:rPr>
              <a:t>ligne</a:t>
            </a:r>
            <a:r>
              <a:rPr lang="en-US" i="0" u="none" strike="noStrike" cap="none" dirty="0" smtClean="0">
                <a:solidFill>
                  <a:schemeClr val="bg1">
                    <a:lumMod val="65000"/>
                  </a:schemeClr>
                </a:solidFill>
                <a:sym typeface="Calibri"/>
              </a:rPr>
              <a:t> de </a:t>
            </a:r>
            <a:r>
              <a:rPr lang="en-US" i="0" u="none" strike="noStrike" cap="none" dirty="0" err="1" smtClean="0">
                <a:solidFill>
                  <a:schemeClr val="bg1">
                    <a:lumMod val="65000"/>
                  </a:schemeClr>
                </a:solidFill>
                <a:sym typeface="Calibri"/>
              </a:rPr>
              <a:t>commande</a:t>
            </a:r>
            <a:endParaRPr lang="en-US" i="0" u="none" strike="noStrike" cap="none" dirty="0" smtClean="0">
              <a:solidFill>
                <a:schemeClr val="bg1">
                  <a:lumMod val="65000"/>
                </a:schemeClr>
              </a:solidFill>
              <a:sym typeface="Calibri"/>
            </a:endParaRP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1" dirty="0" smtClean="0"/>
              <a:t>Test </a:t>
            </a:r>
            <a:r>
              <a:rPr lang="en-US" b="1" dirty="0" err="1" smtClean="0"/>
              <a:t>unitaire</a:t>
            </a:r>
            <a:r>
              <a:rPr lang="en-US" b="1" dirty="0" smtClean="0"/>
              <a:t> (Unit Testing)</a:t>
            </a:r>
            <a:endParaRPr lang="en-US" b="1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Récupération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des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données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d’une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page Web</a:t>
            </a: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Utilisation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d’API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d’un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ou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plusieurs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services : </a:t>
            </a:r>
            <a:r>
              <a:rPr lang="en-US" b="0" i="0" u="none" strike="noStrike" cap="none" dirty="0" smtClean="0">
                <a:solidFill>
                  <a:schemeClr val="dk1"/>
                </a:solidFill>
                <a:sym typeface="Calibri"/>
              </a:rPr>
              <a:t>Twitter/</a:t>
            </a:r>
            <a:r>
              <a:rPr lang="en-US" b="0" i="0" u="none" strike="noStrike" cap="none" dirty="0" err="1" smtClean="0">
                <a:solidFill>
                  <a:schemeClr val="dk1"/>
                </a:solidFill>
                <a:sym typeface="Calibri"/>
              </a:rPr>
              <a:t>Youtube</a:t>
            </a:r>
            <a:r>
              <a:rPr lang="en-US" b="0" i="0" u="none" strike="noStrike" cap="none" dirty="0" smtClean="0">
                <a:solidFill>
                  <a:schemeClr val="dk1"/>
                </a:solidFill>
                <a:sym typeface="Calibri"/>
              </a:rPr>
              <a:t>/</a:t>
            </a:r>
            <a:r>
              <a:rPr lang="en-US" b="0" i="0" u="none" strike="noStrike" cap="none" dirty="0" err="1" smtClean="0">
                <a:solidFill>
                  <a:schemeClr val="dk1"/>
                </a:solidFill>
                <a:sym typeface="Calibri"/>
              </a:rPr>
              <a:t>GoogleMaps</a:t>
            </a:r>
            <a:endParaRPr lang="en-US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2880" marR="0" lvl="0" indent="-5079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Plan du cours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8488" y="2256294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4000" dirty="0" err="1" smtClean="0"/>
              <a:t>Chapitre</a:t>
            </a:r>
            <a:r>
              <a:rPr lang="en-US" sz="4000" dirty="0" smtClean="0"/>
              <a:t> 5 : Unit Testing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b="0" i="0" u="none" strike="noStrike" cap="none" dirty="0">
              <a:solidFill>
                <a:srgbClr val="244061"/>
              </a:solidFill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400" y="1714500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</a:p>
          <a:p>
            <a:r>
              <a:rPr lang="fr-FR" dirty="0" smtClean="0"/>
              <a:t>Fonctionnement</a:t>
            </a:r>
          </a:p>
          <a:p>
            <a:r>
              <a:rPr lang="fr-FR" dirty="0" smtClean="0"/>
              <a:t>Exécution d’un fichier test</a:t>
            </a:r>
          </a:p>
          <a:p>
            <a:r>
              <a:rPr lang="fr-FR" dirty="0" smtClean="0"/>
              <a:t>Méthodes </a:t>
            </a:r>
            <a:r>
              <a:rPr lang="fr-FR" dirty="0" err="1" smtClean="0"/>
              <a:t>assert</a:t>
            </a:r>
            <a:endParaRPr lang="fr-FR" dirty="0" smtClean="0"/>
          </a:p>
          <a:p>
            <a:r>
              <a:rPr lang="fr-FR" dirty="0" smtClean="0"/>
              <a:t>Découverte automatique des fichiers test</a:t>
            </a:r>
          </a:p>
          <a:p>
            <a:r>
              <a:rPr lang="fr-FR" dirty="0" smtClean="0"/>
              <a:t>Exemples</a:t>
            </a:r>
          </a:p>
          <a:p>
            <a:r>
              <a:rPr lang="fr-FR" dirty="0" smtClean="0"/>
              <a:t>Liens utiles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4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fr-FR" dirty="0" smtClean="0"/>
              <a:t>Le</a:t>
            </a:r>
            <a:r>
              <a:rPr lang="fr-FR" dirty="0"/>
              <a:t> </a:t>
            </a:r>
            <a:r>
              <a:rPr lang="fr-FR" b="1" dirty="0"/>
              <a:t>test </a:t>
            </a:r>
            <a:r>
              <a:rPr lang="fr-FR" b="1" dirty="0" smtClean="0"/>
              <a:t>unitaire</a:t>
            </a:r>
            <a:r>
              <a:rPr lang="fr-FR" dirty="0" smtClean="0"/>
              <a:t>, ou Unit </a:t>
            </a:r>
            <a:r>
              <a:rPr lang="fr-FR" dirty="0" err="1" smtClean="0"/>
              <a:t>testing</a:t>
            </a:r>
            <a:r>
              <a:rPr lang="fr-FR" dirty="0" smtClean="0"/>
              <a:t> (</a:t>
            </a:r>
            <a:r>
              <a:rPr lang="fr-FR" b="1" dirty="0" smtClean="0"/>
              <a:t>U.T.)</a:t>
            </a:r>
            <a:r>
              <a:rPr lang="fr-FR" dirty="0" smtClean="0"/>
              <a:t> ou</a:t>
            </a:r>
            <a:r>
              <a:rPr lang="fr-FR" dirty="0"/>
              <a:t> </a:t>
            </a:r>
            <a:r>
              <a:rPr lang="fr-FR" b="1" dirty="0"/>
              <a:t>test de composants</a:t>
            </a:r>
            <a:r>
              <a:rPr lang="fr-FR" dirty="0"/>
              <a:t> est une procédure permettant de vérifier le bon fonctionnement d'une partie </a:t>
            </a:r>
            <a:r>
              <a:rPr lang="fr-FR" dirty="0" smtClean="0"/>
              <a:t>d'un</a:t>
            </a:r>
            <a:r>
              <a:rPr lang="fr-FR" dirty="0"/>
              <a:t> </a:t>
            </a:r>
            <a:r>
              <a:rPr lang="fr-FR" dirty="0" smtClean="0"/>
              <a:t>programme (une fonction par exemple).</a:t>
            </a:r>
          </a:p>
          <a:p>
            <a:pPr lvl="0" indent="-342900">
              <a:spcBef>
                <a:spcPts val="0"/>
              </a:spcBef>
            </a:pPr>
            <a:endParaRPr lang="fr-FR" dirty="0" smtClean="0"/>
          </a:p>
          <a:p>
            <a:pPr lvl="0" indent="-342900">
              <a:spcBef>
                <a:spcPts val="0"/>
              </a:spcBef>
            </a:pPr>
            <a:r>
              <a:rPr lang="fr-FR" dirty="0" smtClean="0"/>
              <a:t>Avec le U.T on peut </a:t>
            </a:r>
            <a:r>
              <a:rPr lang="fr-FR" dirty="0"/>
              <a:t>faire correspondre un état d'entrée donné à un résultat ou à une sortie. Le test permet de vérifier que la relation </a:t>
            </a:r>
            <a:r>
              <a:rPr lang="fr-FR" dirty="0" smtClean="0"/>
              <a:t>d'entrée/sortie </a:t>
            </a:r>
            <a:r>
              <a:rPr lang="fr-FR" dirty="0"/>
              <a:t>donnée par la spécification est </a:t>
            </a:r>
            <a:r>
              <a:rPr lang="fr-FR" dirty="0" smtClean="0"/>
              <a:t>bien réalisée</a:t>
            </a:r>
            <a:r>
              <a:rPr lang="fr-FR" dirty="0"/>
              <a:t>.</a:t>
            </a:r>
            <a:endParaRPr lang="fr-FR" dirty="0" smtClean="0"/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2880" marR="0" lvl="0" indent="-5079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Unit Testing - Principe</a:t>
            </a:r>
            <a:endParaRPr lang="en-US" sz="4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3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dirty="0" smtClean="0"/>
              <a:t>Supposons qu’on a une fonction qui fait la somme de deux nombres, définie dans le fichier « operation.py » </a:t>
            </a:r>
          </a:p>
          <a:p>
            <a:endParaRPr lang="fr-FR" sz="2800" dirty="0"/>
          </a:p>
          <a:p>
            <a:r>
              <a:rPr lang="fr-FR" sz="2800" dirty="0" smtClean="0"/>
              <a:t>Pour tester cette fonction, on impose que la somme de 6 et 6 doit être égale à 12, alors on fait :</a:t>
            </a:r>
            <a:endParaRPr lang="fr-FR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r>
              <a:rPr lang="fr-FR" dirty="0" smtClean="0"/>
              <a:t> - Exemple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860" y="2068993"/>
            <a:ext cx="2067340" cy="593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" y="3664422"/>
            <a:ext cx="9021735" cy="24235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4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dirty="0"/>
              <a:t>i</a:t>
            </a:r>
            <a:r>
              <a:rPr lang="fr-FR" sz="2800" dirty="0" smtClean="0"/>
              <a:t>mporter le module « </a:t>
            </a:r>
            <a:r>
              <a:rPr lang="fr-FR" sz="2800" dirty="0" err="1" smtClean="0"/>
              <a:t>unittest</a:t>
            </a:r>
            <a:r>
              <a:rPr lang="fr-FR" sz="2800" dirty="0" smtClean="0"/>
              <a:t> »</a:t>
            </a:r>
          </a:p>
          <a:p>
            <a:r>
              <a:rPr lang="fr-FR" sz="2800" dirty="0"/>
              <a:t>i</a:t>
            </a:r>
            <a:r>
              <a:rPr lang="fr-FR" sz="2800" dirty="0" smtClean="0"/>
              <a:t>mporter le module qui contient les fonctions à tester</a:t>
            </a:r>
          </a:p>
          <a:p>
            <a:r>
              <a:rPr lang="fr-FR" sz="2800" dirty="0" smtClean="0"/>
              <a:t>définir une classe qui hérite de la classe « </a:t>
            </a:r>
            <a:r>
              <a:rPr lang="fr-FR" sz="2800" dirty="0" err="1" smtClean="0"/>
              <a:t>TestCase</a:t>
            </a:r>
            <a:r>
              <a:rPr lang="fr-FR" sz="2800" dirty="0" smtClean="0"/>
              <a:t> » du module « </a:t>
            </a:r>
            <a:r>
              <a:rPr lang="fr-FR" sz="2800" dirty="0" err="1" smtClean="0"/>
              <a:t>unittest</a:t>
            </a:r>
            <a:r>
              <a:rPr lang="fr-FR" sz="2800" dirty="0" smtClean="0"/>
              <a:t> »</a:t>
            </a:r>
          </a:p>
          <a:p>
            <a:r>
              <a:rPr lang="fr-FR" sz="2800" dirty="0" smtClean="0"/>
              <a:t>définir dans cette classe des méthodes dont le nom commence par « test »</a:t>
            </a:r>
          </a:p>
          <a:p>
            <a:r>
              <a:rPr lang="fr-FR" sz="2800" dirty="0"/>
              <a:t>a</a:t>
            </a:r>
            <a:r>
              <a:rPr lang="fr-FR" sz="2800" dirty="0" smtClean="0"/>
              <a:t>jouter à ces méthodes, des méthodes « </a:t>
            </a:r>
            <a:r>
              <a:rPr lang="fr-FR" sz="2800" dirty="0" err="1" smtClean="0"/>
              <a:t>assert</a:t>
            </a:r>
            <a:r>
              <a:rPr lang="fr-FR" sz="2800" dirty="0" smtClean="0"/>
              <a:t> » pour prévenir le système d’une erreur dans le code à tester</a:t>
            </a:r>
          </a:p>
          <a:p>
            <a:pPr lvl="1"/>
            <a:r>
              <a:rPr lang="fr-FR" dirty="0" smtClean="0"/>
              <a:t>Exemples: </a:t>
            </a:r>
          </a:p>
          <a:p>
            <a:pPr marL="922020" lvl="2" indent="0">
              <a:buNone/>
            </a:pPr>
            <a:r>
              <a:rPr lang="fr-FR" sz="2800" dirty="0" err="1" smtClean="0"/>
              <a:t>self.assertEqual</a:t>
            </a:r>
            <a:r>
              <a:rPr lang="fr-FR" sz="2800" dirty="0" smtClean="0"/>
              <a:t>(</a:t>
            </a:r>
            <a:r>
              <a:rPr lang="fr-FR" sz="2800" dirty="0" err="1" smtClean="0"/>
              <a:t>add</a:t>
            </a:r>
            <a:r>
              <a:rPr lang="fr-FR" sz="2800" dirty="0" smtClean="0"/>
              <a:t>(6,6), 12)</a:t>
            </a:r>
          </a:p>
          <a:p>
            <a:pPr marL="922020" lvl="2" indent="0">
              <a:buNone/>
            </a:pPr>
            <a:r>
              <a:rPr lang="fr-FR" sz="2800" dirty="0" err="1" smtClean="0"/>
              <a:t>self.assertTrue</a:t>
            </a:r>
            <a:r>
              <a:rPr lang="fr-FR" sz="2800" dirty="0" smtClean="0"/>
              <a:t>(</a:t>
            </a:r>
            <a:r>
              <a:rPr lang="fr-FR" sz="2800" dirty="0" err="1" smtClean="0"/>
              <a:t>add</a:t>
            </a:r>
            <a:r>
              <a:rPr lang="fr-FR" sz="2800" dirty="0" smtClean="0"/>
              <a:t>(6,6)==12)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r>
              <a:rPr lang="fr-FR" dirty="0" smtClean="0"/>
              <a:t> - Fonctionnement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 smtClean="0"/>
              <a:t>Pour exécuter le test, on fait :</a:t>
            </a:r>
          </a:p>
          <a:p>
            <a:pPr lvl="1"/>
            <a:r>
              <a:rPr lang="fr-FR" sz="2000" dirty="0" smtClean="0"/>
              <a:t>python –m  </a:t>
            </a:r>
            <a:r>
              <a:rPr lang="fr-FR" sz="2000" dirty="0" err="1" smtClean="0"/>
              <a:t>unittest</a:t>
            </a:r>
            <a:r>
              <a:rPr lang="fr-FR" sz="2000" dirty="0" smtClean="0"/>
              <a:t> testop.py </a:t>
            </a:r>
          </a:p>
          <a:p>
            <a:pPr lvl="1"/>
            <a:r>
              <a:rPr lang="fr-FR" sz="2000" dirty="0"/>
              <a:t>p</a:t>
            </a:r>
            <a:r>
              <a:rPr lang="fr-FR" sz="2000" dirty="0" smtClean="0"/>
              <a:t>ython –m </a:t>
            </a:r>
            <a:r>
              <a:rPr lang="fr-FR" sz="2000" dirty="0" err="1" smtClean="0"/>
              <a:t>unittest</a:t>
            </a:r>
            <a:r>
              <a:rPr lang="fr-FR" sz="2000" dirty="0" smtClean="0"/>
              <a:t> –v testop.py (pour plus de détails)</a:t>
            </a: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r>
              <a:rPr lang="fr-FR" dirty="0" smtClean="0"/>
              <a:t> – Exécuter le test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032"/>
            <a:ext cx="9060869" cy="1782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8213"/>
            <a:ext cx="9060869" cy="14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r>
              <a:rPr lang="fr-FR" dirty="0" smtClean="0"/>
              <a:t> – Les méthodes </a:t>
            </a:r>
            <a:r>
              <a:rPr lang="fr-FR" dirty="0" err="1" smtClean="0"/>
              <a:t>assert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60038"/>
              </p:ext>
            </p:extLst>
          </p:nvPr>
        </p:nvGraphicFramePr>
        <p:xfrm>
          <a:off x="185980" y="960893"/>
          <a:ext cx="8555064" cy="5160935"/>
        </p:xfrm>
        <a:graphic>
          <a:graphicData uri="http://schemas.openxmlformats.org/drawingml/2006/table">
            <a:tbl>
              <a:tblPr/>
              <a:tblGrid>
                <a:gridCol w="427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effectLst/>
                        </a:rPr>
                        <a:t>Méthode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effectLst/>
                        </a:rPr>
                        <a:t>Vérifie</a:t>
                      </a:r>
                      <a:r>
                        <a:rPr lang="en-US" sz="2000" baseline="0" dirty="0" smtClean="0">
                          <a:effectLst/>
                        </a:rPr>
                        <a:t> que</a:t>
                      </a:r>
                      <a:endParaRPr lang="en-US" sz="2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 err="1">
                          <a:solidFill>
                            <a:schemeClr val="tx1"/>
                          </a:solidFill>
                          <a:effectLst/>
                          <a:hlinkClick r:id="rId2" tooltip="unittest.TestCase.assertEqual"/>
                        </a:rPr>
                        <a:t>assertEqual</a:t>
                      </a:r>
                      <a:r>
                        <a:rPr lang="en-US" sz="2000" u="sng" dirty="0">
                          <a:solidFill>
                            <a:schemeClr val="tx1"/>
                          </a:solidFill>
                          <a:effectLst/>
                          <a:hlinkClick r:id="rId2" tooltip="unittest.TestCase.assertEqual"/>
                        </a:rPr>
                        <a:t>(a, b)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3" tooltip="unittest.TestCase.assertNotEqual"/>
                        </a:rPr>
                        <a:t>assertNotEqual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3" tooltip="unittest.TestCase.assertNotEqual"/>
                        </a:rPr>
                        <a:t>(a, b)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4" tooltip="unittest.TestCase.assertTrue"/>
                        </a:rPr>
                        <a:t>assertTrue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4" tooltip="unittest.TestCase.assertTrue"/>
                        </a:rPr>
                        <a:t>(x)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5" tooltip="unittest.TestCase.assertFalse"/>
                        </a:rPr>
                        <a:t>assertFalse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5" tooltip="unittest.TestCase.assertFalse"/>
                        </a:rPr>
                        <a:t>(x)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6" tooltip="unittest.TestCase.assertIs"/>
                        </a:rPr>
                        <a:t>assertIs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6" tooltip="unittest.TestCase.assertIs"/>
                        </a:rPr>
                        <a:t>(a, b)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7" tooltip="unittest.TestCase.assertIsNot"/>
                        </a:rPr>
                        <a:t>assertIsNot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7" tooltip="unittest.TestCase.assertIsNot"/>
                        </a:rPr>
                        <a:t>(a, b)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8" tooltip="unittest.TestCase.assertIsNone"/>
                        </a:rPr>
                        <a:t>assertIsNone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8" tooltip="unittest.TestCase.assertIsNone"/>
                        </a:rPr>
                        <a:t>(x)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9" tooltip="unittest.TestCase.assertIsNotNone"/>
                        </a:rPr>
                        <a:t>assertIsNotNone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9" tooltip="unittest.TestCase.assertIsNotNone"/>
                        </a:rPr>
                        <a:t>(x)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10" tooltip="unittest.TestCase.assertIn"/>
                        </a:rPr>
                        <a:t>assertIn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10" tooltip="unittest.TestCase.assertIn"/>
                        </a:rPr>
                        <a:t>(a, b)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11" tooltip="unittest.TestCase.assertNotIn"/>
                        </a:rPr>
                        <a:t>assertNotIn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11" tooltip="unittest.TestCase.assertNotIn"/>
                        </a:rPr>
                        <a:t>(a, b)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12" tooltip="unittest.TestCase.assertIsInstance"/>
                        </a:rPr>
                        <a:t>assertIsInstance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12" tooltip="unittest.TestCase.assertIsInstance"/>
                        </a:rPr>
                        <a:t>(a, b)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isinstance</a:t>
                      </a:r>
                      <a:r>
                        <a:rPr lang="en-US" sz="2000" dirty="0">
                          <a:effectLst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l"/>
                      <a:r>
                        <a:rPr lang="en-US" sz="2000" u="sng" strike="noStrike" dirty="0" err="1">
                          <a:solidFill>
                            <a:schemeClr val="tx1"/>
                          </a:solidFill>
                          <a:effectLst/>
                          <a:hlinkClick r:id="rId13" tooltip="unittest.TestCase.assertNotIsInstance"/>
                        </a:rPr>
                        <a:t>assertNotIsInstance</a:t>
                      </a:r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13" tooltip="unittest.TestCase.assertNotIsInstance"/>
                        </a:rPr>
                        <a:t>(a, b)</a:t>
                      </a:r>
                      <a:endParaRPr lang="en-US" sz="200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not </a:t>
                      </a:r>
                      <a:r>
                        <a:rPr lang="en-US" sz="2000" dirty="0" err="1">
                          <a:effectLst/>
                        </a:rPr>
                        <a:t>isinstance</a:t>
                      </a:r>
                      <a:r>
                        <a:rPr lang="en-US" sz="2000" dirty="0">
                          <a:effectLst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286B3BD2ED2840B416FBC6BA22E534" ma:contentTypeVersion="0" ma:contentTypeDescription="Create a new document." ma:contentTypeScope="" ma:versionID="eb5329158e008044eb14eafe9d7cea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9B07DD-BD03-4531-9FB8-3404BB28DA63}"/>
</file>

<file path=customXml/itemProps2.xml><?xml version="1.0" encoding="utf-8"?>
<ds:datastoreItem xmlns:ds="http://schemas.openxmlformats.org/officeDocument/2006/customXml" ds:itemID="{846CFF89-E5C0-4E42-B4D6-73DD658A94B8}"/>
</file>

<file path=customXml/itemProps3.xml><?xml version="1.0" encoding="utf-8"?>
<ds:datastoreItem xmlns:ds="http://schemas.openxmlformats.org/officeDocument/2006/customXml" ds:itemID="{6215B392-0F63-4FD8-B749-456C6136ACE4}"/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630</Words>
  <Application>Microsoft Office PowerPoint</Application>
  <PresentationFormat>On-screen Show (4:3)</PresentationFormat>
  <Paragraphs>101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Arial</vt:lpstr>
      <vt:lpstr>Quattrocento</vt:lpstr>
      <vt:lpstr>Bodoni</vt:lpstr>
      <vt:lpstr>Beamer</vt:lpstr>
      <vt:lpstr>Informatique 3</vt:lpstr>
      <vt:lpstr>Plan du cours</vt:lpstr>
      <vt:lpstr>Chapitre 5 : Unit Testing </vt:lpstr>
      <vt:lpstr>Unit Testing</vt:lpstr>
      <vt:lpstr>Unit Testing - Principe</vt:lpstr>
      <vt:lpstr>Unit Testing - Exemple</vt:lpstr>
      <vt:lpstr>Unit Testing - Fonctionnement</vt:lpstr>
      <vt:lpstr>Unit Testing – Exécuter le test</vt:lpstr>
      <vt:lpstr>Unit Testing – Les méthodes assert</vt:lpstr>
      <vt:lpstr>Unit Testing – Tester les méthodes de la classe str</vt:lpstr>
      <vt:lpstr>Unit Testing – Tester les méthodes de la classe « str »</vt:lpstr>
      <vt:lpstr>Unit Testing – Tester les méthodes de la classe « list »</vt:lpstr>
      <vt:lpstr>Unit Testing – plus de tests</vt:lpstr>
      <vt:lpstr>Unit Testing – plus de tests</vt:lpstr>
      <vt:lpstr>Unit Testing – découverte automatique</vt:lpstr>
      <vt:lpstr>Liens utiles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Informatique 4</dc:title>
  <dc:creator>Chantal</dc:creator>
  <cp:lastModifiedBy>Chantal Saad Hajjar</cp:lastModifiedBy>
  <cp:revision>77</cp:revision>
  <dcterms:modified xsi:type="dcterms:W3CDTF">2021-04-26T20:22:09Z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0x0101004A286B3BD2ED2840B416FBC6BA22E534</vt:lpwstr>
  </property>
</Properties>
</file>