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74" r:id="rId11"/>
    <p:sldId id="275" r:id="rId12"/>
    <p:sldId id="273" r:id="rId13"/>
    <p:sldId id="272" r:id="rId14"/>
    <p:sldId id="276" r:id="rId15"/>
    <p:sldId id="279" r:id="rId16"/>
    <p:sldId id="280" r:id="rId17"/>
    <p:sldId id="277" r:id="rId18"/>
    <p:sldId id="265" r:id="rId19"/>
    <p:sldId id="266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 pace" initials="mp" lastIdx="2" clrIdx="0">
    <p:extLst>
      <p:ext uri="{19B8F6BF-5375-455C-9EA6-DF929625EA0E}">
        <p15:presenceInfo xmlns:p15="http://schemas.microsoft.com/office/powerpoint/2012/main" userId="b75acfcbd7d9a8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54" autoAdjust="0"/>
  </p:normalViewPr>
  <p:slideViewPr>
    <p:cSldViewPr snapToGrid="0">
      <p:cViewPr varScale="1">
        <p:scale>
          <a:sx n="64" d="100"/>
          <a:sy n="64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9369-9E55-4A99-8404-DB5CD9EF5126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6E08-325C-4AC0-8546-C77C05D525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2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66E08-325C-4AC0-8546-C77C05D525F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52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66E08-325C-4AC0-8546-C77C05D525F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12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66E08-325C-4AC0-8546-C77C05D525F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63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66E08-325C-4AC0-8546-C77C05D525F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0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45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1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9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22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26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904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4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62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6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4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7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4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6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75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6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1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C11AF0-11E8-415D-BE07-F78B0263856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EA72-E94F-49AB-B9FD-9DB404B02F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972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3DA324FB-B4B5-4EEF-92E5-B72A3BCC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360" y="1646291"/>
            <a:ext cx="7659095" cy="37697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algn="r">
              <a:buFont typeface="Wingdings 3" charset="2"/>
              <a:buChar char=""/>
            </a:pPr>
            <a:endParaRPr lang="en-US" dirty="0">
              <a:solidFill>
                <a:schemeClr val="tx2"/>
              </a:solidFill>
            </a:endParaRPr>
          </a:p>
          <a:p>
            <a:pPr lvl="1" algn="r">
              <a:buFont typeface="Wingdings 3" charset="2"/>
              <a:buChar char=""/>
            </a:pPr>
            <a:endParaRPr lang="en-US" dirty="0">
              <a:solidFill>
                <a:schemeClr val="tx2"/>
              </a:solidFill>
            </a:endParaRPr>
          </a:p>
          <a:p>
            <a:pPr lvl="1" algn="r">
              <a:buFont typeface="Wingdings 3" charset="2"/>
              <a:buChar char=""/>
            </a:pPr>
            <a:endParaRPr lang="en-US" dirty="0">
              <a:solidFill>
                <a:schemeClr val="tx2"/>
              </a:solidFill>
            </a:endParaRPr>
          </a:p>
          <a:p>
            <a:pPr lvl="1" algn="r">
              <a:buFont typeface="Wingdings 3" charset="2"/>
              <a:buChar char=""/>
            </a:pPr>
            <a:r>
              <a:rPr lang="en-US" dirty="0" err="1">
                <a:solidFill>
                  <a:schemeClr val="tx2"/>
                </a:solidFill>
              </a:rPr>
              <a:t>Seminario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Calcolo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Numerico</a:t>
            </a:r>
            <a:endParaRPr lang="en-US" dirty="0">
              <a:solidFill>
                <a:schemeClr val="tx2"/>
              </a:solidFill>
            </a:endParaRPr>
          </a:p>
          <a:p>
            <a:pPr algn="r"/>
            <a:endParaRPr lang="en-US" dirty="0">
              <a:solidFill>
                <a:schemeClr val="tx2"/>
              </a:solidFill>
            </a:endParaRPr>
          </a:p>
          <a:p>
            <a:pPr algn="r"/>
            <a:endParaRPr lang="en-US" dirty="0">
              <a:solidFill>
                <a:schemeClr val="tx2"/>
              </a:solidFill>
            </a:endParaRPr>
          </a:p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A7B539-5D04-49AC-809E-A780AF61F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727" y="1266957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NURBS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BDD8A82-48C1-470D-93BB-823AC42A4B7D}"/>
              </a:ext>
            </a:extLst>
          </p:cNvPr>
          <p:cNvSpPr txBox="1"/>
          <p:nvPr/>
        </p:nvSpPr>
        <p:spPr>
          <a:xfrm>
            <a:off x="8006089" y="5284661"/>
            <a:ext cx="3633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 3" charset="2"/>
              <a:buChar char=""/>
            </a:pPr>
            <a:r>
              <a:rPr lang="en-US"/>
              <a:t>Mario Pace M63000988</a:t>
            </a:r>
          </a:p>
          <a:p>
            <a:pPr>
              <a:spcAft>
                <a:spcPts val="600"/>
              </a:spcAft>
              <a:buFont typeface="Wingdings 3" charset="2"/>
              <a:buChar char=""/>
            </a:pPr>
            <a:r>
              <a:rPr lang="en-US"/>
              <a:t>Andrea Nuzzolo M63001008</a:t>
            </a:r>
          </a:p>
          <a:p>
            <a:pPr>
              <a:spcAft>
                <a:spcPts val="600"/>
              </a:spcAft>
              <a:buFont typeface="Wingdings 3" charset="2"/>
              <a:buChar char=""/>
            </a:pPr>
            <a:r>
              <a:rPr lang="en-US"/>
              <a:t>Felice Santaniello M63001046</a:t>
            </a:r>
          </a:p>
        </p:txBody>
      </p:sp>
    </p:spTree>
    <p:extLst>
      <p:ext uri="{BB962C8B-B14F-4D97-AF65-F5344CB8AC3E}">
        <p14:creationId xmlns:p14="http://schemas.microsoft.com/office/powerpoint/2010/main" val="113635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9C21ED-03FB-4D67-8362-BE4C95C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Coordinate omogenee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04422-6F98-490A-86BF-48A812F2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11" y="2147667"/>
            <a:ext cx="4067962" cy="320506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60496A-DBBA-4CD8-9436-CA18872BB160}"/>
              </a:ext>
            </a:extLst>
          </p:cNvPr>
          <p:cNvSpPr txBox="1"/>
          <p:nvPr/>
        </p:nvSpPr>
        <p:spPr>
          <a:xfrm>
            <a:off x="6471138" y="1575582"/>
            <a:ext cx="50747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Definiamo X e Y e W gli assi dello spazio euclideo.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punto P’ nel piano proiettivo determina una retta OP’.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retta OP’ può essere definita da ogni punto P che giace su di essa.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coordinate (XP,YP,WP) di P sono chiamate coordinate omogenee di P’.</a:t>
            </a:r>
          </a:p>
        </p:txBody>
      </p:sp>
    </p:spTree>
    <p:extLst>
      <p:ext uri="{BB962C8B-B14F-4D97-AF65-F5344CB8AC3E}">
        <p14:creationId xmlns:p14="http://schemas.microsoft.com/office/powerpoint/2010/main" val="23953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9C21ED-03FB-4D67-8362-BE4C95C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Coordinate omogenee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04422-6F98-490A-86BF-48A812F2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11" y="2147667"/>
            <a:ext cx="4067962" cy="320506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60496A-DBBA-4CD8-9436-CA18872BB160}"/>
              </a:ext>
            </a:extLst>
          </p:cNvPr>
          <p:cNvSpPr txBox="1"/>
          <p:nvPr/>
        </p:nvSpPr>
        <p:spPr>
          <a:xfrm>
            <a:off x="6471138" y="1575582"/>
            <a:ext cx="5074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CASI PARTICOLARI: 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P=P’. Le coordinate ordinarie possono essere ottenute da una semplice divisione: che x=X/W e y=Y/W.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R giace sul piano (X,Y) allora OR non interseca il piano (</a:t>
            </a:r>
            <a:r>
              <a:rPr lang="it-IT" dirty="0" err="1"/>
              <a:t>x,y</a:t>
            </a:r>
            <a:r>
              <a:rPr lang="it-IT" dirty="0"/>
              <a:t>) : il corrispettivo punto proiettivo R’ è rappresentato da una direzione ed è chiamato punto all’infinito.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07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EC0960-201C-42AE-9694-AF0CBA44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geometrico di NURBS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D929A8-B965-471A-B5AC-930DA191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56" y="3392321"/>
            <a:ext cx="5927962" cy="152445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1F6A42-5419-4A3C-8287-43A717257026}"/>
              </a:ext>
            </a:extLst>
          </p:cNvPr>
          <p:cNvSpPr txBox="1"/>
          <p:nvPr/>
        </p:nvSpPr>
        <p:spPr>
          <a:xfrm>
            <a:off x="646111" y="1976453"/>
            <a:ext cx="11394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punto nel sistema di coordinate (X,Y,W) può essere scritto come (</a:t>
            </a:r>
            <a:r>
              <a:rPr lang="it-IT" dirty="0" err="1"/>
              <a:t>xw,yw,w</a:t>
            </a:r>
            <a:r>
              <a:rPr lang="it-IT" dirty="0"/>
              <a:t>) se w≠0, oppure come (x,y,0) se w=0, e può essere mappato nel piano (</a:t>
            </a:r>
            <a:r>
              <a:rPr lang="it-IT" dirty="0" err="1"/>
              <a:t>x,y</a:t>
            </a:r>
            <a:r>
              <a:rPr lang="it-IT" dirty="0"/>
              <a:t>) attraverso la seguente relazione:</a:t>
            </a:r>
          </a:p>
        </p:txBody>
      </p:sp>
    </p:spTree>
    <p:extLst>
      <p:ext uri="{BB962C8B-B14F-4D97-AF65-F5344CB8AC3E}">
        <p14:creationId xmlns:p14="http://schemas.microsoft.com/office/powerpoint/2010/main" val="18007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10EB58E-16AB-4072-939F-B715C300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97" y="1865854"/>
            <a:ext cx="4123079" cy="312629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606382-0D4D-4FB8-B500-5007B2BC2F36}"/>
              </a:ext>
            </a:extLst>
          </p:cNvPr>
          <p:cNvSpPr txBox="1"/>
          <p:nvPr/>
        </p:nvSpPr>
        <p:spPr>
          <a:xfrm>
            <a:off x="337624" y="380543"/>
            <a:ext cx="6836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Consideriamo un insieme di punti di controllo, insieme con i pesi corrispondenti, abbiamo i seguenti passaggi: </a:t>
            </a:r>
          </a:p>
          <a:p>
            <a:endParaRPr lang="it-IT" dirty="0"/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Costruire i vertici pesati:</a:t>
            </a:r>
          </a:p>
          <a:p>
            <a:pPr marL="342900" lvl="0" indent="-342900">
              <a:buFont typeface="+mj-lt"/>
              <a:buAutoNum type="arabicPeriod"/>
            </a:pPr>
            <a:endParaRPr lang="it-IT" dirty="0"/>
          </a:p>
          <a:p>
            <a:pPr marL="342900" lvl="0" indent="-342900">
              <a:buFont typeface="+mj-lt"/>
              <a:buAutoNum type="arabicPeriod"/>
            </a:pPr>
            <a:endParaRPr lang="it-IT" dirty="0"/>
          </a:p>
          <a:p>
            <a:pPr marL="342900" lvl="0" indent="-342900">
              <a:buFont typeface="+mj-lt"/>
              <a:buAutoNum type="arabicPeriod"/>
            </a:pPr>
            <a:endParaRPr lang="it-IT" dirty="0"/>
          </a:p>
          <a:p>
            <a:pPr marL="342900" lvl="0" indent="-342900">
              <a:buFont typeface="+mj-lt"/>
              <a:buAutoNum type="arabicPeriod"/>
            </a:pPr>
            <a:endParaRPr lang="it-IT" dirty="0"/>
          </a:p>
          <a:p>
            <a:pPr marL="342900" lvl="0" indent="-342900">
              <a:buFont typeface="+mj-lt"/>
              <a:buAutoNum type="arabicPeriod"/>
            </a:pPr>
            <a:r>
              <a:rPr lang="it-IT" dirty="0"/>
              <a:t>Ottenere una NURBS nel sistema di coordinate (X,Y,W):</a:t>
            </a:r>
          </a:p>
          <a:p>
            <a:pPr lvl="0"/>
            <a:endParaRPr lang="it-IT" dirty="0"/>
          </a:p>
          <a:p>
            <a:pPr marL="342900" lvl="0" indent="-342900">
              <a:buFont typeface="+mj-lt"/>
              <a:buAutoNum type="arabicPeriod"/>
            </a:pPr>
            <a:endParaRPr lang="it-IT" dirty="0"/>
          </a:p>
          <a:p>
            <a:pPr marL="342900" lvl="0" indent="-342900">
              <a:buFont typeface="+mj-lt"/>
              <a:buAutoNum type="arabicPeriod"/>
            </a:pPr>
            <a:endParaRPr lang="it-IT" dirty="0"/>
          </a:p>
          <a:p>
            <a:pPr marL="342900" lvl="0" indent="-342900">
              <a:buFont typeface="+mj-lt"/>
              <a:buAutoNum type="arabicPeriod"/>
            </a:pPr>
            <a:endParaRPr lang="it-IT" dirty="0"/>
          </a:p>
          <a:p>
            <a:pPr lvl="0"/>
            <a:endParaRPr lang="it-IT" dirty="0"/>
          </a:p>
          <a:p>
            <a:pPr lvl="0"/>
            <a:r>
              <a:rPr lang="it-IT" dirty="0"/>
              <a:t>3.	Mappare la curva nel piano (</a:t>
            </a:r>
            <a:r>
              <a:rPr lang="it-IT" dirty="0" err="1"/>
              <a:t>x,y</a:t>
            </a:r>
            <a:r>
              <a:rPr lang="it-IT" dirty="0"/>
              <a:t>):</a:t>
            </a:r>
          </a:p>
          <a:p>
            <a:pPr marL="342900" lvl="0" indent="-342900">
              <a:buFont typeface="+mj-lt"/>
              <a:buAutoNum type="arabicPeriod"/>
            </a:pPr>
            <a:endParaRPr lang="it-IT" dirty="0"/>
          </a:p>
          <a:p>
            <a:pPr marL="342900" lvl="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DB9007-142E-4932-9FA0-8336D11D2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47" y="1813352"/>
            <a:ext cx="3893736" cy="49919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5BF63B-6B60-430A-88F3-AEF772F6A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7" y="3074597"/>
            <a:ext cx="2146097" cy="70880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92F68F-8606-42AE-ACB8-988FBA763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47" y="4923095"/>
            <a:ext cx="3701774" cy="12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0147F-012E-46B0-9A20-121FE2F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Shape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31F2E4-D4BB-4BC9-B1EF-8039004C0415}"/>
              </a:ext>
            </a:extLst>
          </p:cNvPr>
          <p:cNvSpPr txBox="1"/>
          <p:nvPr/>
        </p:nvSpPr>
        <p:spPr>
          <a:xfrm>
            <a:off x="787791" y="1575582"/>
            <a:ext cx="10758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 sono vari modi per alterare la forma definita da una NURBS :</a:t>
            </a:r>
          </a:p>
          <a:p>
            <a:endParaRPr lang="it-IT" dirty="0"/>
          </a:p>
          <a:p>
            <a:r>
              <a:rPr lang="it-IT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Riposizionamento dei punti di controllo;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Cambio dei pesi;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Modifica del vettore </a:t>
            </a:r>
            <a:r>
              <a:rPr lang="it-IT" dirty="0" err="1"/>
              <a:t>knot</a:t>
            </a:r>
            <a:r>
              <a:rPr lang="it-IT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Muovere i punti dei dati e </a:t>
            </a:r>
            <a:r>
              <a:rPr lang="it-IT" dirty="0" err="1"/>
              <a:t>reinterpolarli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73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6D6B3CA-3F06-4AE5-9CD8-66DE801F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1.Repositioning control points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902BFC-7565-4CE0-A394-B187D4C6275E}"/>
              </a:ext>
            </a:extLst>
          </p:cNvPr>
          <p:cNvSpPr txBox="1"/>
          <p:nvPr/>
        </p:nvSpPr>
        <p:spPr>
          <a:xfrm>
            <a:off x="141680" y="1530082"/>
            <a:ext cx="114042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Dato il parametro u/point sulla curva, un vettore di direzione W e una distanza d, la curva è </a:t>
            </a:r>
            <a:r>
              <a:rPr lang="it-IT" dirty="0" err="1"/>
              <a:t>pulled</a:t>
            </a:r>
            <a:r>
              <a:rPr lang="it-IT" dirty="0"/>
              <a:t>/</a:t>
            </a:r>
            <a:r>
              <a:rPr lang="it-IT" dirty="0" err="1"/>
              <a:t>pushed</a:t>
            </a:r>
            <a:r>
              <a:rPr lang="it-IT" dirty="0"/>
              <a:t> per una distanza d in direzione W ricalcolando la posizione di </a:t>
            </a:r>
            <a:r>
              <a:rPr lang="it-IT" dirty="0" err="1"/>
              <a:t>Pi</a:t>
            </a:r>
            <a:r>
              <a:rPr lang="it-IT" dirty="0"/>
              <a:t> come </a:t>
            </a:r>
            <a:r>
              <a:rPr lang="it-IT" dirty="0" err="1"/>
              <a:t>Pi</a:t>
            </a:r>
            <a:r>
              <a:rPr lang="it-IT" dirty="0"/>
              <a:t>*=</a:t>
            </a:r>
            <a:r>
              <a:rPr lang="it-IT" dirty="0" err="1"/>
              <a:t>Pi</a:t>
            </a:r>
            <a:r>
              <a:rPr lang="it-IT" dirty="0"/>
              <a:t>+</a:t>
            </a:r>
            <a:r>
              <a:rPr lang="el-GR" dirty="0"/>
              <a:t>α</a:t>
            </a:r>
            <a:r>
              <a:rPr lang="it-IT" dirty="0"/>
              <a:t>W con: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Molte applicazioni richiedono modifiche di forma più specifiche del semplice </a:t>
            </a:r>
            <a:r>
              <a:rPr lang="it-IT" dirty="0" err="1"/>
              <a:t>push</a:t>
            </a:r>
            <a:r>
              <a:rPr lang="it-IT" dirty="0"/>
              <a:t> o pull. 		           I metodi più comunemente usati sono: 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Warping</a:t>
            </a:r>
            <a:r>
              <a:rPr lang="it-IT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Flattening</a:t>
            </a:r>
            <a:r>
              <a:rPr lang="it-IT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Bending;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Stretching;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Twisting</a:t>
            </a:r>
            <a:r>
              <a:rPr lang="it-IT" dirty="0"/>
              <a:t>;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CA36EF-03F3-4793-963B-D11FA080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9" y="2563784"/>
            <a:ext cx="3471765" cy="7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F5343-DE2B-424C-8429-9EC67BC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77" y="422738"/>
            <a:ext cx="11061207" cy="1400530"/>
          </a:xfrm>
        </p:spPr>
        <p:txBody>
          <a:bodyPr/>
          <a:lstStyle/>
          <a:p>
            <a:r>
              <a:rPr lang="it-IT" dirty="0"/>
              <a:t>Variazione dei pesi di una curva NURBS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8F547E-DACA-4A86-9D8C-03EBDC7F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9" y="1744570"/>
            <a:ext cx="5106471" cy="287709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12ABD7-E2A6-4F77-99D3-8C7ADCCE6E47}"/>
              </a:ext>
            </a:extLst>
          </p:cNvPr>
          <p:cNvSpPr txBox="1"/>
          <p:nvPr/>
        </p:nvSpPr>
        <p:spPr>
          <a:xfrm>
            <a:off x="6096000" y="1424066"/>
            <a:ext cx="53115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pesi in una curva NURBS hanno un importante significato geometrico.</a:t>
            </a:r>
          </a:p>
          <a:p>
            <a:r>
              <a:rPr lang="it-IT" dirty="0"/>
              <a:t>Supponiamo che solo un solo peso </a:t>
            </a:r>
            <a:r>
              <a:rPr lang="it-IT" dirty="0" err="1"/>
              <a:t>wi</a:t>
            </a:r>
            <a:r>
              <a:rPr lang="it-IT" dirty="0"/>
              <a:t> cambi. Definiamo i seguenti punti: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Usando i parametri: </a:t>
            </a:r>
          </a:p>
          <a:p>
            <a:endParaRPr lang="it-IT" dirty="0"/>
          </a:p>
          <a:p>
            <a:r>
              <a:rPr lang="it-IT" dirty="0"/>
              <a:t>N e Bi possono essere espressi come: </a:t>
            </a:r>
          </a:p>
          <a:p>
            <a:endParaRPr lang="it-IT" dirty="0"/>
          </a:p>
          <a:p>
            <a:r>
              <a:rPr lang="it-IT" dirty="0"/>
              <a:t>Usando le espressioni di alfa e beta, otteniamo la seguente identità: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DBAA9E-CEE1-495E-AD09-6041F25E0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10" y="2648071"/>
            <a:ext cx="1908749" cy="9776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A0AA6FC-FF9B-4CD9-B83E-3DA80BB6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771" y="3843449"/>
            <a:ext cx="1538678" cy="5128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7797ED-9C2B-4055-A525-5CBFCC095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0730" y="4440335"/>
            <a:ext cx="1585059" cy="59439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C32AA4F-FACD-4843-8C50-AEAB06931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910" y="5729668"/>
            <a:ext cx="2405765" cy="5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6D6B3CA-3F06-4AE5-9CD8-66DE801F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</a:t>
            </a:r>
            <a:r>
              <a:rPr lang="it-IT" dirty="0" err="1"/>
              <a:t>Changing</a:t>
            </a:r>
            <a:r>
              <a:rPr lang="it-IT" dirty="0"/>
              <a:t> the weights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902BFC-7565-4CE0-A394-B187D4C6275E}"/>
              </a:ext>
            </a:extLst>
          </p:cNvPr>
          <p:cNvSpPr txBox="1"/>
          <p:nvPr/>
        </p:nvSpPr>
        <p:spPr>
          <a:xfrm>
            <a:off x="141680" y="1530082"/>
            <a:ext cx="11404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Assumiamo che la curva NURBS, ad un certo parametro u, venga </a:t>
            </a:r>
            <a:r>
              <a:rPr lang="it-IT" dirty="0" err="1"/>
              <a:t>pulled</a:t>
            </a:r>
            <a:r>
              <a:rPr lang="it-IT" dirty="0"/>
              <a:t>/</a:t>
            </a:r>
            <a:r>
              <a:rPr lang="it-IT" dirty="0" err="1"/>
              <a:t>pushed</a:t>
            </a:r>
            <a:r>
              <a:rPr lang="it-IT" dirty="0"/>
              <a:t> vicina o lontana da </a:t>
            </a:r>
            <a:r>
              <a:rPr lang="it-IT" dirty="0" err="1"/>
              <a:t>Pi</a:t>
            </a:r>
            <a:r>
              <a:rPr lang="it-IT" dirty="0"/>
              <a:t> a distanza d. Per farlo è necessario il ricalcolo del peso corrispondente come segue: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B32E66F-6F1E-4537-80C0-CF7E8753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97" y="2507936"/>
            <a:ext cx="5535206" cy="14350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E41470-A2EB-4F6B-8059-97096951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53" y="4513197"/>
            <a:ext cx="1969661" cy="77650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308893C-852E-4BBD-A641-5158C7F48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762" y="4504854"/>
            <a:ext cx="1863834" cy="7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24F65-D2C8-4FD9-851D-B4E91028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428" y="424583"/>
            <a:ext cx="12340856" cy="1400530"/>
          </a:xfrm>
        </p:spPr>
        <p:txBody>
          <a:bodyPr/>
          <a:lstStyle/>
          <a:p>
            <a:r>
              <a:rPr lang="it-IT" dirty="0"/>
              <a:t>Relazione tra una curva B-</a:t>
            </a:r>
            <a:r>
              <a:rPr lang="it-IT" dirty="0" err="1"/>
              <a:t>Spline</a:t>
            </a:r>
            <a:r>
              <a:rPr lang="it-IT" dirty="0"/>
              <a:t> e una NURBS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B6CE0B2-E003-48C9-BF90-7A63118698D9}"/>
              </a:ext>
            </a:extLst>
          </p:cNvPr>
          <p:cNvSpPr/>
          <p:nvPr/>
        </p:nvSpPr>
        <p:spPr>
          <a:xfrm>
            <a:off x="135987" y="1375729"/>
            <a:ext cx="116246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Mostriamo la relazione esistente tra una curva </a:t>
            </a:r>
            <a:r>
              <a:rPr lang="it-IT" dirty="0" err="1"/>
              <a:t>bspline</a:t>
            </a:r>
            <a:r>
              <a:rPr lang="it-IT" dirty="0"/>
              <a:t> ed una curva </a:t>
            </a:r>
            <a:r>
              <a:rPr lang="it-IT" dirty="0" err="1"/>
              <a:t>nurbs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1. Si parte da una curva B-</a:t>
            </a:r>
            <a:r>
              <a:rPr lang="it-IT" dirty="0" err="1"/>
              <a:t>Spline</a:t>
            </a:r>
            <a:r>
              <a:rPr lang="it-IT" dirty="0"/>
              <a:t>: </a:t>
            </a:r>
          </a:p>
          <a:p>
            <a:endParaRPr lang="it-IT" dirty="0"/>
          </a:p>
          <a:p>
            <a:r>
              <a:rPr lang="it-IT" dirty="0"/>
              <a:t>2. Si esprime </a:t>
            </a:r>
            <a:r>
              <a:rPr lang="it-IT" dirty="0" err="1"/>
              <a:t>Pi</a:t>
            </a:r>
            <a:r>
              <a:rPr lang="it-IT" dirty="0"/>
              <a:t> mediante le sue coordinate euclidee: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3. A questo punto, grazie alle coordinate omogenee, è possibile riscrivere </a:t>
            </a:r>
            <a:r>
              <a:rPr lang="it-IT" dirty="0" err="1"/>
              <a:t>Pi</a:t>
            </a:r>
            <a:r>
              <a:rPr lang="it-IT" dirty="0"/>
              <a:t> come un vettore colonna costituito da quattro componenti con la quarta componente pari ad 1: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4. Ora, consideriamo un peso </a:t>
            </a:r>
            <a:r>
              <a:rPr lang="it-IT" dirty="0" err="1"/>
              <a:t>wi</a:t>
            </a:r>
            <a:r>
              <a:rPr lang="it-IT" dirty="0"/>
              <a:t> ; poiché sappiamo che moltiplicando le coordinate omogenee per uno scalare diverso da 0 non cambia la posizione del punto nello spazio, possiamo scrivere: 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204CA0-FB70-4A74-801F-995712FD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95" y="1825113"/>
            <a:ext cx="1724025" cy="5429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8CC81A2-A439-458B-B321-29967F77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16" y="2322318"/>
            <a:ext cx="1000125" cy="7715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2BDAC7-1663-447A-9E37-4F78638C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628" y="3985138"/>
            <a:ext cx="1000125" cy="10477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CB754F-21AF-4ED3-8CCA-86EDB30EF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831" y="5600780"/>
            <a:ext cx="1400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718A77-0359-4AF7-A921-422D32E1F138}"/>
              </a:ext>
            </a:extLst>
          </p:cNvPr>
          <p:cNvSpPr txBox="1"/>
          <p:nvPr/>
        </p:nvSpPr>
        <p:spPr>
          <a:xfrm>
            <a:off x="0" y="250723"/>
            <a:ext cx="1191669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5. Quindi, sostituendo il tutto alla formula iniziale, otteniamo: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6. Abbiamo dunque ottenuto in questo modo una curva B-</a:t>
            </a:r>
            <a:r>
              <a:rPr lang="it-IT" dirty="0" err="1"/>
              <a:t>Spline</a:t>
            </a:r>
            <a:r>
              <a:rPr lang="it-IT" dirty="0"/>
              <a:t> 4-dimensionale. Ripassando ora alle coordinate cartesiane, occorre dividere le prime tre coordinate per l'ultima. Quindi: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Otteniamo quindi la definizione di una curva NURBS, che può essere considerata come la proiezione di una curva B-</a:t>
            </a:r>
            <a:r>
              <a:rPr lang="it-IT" dirty="0" err="1"/>
              <a:t>Spline</a:t>
            </a:r>
            <a:r>
              <a:rPr lang="it-IT" dirty="0"/>
              <a:t> in uno spazio 4-dimensionale.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B34942-33D9-40AA-B90B-792BD473E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73" y="224303"/>
            <a:ext cx="4752975" cy="10287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9E8E258-AC89-40CE-A186-6BA0AD81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35" y="2308468"/>
            <a:ext cx="4572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5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B5F874-755C-46AA-8393-6A3AA705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629266"/>
            <a:ext cx="6668086" cy="162232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Introduzione alle NURBS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B53ECD-6436-476C-B670-27F86788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58" y="2251587"/>
            <a:ext cx="3980139" cy="4071636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387E6F-DF73-42D7-8DD5-19CF543A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77" y="2251587"/>
            <a:ext cx="5616216" cy="3785419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L'acronimo NURBS, sta per “</a:t>
            </a:r>
            <a:r>
              <a:rPr lang="it-IT" dirty="0" err="1">
                <a:solidFill>
                  <a:srgbClr val="FFFFFF"/>
                </a:solidFill>
              </a:rPr>
              <a:t>Not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Uniform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Rational</a:t>
            </a:r>
            <a:r>
              <a:rPr lang="it-IT" dirty="0">
                <a:solidFill>
                  <a:srgbClr val="FFFFFF"/>
                </a:solidFill>
              </a:rPr>
              <a:t> B-</a:t>
            </a:r>
            <a:r>
              <a:rPr lang="it-IT" dirty="0" err="1">
                <a:solidFill>
                  <a:srgbClr val="FFFFFF"/>
                </a:solidFill>
              </a:rPr>
              <a:t>Spline</a:t>
            </a:r>
            <a:r>
              <a:rPr lang="it-IT" dirty="0">
                <a:solidFill>
                  <a:srgbClr val="FFFFFF"/>
                </a:solidFill>
              </a:rPr>
              <a:t>” traducibile in "B-</a:t>
            </a:r>
            <a:r>
              <a:rPr lang="it-IT" dirty="0" err="1">
                <a:solidFill>
                  <a:srgbClr val="FFFFFF"/>
                </a:solidFill>
              </a:rPr>
              <a:t>Splines</a:t>
            </a:r>
            <a:r>
              <a:rPr lang="it-IT" dirty="0">
                <a:solidFill>
                  <a:srgbClr val="FFFFFF"/>
                </a:solidFill>
              </a:rPr>
              <a:t> razionali non uniformi". La parola </a:t>
            </a:r>
            <a:r>
              <a:rPr lang="it-IT" dirty="0" err="1">
                <a:solidFill>
                  <a:srgbClr val="FFFFFF"/>
                </a:solidFill>
              </a:rPr>
              <a:t>Rational</a:t>
            </a:r>
            <a:r>
              <a:rPr lang="it-IT" dirty="0">
                <a:solidFill>
                  <a:srgbClr val="FFFFFF"/>
                </a:solidFill>
              </a:rPr>
              <a:t>, indica che le funzioni sono razionali, cioè del tipo “polinomio fratto polinomio” (anche di grado diverso).</a:t>
            </a:r>
          </a:p>
          <a:p>
            <a:r>
              <a:rPr lang="it-IT" dirty="0">
                <a:solidFill>
                  <a:srgbClr val="FFFFFF"/>
                </a:solidFill>
              </a:rPr>
              <a:t>Questo tipo di curve, sono una generalizzazione delle curve B-</a:t>
            </a:r>
            <a:r>
              <a:rPr lang="it-IT" dirty="0" err="1">
                <a:solidFill>
                  <a:srgbClr val="FFFFFF"/>
                </a:solidFill>
              </a:rPr>
              <a:t>Spline</a:t>
            </a:r>
            <a:r>
              <a:rPr lang="it-IT" dirty="0">
                <a:solidFill>
                  <a:srgbClr val="FFFFFF"/>
                </a:solidFill>
              </a:rPr>
              <a:t> e delle curve di </a:t>
            </a:r>
            <a:r>
              <a:rPr lang="it-IT" dirty="0" err="1">
                <a:solidFill>
                  <a:srgbClr val="FFFFFF"/>
                </a:solidFill>
              </a:rPr>
              <a:t>Bèzier</a:t>
            </a:r>
            <a:r>
              <a:rPr lang="it-IT" dirty="0">
                <a:solidFill>
                  <a:srgbClr val="FFFFFF"/>
                </a:solidFill>
              </a:rPr>
              <a:t>.</a:t>
            </a:r>
          </a:p>
          <a:p>
            <a:r>
              <a:rPr lang="it-IT" dirty="0">
                <a:solidFill>
                  <a:srgbClr val="FFFFFF"/>
                </a:solidFill>
              </a:rPr>
              <a:t>Le curve </a:t>
            </a:r>
            <a:r>
              <a:rPr lang="it-IT" dirty="0" err="1">
                <a:solidFill>
                  <a:srgbClr val="FFFFFF"/>
                </a:solidFill>
              </a:rPr>
              <a:t>Nurbs</a:t>
            </a:r>
            <a:r>
              <a:rPr lang="it-IT" dirty="0">
                <a:solidFill>
                  <a:srgbClr val="FFFFFF"/>
                </a:solidFill>
              </a:rPr>
              <a:t>, modellano in maniera dettagliata, curve ed ellissi, restituendo un risultato migliore rispetto alle altre curve affrontate.</a:t>
            </a: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00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9A8E0-23A1-4620-B6CF-96375D8F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di una curva NURBS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FD9BB5-83F0-4A43-B318-F3B5EE70044F}"/>
              </a:ext>
            </a:extLst>
          </p:cNvPr>
          <p:cNvSpPr txBox="1"/>
          <p:nvPr/>
        </p:nvSpPr>
        <p:spPr>
          <a:xfrm>
            <a:off x="295422" y="1406769"/>
            <a:ext cx="11549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Vogliamo ora trovare un algoritmo efficiente per il calcolo di una curva </a:t>
            </a:r>
            <a:r>
              <a:rPr lang="it-IT" dirty="0" err="1"/>
              <a:t>nurbs</a:t>
            </a:r>
            <a:r>
              <a:rPr lang="it-IT" dirty="0"/>
              <a:t>. Poiché nel paragrafo precedente abbiamo visto la relazione che lega una curva </a:t>
            </a:r>
            <a:r>
              <a:rPr lang="it-IT" dirty="0" err="1"/>
              <a:t>Nurbs</a:t>
            </a:r>
            <a:r>
              <a:rPr lang="it-IT" dirty="0"/>
              <a:t> ad una curva b-</a:t>
            </a:r>
            <a:r>
              <a:rPr lang="it-IT" dirty="0" err="1"/>
              <a:t>spline</a:t>
            </a:r>
            <a:r>
              <a:rPr lang="it-IT" dirty="0"/>
              <a:t> (quindi che una curva NURBS, può essere considerata come la proiezione di una curva B-</a:t>
            </a:r>
            <a:r>
              <a:rPr lang="it-IT" dirty="0" err="1"/>
              <a:t>Spline</a:t>
            </a:r>
            <a:r>
              <a:rPr lang="it-IT" dirty="0"/>
              <a:t> in uno spazio 4-dimensionale), cerchiamo di sfruttare questa proprietà per trovare un algoritmo per il calcolo di una curva </a:t>
            </a:r>
            <a:r>
              <a:rPr lang="it-IT" dirty="0" err="1"/>
              <a:t>Nurbs</a:t>
            </a:r>
            <a:r>
              <a:rPr lang="it-IT" dirty="0"/>
              <a:t>: </a:t>
            </a:r>
          </a:p>
          <a:p>
            <a:pPr marL="342900" indent="-342900">
              <a:buAutoNum type="arabicPeriod"/>
            </a:pPr>
            <a:r>
              <a:rPr lang="it-IT" dirty="0"/>
              <a:t>Si parte dalla definizione di NURBS.</a:t>
            </a:r>
          </a:p>
          <a:p>
            <a:pPr marL="342900" indent="-342900">
              <a:buAutoNum type="arabicPeriod"/>
            </a:pPr>
            <a:r>
              <a:rPr lang="it-IT" dirty="0"/>
              <a:t>Dunque sappiamo che il punto di controllo </a:t>
            </a:r>
            <a:r>
              <a:rPr lang="it-IT" dirty="0" err="1"/>
              <a:t>Pi</a:t>
            </a:r>
            <a:r>
              <a:rPr lang="it-IT" dirty="0"/>
              <a:t> può essere immaginato come un punto in coordinate omogenee con la quarta pari ad uno: </a:t>
            </a:r>
          </a:p>
          <a:p>
            <a:pPr marL="342900" indent="-342900">
              <a:buAutoNum type="arabicPeriod"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150AE3-BF2A-478B-88E2-E69FB3FB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65" y="3429000"/>
            <a:ext cx="4714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8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25761C9-1D0A-4288-A392-83456E31E5C9}"/>
              </a:ext>
            </a:extLst>
          </p:cNvPr>
          <p:cNvSpPr/>
          <p:nvPr/>
        </p:nvSpPr>
        <p:spPr>
          <a:xfrm>
            <a:off x="0" y="47139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3. Poiché sappiamo che moltiplicando le coordinate omogenee per uno scalare diverso da 0, non cambia la posizione del punto nello spazio, moltiplichiamo ogni coordinata, per la quantità: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682502-2FD6-42D3-A8BD-B8506C56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137" y="860555"/>
            <a:ext cx="1997281" cy="38245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4A3DE12-94C7-423B-869D-E5EB9EC1E239}"/>
              </a:ext>
            </a:extLst>
          </p:cNvPr>
          <p:cNvSpPr/>
          <p:nvPr/>
        </p:nvSpPr>
        <p:spPr>
          <a:xfrm>
            <a:off x="0" y="1343323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che è il denominatore visto nelle 4 coordinate della formula precedente, e otteniamo una curva B-</a:t>
            </a:r>
            <a:r>
              <a:rPr lang="it-IT" dirty="0" err="1"/>
              <a:t>Spline</a:t>
            </a:r>
            <a:r>
              <a:rPr lang="it-IT" dirty="0"/>
              <a:t> 4-dimensionale: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4. Posso quindi calcolare le 4 coordinate nella formula sopra mediante l'algoritmo di De </a:t>
            </a:r>
            <a:r>
              <a:rPr lang="it-IT" dirty="0" err="1"/>
              <a:t>Boor</a:t>
            </a:r>
            <a:r>
              <a:rPr lang="it-IT" dirty="0"/>
              <a:t>. 			       A questo punto ripassiamo alle coordinate cartesiane, dividendo come noto le prime tre coordinate per l'ultima, cioè: </a:t>
            </a:r>
          </a:p>
          <a:p>
            <a:endParaRPr lang="it-IT" dirty="0"/>
          </a:p>
          <a:p>
            <a:r>
              <a:rPr lang="it-IT" dirty="0"/>
              <a:t>ottengo quindi: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che è proprio la definizione della </a:t>
            </a:r>
            <a:r>
              <a:rPr lang="it-IT" dirty="0" err="1"/>
              <a:t>Nurbs</a:t>
            </a:r>
            <a:r>
              <a:rPr lang="it-IT" dirty="0"/>
              <a:t> di partenza.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4088F3-8179-4430-90EE-D7F876CA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678335"/>
            <a:ext cx="4762500" cy="990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F62CAB-4DBA-40B4-9310-A04587BB4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314699"/>
            <a:ext cx="2021682" cy="3369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A5CD9D-1172-45DD-9608-BF34B91EF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17" y="3733502"/>
            <a:ext cx="5994427" cy="2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73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88A8C-9A80-450B-9788-F1294FC1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it-IT" dirty="0"/>
              <a:t>Curve di </a:t>
            </a:r>
            <a:r>
              <a:rPr lang="it-IT" dirty="0" err="1"/>
              <a:t>Bèzier</a:t>
            </a:r>
            <a:r>
              <a:rPr lang="it-IT" dirty="0"/>
              <a:t> vs B-</a:t>
            </a:r>
            <a:r>
              <a:rPr lang="it-IT" dirty="0" err="1"/>
              <a:t>Spline</a:t>
            </a:r>
            <a:r>
              <a:rPr lang="it-IT" dirty="0"/>
              <a:t> vs </a:t>
            </a:r>
            <a:r>
              <a:rPr lang="it-IT" dirty="0" err="1"/>
              <a:t>Nurbs</a:t>
            </a:r>
            <a:r>
              <a:rPr lang="it-IT" dirty="0"/>
              <a:t>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ADFA53D-47C9-4A5B-820C-5B3D68F2DB5F}"/>
              </a:ext>
            </a:extLst>
          </p:cNvPr>
          <p:cNvSpPr/>
          <p:nvPr/>
        </p:nvSpPr>
        <p:spPr>
          <a:xfrm>
            <a:off x="0" y="1835663"/>
            <a:ext cx="12191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6EDD48DE-CCF3-4C08-AB16-9D6A4E7F5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48420"/>
              </p:ext>
            </p:extLst>
          </p:nvPr>
        </p:nvGraphicFramePr>
        <p:xfrm>
          <a:off x="-2" y="1233516"/>
          <a:ext cx="12192000" cy="5624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324539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355255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321447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66368300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B-SPLINE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NURBS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38154"/>
                  </a:ext>
                </a:extLst>
              </a:tr>
              <a:tr h="829842">
                <a:tc>
                  <a:txBody>
                    <a:bodyPr/>
                    <a:lstStyle/>
                    <a:p>
                      <a:r>
                        <a:rPr lang="it-IT" sz="1200" dirty="0"/>
                        <a:t>La curva è contenuta all'interno dell'involucro convesso del poligono di controllo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SI (a patto che il peso associato ai punti del poligono di controllo sia maggiore di 0) 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21676"/>
                  </a:ext>
                </a:extLst>
              </a:tr>
              <a:tr h="461023">
                <a:tc>
                  <a:txBody>
                    <a:bodyPr/>
                    <a:lstStyle/>
                    <a:p>
                      <a:r>
                        <a:rPr lang="it-IT" sz="1200" dirty="0"/>
                        <a:t>Legame tra il grado della curva rispetto al poligono di controllo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Grado = Numero di vertici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Indipendente dal poligono di controllo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Indipendente dal poligono di controllo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25507"/>
                  </a:ext>
                </a:extLst>
              </a:tr>
              <a:tr h="1198660">
                <a:tc>
                  <a:txBody>
                    <a:bodyPr/>
                    <a:lstStyle/>
                    <a:p>
                      <a:r>
                        <a:rPr lang="it-IT" sz="1200" dirty="0"/>
                        <a:t>La curva tocca il poligono di controllo?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SI, nel primo e nell'ultimo punto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NO, ma può essere fatto, collassando tanti nodi quanto il grado della curva. Operando questa routine, difatti si può farla passare per qualsiasi punto del poligono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NO, ma può essere fatto, collassando tanti nodi quanto il grado della curva. Operando questa routine, difatti si può farla passare per qualsiasi punto del poligono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72918"/>
                  </a:ext>
                </a:extLst>
              </a:tr>
              <a:tr h="645432">
                <a:tc>
                  <a:txBody>
                    <a:bodyPr/>
                    <a:lstStyle/>
                    <a:p>
                      <a:r>
                        <a:rPr lang="it-IT" sz="1200" dirty="0"/>
                        <a:t>La forma della curva e del poligono sono in qualche modo correlate?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NO, solo in modo molto approssimato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 e li si può addirittura far coincidere con particolari accorgimenti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 e li si può addirittura far coincidere con particolari accorgimenti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40566"/>
                  </a:ext>
                </a:extLst>
              </a:tr>
              <a:tr h="1198660">
                <a:tc>
                  <a:txBody>
                    <a:bodyPr/>
                    <a:lstStyle/>
                    <a:p>
                      <a:r>
                        <a:rPr lang="it-IT" sz="1200" dirty="0"/>
                        <a:t>Si può avere una trasformazione affine sulla curva?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SI, operando sui vertici del poligono di controllo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SI, operando sui vertici del poligono di controllo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SI, operando sui vertici del poligono di controllo. Inoltre è invariante anche per trasformazioni proiettive.</a:t>
                      </a:r>
                    </a:p>
                    <a:p>
                      <a:r>
                        <a:rPr lang="it-IT" sz="1200" dirty="0"/>
                        <a:t> 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82107"/>
                  </a:ext>
                </a:extLst>
              </a:tr>
              <a:tr h="461023">
                <a:tc>
                  <a:txBody>
                    <a:bodyPr/>
                    <a:lstStyle/>
                    <a:p>
                      <a:r>
                        <a:rPr lang="it-IT" sz="1200" dirty="0"/>
                        <a:t>Si può avere il controllo locale sulla curva?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51962"/>
                  </a:ext>
                </a:extLst>
              </a:tr>
              <a:tr h="461023">
                <a:tc>
                  <a:txBody>
                    <a:bodyPr/>
                    <a:lstStyle/>
                    <a:p>
                      <a:r>
                        <a:rPr lang="it-IT" sz="1200" dirty="0"/>
                        <a:t>Si possono disegnare cerchi ed ellissi?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2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4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F1785-B493-4A78-921F-68012749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usare le NURBS?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C4B7E9-357B-4583-94BD-7D5D475F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124108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Le curve B-</a:t>
            </a:r>
            <a:r>
              <a:rPr lang="it-IT" sz="1800" dirty="0" err="1"/>
              <a:t>Spline</a:t>
            </a:r>
            <a:r>
              <a:rPr lang="it-IT" sz="1800" dirty="0"/>
              <a:t>, non hanno espressività tale da rendere possibile la modellazione di ellissi e cerchi, sebbene siano molto flessibili e ricche di proprietà interessanti. I cerchi e le ellissi, possono essere rappresentate dunque, solamente con funzioni RAZIONALI. Occorre quindi estendere ulteriormente le curve B-</a:t>
            </a:r>
            <a:r>
              <a:rPr lang="it-IT" sz="1800" dirty="0" err="1"/>
              <a:t>Spline</a:t>
            </a:r>
            <a:r>
              <a:rPr lang="it-IT" sz="1800" dirty="0"/>
              <a:t>, e arrivare alle </a:t>
            </a:r>
            <a:r>
              <a:rPr lang="it-IT" sz="1800" dirty="0" err="1"/>
              <a:t>Nurbs</a:t>
            </a:r>
            <a:r>
              <a:rPr lang="it-IT" sz="1800" dirty="0"/>
              <a:t>. 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F6C92492-4B09-43F3-8FF1-FDCA33AA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82249"/>
              </p:ext>
            </p:extLst>
          </p:nvPr>
        </p:nvGraphicFramePr>
        <p:xfrm>
          <a:off x="2395172" y="2627480"/>
          <a:ext cx="7401656" cy="41666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87716">
                  <a:extLst>
                    <a:ext uri="{9D8B030D-6E8A-4147-A177-3AD203B41FA5}">
                      <a16:colId xmlns:a16="http://schemas.microsoft.com/office/drawing/2014/main" val="4042840639"/>
                    </a:ext>
                  </a:extLst>
                </a:gridCol>
                <a:gridCol w="3713940">
                  <a:extLst>
                    <a:ext uri="{9D8B030D-6E8A-4147-A177-3AD203B41FA5}">
                      <a16:colId xmlns:a16="http://schemas.microsoft.com/office/drawing/2014/main" val="2280563194"/>
                    </a:ext>
                  </a:extLst>
                </a:gridCol>
              </a:tblGrid>
              <a:tr h="34696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70652"/>
                  </a:ext>
                </a:extLst>
              </a:tr>
              <a:tr h="896334">
                <a:tc>
                  <a:txBody>
                    <a:bodyPr/>
                    <a:lstStyle/>
                    <a:p>
                      <a:r>
                        <a:rPr lang="it-IT" sz="1400" dirty="0"/>
                        <a:t>Usano un’unica espressione matematica per rappresentare sia forme analitiche standard che curve e superfici di forma libera.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Per rappresentare curve e </a:t>
                      </a:r>
                      <a:r>
                        <a:rPr lang="it-IT" sz="1400" dirty="0" err="1"/>
                        <a:t>superifici</a:t>
                      </a:r>
                      <a:r>
                        <a:rPr lang="it-IT" sz="1400" dirty="0"/>
                        <a:t> tradizionali è necessario un maggiore spazio di </a:t>
                      </a:r>
                      <a:r>
                        <a:rPr lang="it-IT" sz="1400" dirty="0" err="1"/>
                        <a:t>archivazione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34795"/>
                  </a:ext>
                </a:extLst>
              </a:tr>
              <a:tr h="896334">
                <a:tc>
                  <a:txBody>
                    <a:bodyPr/>
                    <a:lstStyle/>
                    <a:p>
                      <a:r>
                        <a:rPr lang="it-IT" sz="1400" dirty="0"/>
                        <a:t>Manipolando i punti di controllo e i pesi, offrono un’elevata flessibilità necessaria per progettare una grande varietà di forme.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76959"/>
                  </a:ext>
                </a:extLst>
              </a:tr>
              <a:tr h="693936">
                <a:tc>
                  <a:txBody>
                    <a:bodyPr/>
                    <a:lstStyle/>
                    <a:p>
                      <a:r>
                        <a:rPr lang="it-IT" sz="1400" dirty="0"/>
                        <a:t>La valutazione delle curve NURBS è veloce e </a:t>
                      </a:r>
                      <a:r>
                        <a:rPr lang="it-IT" sz="1400" dirty="0" err="1"/>
                        <a:t>computazionalmente</a:t>
                      </a:r>
                      <a:r>
                        <a:rPr lang="it-IT" sz="1400" dirty="0"/>
                        <a:t> stabile.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Una scelta errata dei persi può portare ad una pessima parametrizzazione e formulazione della curva stessa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55391"/>
                  </a:ext>
                </a:extLst>
              </a:tr>
              <a:tr h="1179592">
                <a:tc>
                  <a:txBody>
                    <a:bodyPr/>
                    <a:lstStyle/>
                    <a:p>
                      <a:r>
                        <a:rPr lang="it-IT" sz="1400" dirty="0"/>
                        <a:t>Sono invarianti rispetto alle operazione di </a:t>
                      </a:r>
                      <a:r>
                        <a:rPr lang="it-IT" sz="1400" dirty="0" err="1"/>
                        <a:t>scaling</a:t>
                      </a:r>
                      <a:r>
                        <a:rPr lang="it-IT" sz="1400" dirty="0"/>
                        <a:t>, rotazione</a:t>
                      </a:r>
                      <a:r>
                        <a:rPr lang="it-IT" sz="1400"/>
                        <a:t>, traslazione</a:t>
                      </a:r>
                      <a:r>
                        <a:rPr lang="it-IT" sz="1400" dirty="0"/>
                        <a:t>, proiezione parallela e prospettica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677E5D5-302C-4CF5-82AE-45D9BB02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399732"/>
            <a:ext cx="9631986" cy="1400530"/>
          </a:xfrm>
        </p:spPr>
        <p:txBody>
          <a:bodyPr/>
          <a:lstStyle/>
          <a:p>
            <a:r>
              <a:rPr lang="it-IT" sz="2000" dirty="0"/>
              <a:t>Nell’esempio riportato si nota perfettamente che i risultati ottenuti cercando di modellare un cerchio, utilizzando ad esempio le curve B-</a:t>
            </a:r>
            <a:r>
              <a:rPr lang="it-IT" sz="2000" dirty="0" err="1"/>
              <a:t>Spline</a:t>
            </a:r>
            <a:r>
              <a:rPr lang="it-IT" sz="2000" dirty="0"/>
              <a:t>, non sono dei migliori: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64240B-A17A-4B04-AC29-A392C832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44" y="1978635"/>
            <a:ext cx="1183501" cy="111625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F76E39A-EBB5-4669-967E-2F8691AF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62" y="1978635"/>
            <a:ext cx="1196951" cy="111625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30E1061-ABAE-4ED5-947C-A524F1379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730" y="1978635"/>
            <a:ext cx="1196950" cy="11038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A81D6D6-038F-4BC2-A6F1-54F222630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196" y="1967149"/>
            <a:ext cx="1196950" cy="11153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C8A4F0-F256-4A80-860D-1D69D48077FA}"/>
              </a:ext>
            </a:extLst>
          </p:cNvPr>
          <p:cNvSpPr txBox="1"/>
          <p:nvPr/>
        </p:nvSpPr>
        <p:spPr>
          <a:xfrm>
            <a:off x="1259644" y="3429000"/>
            <a:ext cx="118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Grado 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B4D2A9E-DDB6-444D-9D15-8238427AC36C}"/>
              </a:ext>
            </a:extLst>
          </p:cNvPr>
          <p:cNvSpPr txBox="1"/>
          <p:nvPr/>
        </p:nvSpPr>
        <p:spPr>
          <a:xfrm>
            <a:off x="3618962" y="3429000"/>
            <a:ext cx="118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Grado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0A6B65-D4D2-4FAA-B8CA-7C2702D4E19F}"/>
              </a:ext>
            </a:extLst>
          </p:cNvPr>
          <p:cNvSpPr txBox="1"/>
          <p:nvPr/>
        </p:nvSpPr>
        <p:spPr>
          <a:xfrm>
            <a:off x="5991730" y="3429000"/>
            <a:ext cx="119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Grado 5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1A80D09-BDB1-40A6-9F87-959E185BC950}"/>
              </a:ext>
            </a:extLst>
          </p:cNvPr>
          <p:cNvSpPr txBox="1"/>
          <p:nvPr/>
        </p:nvSpPr>
        <p:spPr>
          <a:xfrm>
            <a:off x="8572196" y="3427269"/>
            <a:ext cx="14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Grado 10</a:t>
            </a:r>
          </a:p>
        </p:txBody>
      </p:sp>
    </p:spTree>
    <p:extLst>
      <p:ext uri="{BB962C8B-B14F-4D97-AF65-F5344CB8AC3E}">
        <p14:creationId xmlns:p14="http://schemas.microsoft.com/office/powerpoint/2010/main" val="30408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FA27F-1BD7-4621-8998-6264C8D8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curve NURBS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3C1D475-47C0-4DCA-8BFF-D525DFB08D61}"/>
              </a:ext>
            </a:extLst>
          </p:cNvPr>
          <p:cNvSpPr/>
          <p:nvPr/>
        </p:nvSpPr>
        <p:spPr>
          <a:xfrm>
            <a:off x="0" y="1214644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Le NURBS sono curve razionali definite da punti di controllo e dai relativi pesi e vengono modellate usando: </a:t>
            </a:r>
          </a:p>
          <a:p>
            <a:r>
              <a:rPr lang="it-IT" dirty="0"/>
              <a:t>• u0...un : vettore dei nodi; </a:t>
            </a:r>
          </a:p>
          <a:p>
            <a:r>
              <a:rPr lang="it-IT" dirty="0"/>
              <a:t>• N </a:t>
            </a:r>
            <a:r>
              <a:rPr lang="it-IT" dirty="0" err="1"/>
              <a:t>i,p</a:t>
            </a:r>
            <a:r>
              <a:rPr lang="it-IT" dirty="0"/>
              <a:t> (u) : funzione base;</a:t>
            </a:r>
          </a:p>
          <a:p>
            <a:r>
              <a:rPr lang="it-IT" dirty="0"/>
              <a:t>• p : grado fissato; </a:t>
            </a:r>
          </a:p>
          <a:p>
            <a:r>
              <a:rPr lang="it-IT" dirty="0"/>
              <a:t>• </a:t>
            </a:r>
            <a:r>
              <a:rPr lang="it-IT" dirty="0" err="1"/>
              <a:t>wi</a:t>
            </a:r>
            <a:r>
              <a:rPr lang="it-IT" dirty="0"/>
              <a:t>: pesi che rappresentano l'importanza del nodo associato. </a:t>
            </a:r>
          </a:p>
          <a:p>
            <a:endParaRPr lang="it-IT" dirty="0"/>
          </a:p>
          <a:p>
            <a:r>
              <a:rPr lang="it-IT" dirty="0"/>
              <a:t>Per definire una curva NURBS è necessario associare a ogni punto del poligono di controllo un peso di valore arbitrario.</a:t>
            </a:r>
          </a:p>
          <a:p>
            <a:r>
              <a:rPr lang="it-IT" dirty="0"/>
              <a:t>Valutiamone un esempio in cui il peso che andiamo a considerare è quello associato all'unico punto centrale del poligono di controllo: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22F3CC-E832-471B-99E7-C7BDF49A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94" y="4353965"/>
            <a:ext cx="1540706" cy="124131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0F9B08-6AD3-4DDF-8A12-4B0A514CFC0C}"/>
              </a:ext>
            </a:extLst>
          </p:cNvPr>
          <p:cNvSpPr txBox="1"/>
          <p:nvPr/>
        </p:nvSpPr>
        <p:spPr>
          <a:xfrm>
            <a:off x="1599138" y="5763034"/>
            <a:ext cx="37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 &gt; 0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720E70D-7CB9-48F4-B211-3E5E748E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65" y="4353965"/>
            <a:ext cx="1550004" cy="126036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CCF425-BCFC-4773-AB54-5E86E426022C}"/>
              </a:ext>
            </a:extLst>
          </p:cNvPr>
          <p:cNvSpPr txBox="1"/>
          <p:nvPr/>
        </p:nvSpPr>
        <p:spPr>
          <a:xfrm>
            <a:off x="5348472" y="5763034"/>
            <a:ext cx="369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 = 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AD95D2D-F30E-48E1-800B-505DE0819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832" y="4353965"/>
            <a:ext cx="1550003" cy="126036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ED2AEF-549E-4B34-B487-4B0A00D79C6C}"/>
              </a:ext>
            </a:extLst>
          </p:cNvPr>
          <p:cNvSpPr txBox="1"/>
          <p:nvPr/>
        </p:nvSpPr>
        <p:spPr>
          <a:xfrm>
            <a:off x="9655806" y="5772382"/>
            <a:ext cx="386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 &lt; 0</a:t>
            </a:r>
          </a:p>
        </p:txBody>
      </p:sp>
    </p:spTree>
    <p:extLst>
      <p:ext uri="{BB962C8B-B14F-4D97-AF65-F5344CB8AC3E}">
        <p14:creationId xmlns:p14="http://schemas.microsoft.com/office/powerpoint/2010/main" val="26602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21C86F-9F82-4D6A-B72C-EE1ADBD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281118"/>
            <a:ext cx="9404723" cy="1400530"/>
          </a:xfrm>
        </p:spPr>
        <p:txBody>
          <a:bodyPr/>
          <a:lstStyle/>
          <a:p>
            <a:r>
              <a:rPr lang="it-IT" dirty="0"/>
              <a:t>Definizione di curva NURBS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3F4A27-994D-41DC-8C70-950041256B98}"/>
              </a:ext>
            </a:extLst>
          </p:cNvPr>
          <p:cNvSpPr txBox="1"/>
          <p:nvPr/>
        </p:nvSpPr>
        <p:spPr>
          <a:xfrm>
            <a:off x="162399" y="1467249"/>
            <a:ext cx="1208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curva NURBS, viene definita nel modo seguente: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4FDA09-F440-4C13-B55F-B9533016F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242" y="2373054"/>
            <a:ext cx="3053716" cy="71983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2CD0E9D-4879-4578-8F42-99BE82D2A74F}"/>
              </a:ext>
            </a:extLst>
          </p:cNvPr>
          <p:cNvSpPr/>
          <p:nvPr/>
        </p:nvSpPr>
        <p:spPr>
          <a:xfrm>
            <a:off x="162399" y="3352363"/>
            <a:ext cx="1186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Un caso particolare si pone quando tutti i pesi abbiano un valore pari a 1. In questo caso infatti la curva NURBS, non sarebbe più tale, ma diventerebbe una curva B-</a:t>
            </a:r>
            <a:r>
              <a:rPr lang="it-IT" dirty="0" err="1"/>
              <a:t>Spline</a:t>
            </a:r>
            <a:r>
              <a:rPr lang="it-IT" dirty="0"/>
              <a:t>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514A3D5-A504-4F11-9DCB-76E437D51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726" y="4535233"/>
            <a:ext cx="3038232" cy="72256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942CBFB-6D71-4F1F-84A0-74A8C54B5A80}"/>
              </a:ext>
            </a:extLst>
          </p:cNvPr>
          <p:cNvSpPr/>
          <p:nvPr/>
        </p:nvSpPr>
        <p:spPr>
          <a:xfrm>
            <a:off x="106680" y="5459552"/>
            <a:ext cx="12034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Questo perché così facendo, otterremmo al denominatore una banale somma di funzioni base, che ci restituirebbe il valore 1. La funzione dunque, non sarebbe più razionale. Questo è banale, poiché i control points in coordinate omogenee, sarebbero identici al loro equivalente Cartesiano. Da tutto ciò possiamo comprendere quanto possano essere importanti e caratterizzanti i pesi nelle curve NURBS.</a:t>
            </a:r>
          </a:p>
        </p:txBody>
      </p:sp>
    </p:spTree>
    <p:extLst>
      <p:ext uri="{BB962C8B-B14F-4D97-AF65-F5344CB8AC3E}">
        <p14:creationId xmlns:p14="http://schemas.microsoft.com/office/powerpoint/2010/main" val="24651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19BC1-2DC2-4954-86C0-54125612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1758"/>
            <a:ext cx="10722929" cy="1400530"/>
          </a:xfrm>
        </p:spPr>
        <p:txBody>
          <a:bodyPr/>
          <a:lstStyle/>
          <a:p>
            <a:r>
              <a:rPr lang="it-IT" dirty="0"/>
              <a:t>Proprietà importanti delle curve NURBS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7266B9C-6062-4DFC-824E-7C4FB63280C2}"/>
              </a:ext>
            </a:extLst>
          </p:cNvPr>
          <p:cNvSpPr/>
          <p:nvPr/>
        </p:nvSpPr>
        <p:spPr>
          <a:xfrm>
            <a:off x="121920" y="1330623"/>
            <a:ext cx="12070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Dato un insieme con n + 1 control points P0, P1, ….. , </a:t>
            </a:r>
            <a:r>
              <a:rPr lang="it-IT" dirty="0" err="1"/>
              <a:t>Pn</a:t>
            </a:r>
            <a:r>
              <a:rPr lang="it-IT" dirty="0"/>
              <a:t> , ad ognuno dei quali è associato un peso non negativo </a:t>
            </a:r>
            <a:r>
              <a:rPr lang="it-IT" dirty="0" err="1"/>
              <a:t>wi</a:t>
            </a:r>
            <a:r>
              <a:rPr lang="it-IT" dirty="0"/>
              <a:t> (per esempio </a:t>
            </a:r>
            <a:r>
              <a:rPr lang="it-IT" dirty="0" err="1"/>
              <a:t>Pi</a:t>
            </a:r>
            <a:r>
              <a:rPr lang="it-IT" dirty="0"/>
              <a:t> ha peso </a:t>
            </a:r>
            <a:r>
              <a:rPr lang="it-IT" dirty="0" err="1"/>
              <a:t>wi</a:t>
            </a:r>
            <a:r>
              <a:rPr lang="it-IT" dirty="0"/>
              <a:t> ≥ 0), e un vettore di </a:t>
            </a:r>
            <a:r>
              <a:rPr lang="it-IT" dirty="0" err="1"/>
              <a:t>knot</a:t>
            </a:r>
            <a:r>
              <a:rPr lang="it-IT" dirty="0"/>
              <a:t> U = u0, u1, ….. , </a:t>
            </a:r>
            <a:r>
              <a:rPr lang="it-IT" dirty="0" err="1"/>
              <a:t>um</a:t>
            </a:r>
            <a:r>
              <a:rPr lang="it-IT" dirty="0"/>
              <a:t> costituito da m + 1 </a:t>
            </a:r>
            <a:r>
              <a:rPr lang="it-IT" dirty="0" err="1"/>
              <a:t>knots</a:t>
            </a:r>
            <a:r>
              <a:rPr lang="it-IT" dirty="0"/>
              <a:t>, la curva NURBS di grado p è definita come segue: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6BD680-D0FC-45DA-A618-EFA1B49F7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8" y="2537028"/>
            <a:ext cx="1640718" cy="69131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58960A2-4D11-4CA8-ACA8-97D7FDFCB4E4}"/>
              </a:ext>
            </a:extLst>
          </p:cNvPr>
          <p:cNvSpPr/>
          <p:nvPr/>
        </p:nvSpPr>
        <p:spPr>
          <a:xfrm>
            <a:off x="121920" y="3630978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con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C9B66D-C630-45E7-9BA1-74687E62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70" y="3558469"/>
            <a:ext cx="2133600" cy="5143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097CAC0-33A0-4DFC-A336-240AC436CCF2}"/>
              </a:ext>
            </a:extLst>
          </p:cNvPr>
          <p:cNvSpPr/>
          <p:nvPr/>
        </p:nvSpPr>
        <p:spPr>
          <a:xfrm>
            <a:off x="60960" y="4604048"/>
            <a:ext cx="1207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Si è scelto di utilizzare una notazione differente poiché si vuole riscrivere la definizione di una curva NURBS in una forma molto vicina ad una curva B-</a:t>
            </a:r>
            <a:r>
              <a:rPr lang="it-IT" dirty="0" err="1"/>
              <a:t>Spline</a:t>
            </a:r>
            <a:r>
              <a:rPr lang="it-IT" dirty="0"/>
              <a:t>. La notazione R </a:t>
            </a:r>
            <a:r>
              <a:rPr lang="it-IT" dirty="0" err="1"/>
              <a:t>i,p</a:t>
            </a:r>
            <a:r>
              <a:rPr lang="it-IT" dirty="0"/>
              <a:t> (u) , rappresenta le funzioni base della curva NURBS. A questo punto è chiaro che le curve NURBS sono una generalizzazione delle curve B-</a:t>
            </a:r>
            <a:r>
              <a:rPr lang="it-IT" dirty="0" err="1"/>
              <a:t>Spline</a:t>
            </a:r>
            <a:r>
              <a:rPr lang="it-IT" dirty="0"/>
              <a:t>, per questo motivo hanno tutte le loro proprietà. </a:t>
            </a:r>
          </a:p>
        </p:txBody>
      </p:sp>
    </p:spTree>
    <p:extLst>
      <p:ext uri="{BB962C8B-B14F-4D97-AF65-F5344CB8AC3E}">
        <p14:creationId xmlns:p14="http://schemas.microsoft.com/office/powerpoint/2010/main" val="177572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421010C-4FD0-4C3A-946D-C4AE6FEBC7A7}"/>
              </a:ext>
            </a:extLst>
          </p:cNvPr>
          <p:cNvSpPr/>
          <p:nvPr/>
        </p:nvSpPr>
        <p:spPr>
          <a:xfrm>
            <a:off x="0" y="474345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Le proprietà che seguono, enfatizzano questo concetto: </a:t>
            </a:r>
          </a:p>
          <a:p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R </a:t>
            </a:r>
            <a:r>
              <a:rPr lang="it-IT" dirty="0" err="1"/>
              <a:t>i,p</a:t>
            </a:r>
            <a:r>
              <a:rPr lang="it-IT" dirty="0"/>
              <a:t> (u) è una funzione razionale di grado p in u; 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Non negatività: per ogni i e p , R </a:t>
            </a:r>
            <a:r>
              <a:rPr lang="it-IT" dirty="0" err="1"/>
              <a:t>i,p</a:t>
            </a:r>
            <a:r>
              <a:rPr lang="it-IT" dirty="0"/>
              <a:t> (u) è non negativa; 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Supporto locale: R </a:t>
            </a:r>
            <a:r>
              <a:rPr lang="it-IT" dirty="0" err="1"/>
              <a:t>i,p</a:t>
            </a:r>
            <a:r>
              <a:rPr lang="it-IT" dirty="0"/>
              <a:t> assume valori definiti solo nell'intervallo [</a:t>
            </a:r>
            <a:r>
              <a:rPr lang="it-IT" dirty="0" err="1"/>
              <a:t>ui</a:t>
            </a:r>
            <a:r>
              <a:rPr lang="it-IT" dirty="0"/>
              <a:t>, ui+p+1), mentre all'esterno dell'intervallo, il valore è 0. Questo implica un maggiore controllo della curva, poiché non tutte le funzioni base hanno un ruolo fondamentale; 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Partizione dell'unità: La somma di tutte le funzioni base nell'intervallo è [</a:t>
            </a:r>
            <a:r>
              <a:rPr lang="it-IT" dirty="0" err="1"/>
              <a:t>ui</a:t>
            </a:r>
            <a:r>
              <a:rPr lang="it-IT" dirty="0"/>
              <a:t>, ui+1) pari a 1; 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Se il numero dei </a:t>
            </a:r>
            <a:r>
              <a:rPr lang="it-IT" dirty="0" err="1"/>
              <a:t>knots</a:t>
            </a:r>
            <a:r>
              <a:rPr lang="it-IT" dirty="0"/>
              <a:t> è m + 1, il grado delle funzioni base è p, e il loro numero è n +1, allora m = n+p+1; 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La funzione base R </a:t>
            </a:r>
            <a:r>
              <a:rPr lang="it-IT" dirty="0" err="1"/>
              <a:t>i,p</a:t>
            </a:r>
            <a:r>
              <a:rPr lang="it-IT" dirty="0"/>
              <a:t> (u) è una curva composta da funzioni razionali di grado p con punti di funzione ai </a:t>
            </a:r>
            <a:r>
              <a:rPr lang="it-IT" dirty="0" err="1"/>
              <a:t>knots</a:t>
            </a:r>
            <a:r>
              <a:rPr lang="it-IT" dirty="0"/>
              <a:t> nell'intervallo [</a:t>
            </a:r>
            <a:r>
              <a:rPr lang="it-IT" dirty="0" err="1"/>
              <a:t>ui</a:t>
            </a:r>
            <a:r>
              <a:rPr lang="it-IT" dirty="0"/>
              <a:t>, ui+p+1).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Al </a:t>
            </a:r>
            <a:r>
              <a:rPr lang="it-IT" dirty="0" err="1"/>
              <a:t>knot</a:t>
            </a:r>
            <a:r>
              <a:rPr lang="it-IT" dirty="0"/>
              <a:t> di molteplicità k, la funzione base R </a:t>
            </a:r>
            <a:r>
              <a:rPr lang="it-IT" dirty="0" err="1"/>
              <a:t>i,p</a:t>
            </a:r>
            <a:r>
              <a:rPr lang="it-IT" dirty="0"/>
              <a:t> è continua C p−k . Questo implica che aumentando la molteplicità, decresce il livello di continuità e aumentando il grado aumenta la continuità.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Se </a:t>
            </a:r>
            <a:r>
              <a:rPr lang="it-IT" dirty="0" err="1"/>
              <a:t>wi</a:t>
            </a:r>
            <a:r>
              <a:rPr lang="it-IT" dirty="0"/>
              <a:t> = c per tutte le i, dove c è una costante diversa da 0, R </a:t>
            </a:r>
            <a:r>
              <a:rPr lang="it-IT" dirty="0" err="1"/>
              <a:t>i,p</a:t>
            </a:r>
            <a:r>
              <a:rPr lang="it-IT" dirty="0"/>
              <a:t> (u) = N </a:t>
            </a:r>
            <a:r>
              <a:rPr lang="it-IT" dirty="0" err="1"/>
              <a:t>i,p</a:t>
            </a:r>
            <a:r>
              <a:rPr lang="it-IT" dirty="0"/>
              <a:t> (u). </a:t>
            </a:r>
          </a:p>
        </p:txBody>
      </p:sp>
    </p:spTree>
    <p:extLst>
      <p:ext uri="{BB962C8B-B14F-4D97-AF65-F5344CB8AC3E}">
        <p14:creationId xmlns:p14="http://schemas.microsoft.com/office/powerpoint/2010/main" val="18295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68B7E87-FEBF-4D09-BAAE-9C6D9ADF7860}"/>
              </a:ext>
            </a:extLst>
          </p:cNvPr>
          <p:cNvSpPr/>
          <p:nvPr/>
        </p:nvSpPr>
        <p:spPr>
          <a:xfrm>
            <a:off x="0" y="1248966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• Le funzioni base sono razionali; </a:t>
            </a:r>
          </a:p>
          <a:p>
            <a:endParaRPr lang="it-IT" dirty="0"/>
          </a:p>
          <a:p>
            <a:r>
              <a:rPr lang="it-IT" dirty="0"/>
              <a:t>• Supporto locale; </a:t>
            </a:r>
          </a:p>
          <a:p>
            <a:endParaRPr lang="it-IT" dirty="0"/>
          </a:p>
          <a:p>
            <a:r>
              <a:rPr lang="it-IT" dirty="0"/>
              <a:t>• Partizione unità; </a:t>
            </a:r>
          </a:p>
          <a:p>
            <a:endParaRPr lang="it-IT" dirty="0"/>
          </a:p>
          <a:p>
            <a:r>
              <a:rPr lang="it-IT" dirty="0"/>
              <a:t>• </a:t>
            </a:r>
            <a:r>
              <a:rPr lang="it-IT" dirty="0" err="1"/>
              <a:t>Variation</a:t>
            </a:r>
            <a:r>
              <a:rPr lang="it-IT" dirty="0"/>
              <a:t> </a:t>
            </a:r>
            <a:r>
              <a:rPr lang="it-IT" dirty="0" err="1"/>
              <a:t>diminishing</a:t>
            </a:r>
            <a:r>
              <a:rPr lang="it-IT" dirty="0"/>
              <a:t>: se la curva è contenuta in un piano, significa								          che nessuna linea interseca una curva NURBS più volte di quanto essa						                     intersechi il poligono di controllo.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• Strong </a:t>
            </a:r>
            <a:r>
              <a:rPr lang="it-IT" dirty="0" err="1"/>
              <a:t>Convex</a:t>
            </a:r>
            <a:r>
              <a:rPr lang="it-IT" dirty="0"/>
              <a:t> Hull: la curva è contenuta nel dominio convesso generato dai suoi punti di controllo. In aggiunta, se u è contenuto all'interno dell'intervallo [</a:t>
            </a:r>
            <a:r>
              <a:rPr lang="it-IT" dirty="0" err="1"/>
              <a:t>ui</a:t>
            </a:r>
            <a:r>
              <a:rPr lang="it-IT" dirty="0"/>
              <a:t>, ui+1), allora C(u) è nel dominio convesso dei control points </a:t>
            </a:r>
            <a:r>
              <a:rPr lang="it-IT" dirty="0" err="1"/>
              <a:t>Pi</a:t>
            </a:r>
            <a:r>
              <a:rPr lang="it-IT" dirty="0"/>
              <a:t>-p, Pi-p+1, ….. , </a:t>
            </a:r>
            <a:r>
              <a:rPr lang="it-IT" dirty="0" err="1"/>
              <a:t>Pi</a:t>
            </a:r>
            <a:r>
              <a:rPr lang="it-IT" dirty="0"/>
              <a:t> . Con questo appare chiaro che tutti i pesi devono essere non negativi. Se qualcuno di essi lo fosse, la Strong </a:t>
            </a:r>
            <a:r>
              <a:rPr lang="it-IT" dirty="0" err="1"/>
              <a:t>Convex</a:t>
            </a:r>
            <a:r>
              <a:rPr lang="it-IT" dirty="0"/>
              <a:t> Hull, o comunque la </a:t>
            </a:r>
            <a:r>
              <a:rPr lang="it-IT" dirty="0" err="1"/>
              <a:t>Convex</a:t>
            </a:r>
            <a:r>
              <a:rPr lang="it-IT" dirty="0"/>
              <a:t> Hull, non sarebbe presente.</a:t>
            </a:r>
          </a:p>
          <a:p>
            <a:r>
              <a:rPr lang="it-IT" dirty="0"/>
              <a:t>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673883D-4B10-4AED-B331-A898FD780188}"/>
              </a:ext>
            </a:extLst>
          </p:cNvPr>
          <p:cNvSpPr/>
          <p:nvPr/>
        </p:nvSpPr>
        <p:spPr>
          <a:xfrm>
            <a:off x="0" y="484554"/>
            <a:ext cx="1046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Risulta necessario elencare quali sono le caratteristiche peculiari delle curve NURBS, ovvero: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AA71099-9A59-4117-B4B7-4ABEE06E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17" y="2964767"/>
            <a:ext cx="3429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</Words>
  <Application>Microsoft Office PowerPoint</Application>
  <PresentationFormat>Widescreen</PresentationFormat>
  <Paragraphs>256</Paragraphs>
  <Slides>22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Ione</vt:lpstr>
      <vt:lpstr>NURBS</vt:lpstr>
      <vt:lpstr>Introduzione alle NURBS</vt:lpstr>
      <vt:lpstr>Perché usare le NURBS?</vt:lpstr>
      <vt:lpstr>Nell’esempio riportato si nota perfettamente che i risultati ottenuti cercando di modellare un cerchio, utilizzando ad esempio le curve B-Spline, non sono dei migliori: </vt:lpstr>
      <vt:lpstr>Modellazione curve NURBS</vt:lpstr>
      <vt:lpstr>Definizione di curva NURBS</vt:lpstr>
      <vt:lpstr>Proprietà importanti delle curve NURBS</vt:lpstr>
      <vt:lpstr>Presentazione standard di PowerPoint</vt:lpstr>
      <vt:lpstr>Presentazione standard di PowerPoint</vt:lpstr>
      <vt:lpstr>Coordinate omogenee</vt:lpstr>
      <vt:lpstr>Coordinate omogenee</vt:lpstr>
      <vt:lpstr>Modello geometrico di NURBS</vt:lpstr>
      <vt:lpstr>Presentazione standard di PowerPoint</vt:lpstr>
      <vt:lpstr>Shape modification</vt:lpstr>
      <vt:lpstr>1.Repositioning control points</vt:lpstr>
      <vt:lpstr>Variazione dei pesi di una curva NURBS</vt:lpstr>
      <vt:lpstr>2. Changing the weights</vt:lpstr>
      <vt:lpstr>Relazione tra una curva B-Spline e una NURBS </vt:lpstr>
      <vt:lpstr>Presentazione standard di PowerPoint</vt:lpstr>
      <vt:lpstr>Calcolo di una curva NURBS </vt:lpstr>
      <vt:lpstr>Presentazione standard di PowerPoint</vt:lpstr>
      <vt:lpstr>Curve di Bèzier vs B-Spline vs Nurbs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NURBS</dc:title>
  <dc:creator>mario pace</dc:creator>
  <cp:lastModifiedBy>mario pace</cp:lastModifiedBy>
  <cp:revision>40</cp:revision>
  <dcterms:created xsi:type="dcterms:W3CDTF">2020-07-02T13:25:22Z</dcterms:created>
  <dcterms:modified xsi:type="dcterms:W3CDTF">2020-07-11T10:09:50Z</dcterms:modified>
</cp:coreProperties>
</file>