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 pace" initials="mp" lastIdx="1" clrIdx="0">
    <p:extLst>
      <p:ext uri="{19B8F6BF-5375-455C-9EA6-DF929625EA0E}">
        <p15:presenceInfo xmlns:p15="http://schemas.microsoft.com/office/powerpoint/2012/main" userId="b75acfcbd7d9a8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978EA-CDAC-4CBD-8F6B-AA7695D98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54EEA5-3843-46AA-83AD-91344D958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EABE53-3FD4-4CFE-8196-C9D1EB36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8D4D75-18C9-43E8-90C7-372689EB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AC9824-BEE4-4301-9FA8-7AAB0D34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21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B10E2-C043-43EF-B948-86DC060D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2CF227-A724-4027-A04E-EF2515B8D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AF4C3C-E8B4-47B0-9A6A-D3901346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74BFCC-F587-43C5-9BD6-82EEDD43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3441CB-1AF1-400C-8B30-66863E38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58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4F8932-4BB2-4A31-B8EA-2AC834203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737B4F-B6FA-4709-8BC8-6EDEB37F2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DA391F-9C09-48BC-A081-79C5A5D3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CCBDEF-5B32-48AC-90C0-7DDC7161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8DFF5F-531E-47B3-AD60-D75FA163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59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E5909-683A-4E76-A825-5876AE8A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6A977C-EDE1-4D2D-AE09-5D5BDE1E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C32471-CB01-4382-BF21-0E46FCAF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8345F9-88ED-4550-9FEF-2BA08A91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4FE469-AA93-4F05-A0DE-88236BFE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51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B8815-FFBA-4963-9812-E78F5BE2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01FF4-6779-4528-996B-7BD6EFBBE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02B6F3-6ED3-4A70-AF48-D856894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189B7C-1030-4929-8DC2-14D09779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F9A506-A6C3-4467-9ED3-0EFE2B29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15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AAC5A6-252A-486B-ACF2-7372E9FD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A94B56-B8E4-4DB3-BC91-A5C24B002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92E41E-E018-4673-8C91-9ABD10D78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03AF5F-99CB-4DD5-AD2B-7081FE1E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8041E1-0676-49A1-8585-F2F4C63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19BF0A-A578-4712-B37E-D67D949B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02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8CCD1-7355-401D-B7E3-F2CD4BB5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FDCC3-8BC7-4CF7-B941-096990B9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5D792-DBFF-48BD-80D3-0400AB92F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1C1BEB-5AA6-491D-812B-DC4F92957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D251F-E4F5-45C6-A835-D2E21C91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DC8984F-49BB-4EAC-829D-B815106E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098E23-D1BF-42D7-9B7E-45E43060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D37118-2534-4D84-9DCB-3010F46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47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EF2CBD-C30B-4AE1-97C5-49AD0C4E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C43B40-1CA6-4588-8010-AB07A92F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721693-6E6F-4713-BB3C-C6444E36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58A397-AECE-4F38-B843-79F14E0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31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A497E3-6450-4CA4-AC8C-BAF6DC54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11947A-2F5B-4999-8C57-31E1D92A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F853AA-7607-4110-A29A-9BE31A27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7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B3BF5-9A24-4D99-919B-4F7E3909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0B4B9E-9944-444A-AF97-30CD4D39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C90E50-B932-41BF-A66A-B7277866B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3738E5-14F5-44A1-AA29-64D96A6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2EDE96-99EA-484D-996A-0BAF5D48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C09F60-E175-449C-8D41-85128D2E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39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5A623-7E97-4FBD-81C3-40519C26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F6DAC87-5E63-4E43-B501-85C0C26D2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FFC970-CD10-4363-93C6-811F29EBA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6A7060-78D0-47F2-B0A3-A5FBD5F7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AD1A8F-B575-4E41-A491-DD107D24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140F72-FAE8-4917-8AA2-0C2E007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95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EC4DF95-A947-4CB3-B4D1-D9CFC1B5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B77F9-46D9-4806-A42E-1184383E3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DEBF9-FCB7-4860-90DE-20135DB53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4930-26EC-4998-A872-9F09131CEBB5}" type="datetimeFigureOut">
              <a:rPr lang="it-IT" smtClean="0"/>
              <a:t>19/06/2020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DE8B44-082B-4508-939D-F13A46DEF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AA5803-8ACD-4581-A9C3-490B0A6AE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CC724-F5E1-4F58-84EE-BBDDE40432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25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A6CCC-83FD-472B-B882-EC6EAE90F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9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genetico per la risoluzione del problema dell’ATSP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A8935-BCFD-4B03-A8D4-9521227F6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685" y="5042581"/>
            <a:ext cx="9144000" cy="1655762"/>
          </a:xfrm>
        </p:spPr>
        <p:txBody>
          <a:bodyPr/>
          <a:lstStyle/>
          <a:p>
            <a:r>
              <a:rPr lang="it-IT" dirty="0"/>
              <a:t>Linguaggio di programmazione: C++</a:t>
            </a:r>
          </a:p>
        </p:txBody>
      </p:sp>
    </p:spTree>
    <p:extLst>
      <p:ext uri="{BB962C8B-B14F-4D97-AF65-F5344CB8AC3E}">
        <p14:creationId xmlns:p14="http://schemas.microsoft.com/office/powerpoint/2010/main" val="305424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0F537-98D2-4626-9C90-E3CB6733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1988"/>
            <a:ext cx="10515600" cy="1325563"/>
          </a:xfrm>
        </p:spPr>
        <p:txBody>
          <a:bodyPr/>
          <a:lstStyle/>
          <a:p>
            <a:r>
              <a:rPr lang="it-IT" dirty="0"/>
              <a:t>Generazione di nuove soluzioni (mutazione)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15B5299-3F10-485F-A87C-BE1DDC8A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984" y="1417551"/>
            <a:ext cx="6770596" cy="5217340"/>
          </a:xfrm>
        </p:spPr>
      </p:pic>
    </p:spTree>
    <p:extLst>
      <p:ext uri="{BB962C8B-B14F-4D97-AF65-F5344CB8AC3E}">
        <p14:creationId xmlns:p14="http://schemas.microsoft.com/office/powerpoint/2010/main" val="225212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35145-E77C-4D57-AA62-8C6F8D74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93"/>
            <a:ext cx="10515600" cy="1325563"/>
          </a:xfrm>
        </p:spPr>
        <p:txBody>
          <a:bodyPr/>
          <a:lstStyle/>
          <a:p>
            <a:r>
              <a:rPr lang="it-IT" dirty="0"/>
              <a:t>Sostituzione di elementi della popolazione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192E27-4B9F-4655-A77A-723CDE626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2" y="1443656"/>
            <a:ext cx="4882748" cy="382249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529AAE2-14ED-4AA3-89F9-37F0528C0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82" y="5266150"/>
            <a:ext cx="758056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F6C9D-B8F8-42F9-9142-150C2653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26" y="205105"/>
            <a:ext cx="10515600" cy="1325563"/>
          </a:xfrm>
        </p:spPr>
        <p:txBody>
          <a:bodyPr/>
          <a:lstStyle/>
          <a:p>
            <a:r>
              <a:rPr lang="it-IT" dirty="0"/>
              <a:t>Criterio di arresto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49CF84E-FDD9-4727-A47E-4F24C8BAB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3384"/>
            <a:ext cx="10430453" cy="4441676"/>
          </a:xfrm>
        </p:spPr>
      </p:pic>
    </p:spTree>
    <p:extLst>
      <p:ext uri="{BB962C8B-B14F-4D97-AF65-F5344CB8AC3E}">
        <p14:creationId xmlns:p14="http://schemas.microsoft.com/office/powerpoint/2010/main" val="403376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20A5F8-3323-443C-9748-65848D12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it-IT" dirty="0"/>
              <a:t>Risultati ottenuti (bays29)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795DBF8-111E-43EC-9A9F-36F5FB00A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3" y="2601868"/>
            <a:ext cx="9800052" cy="173831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67DF801-D327-4A95-8D37-4EB4A5760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3" y="4767941"/>
            <a:ext cx="9936913" cy="17383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8A337B-1AA8-48D3-82AB-28EFF302D192}"/>
              </a:ext>
            </a:extLst>
          </p:cNvPr>
          <p:cNvSpPr txBox="1"/>
          <p:nvPr/>
        </p:nvSpPr>
        <p:spPr>
          <a:xfrm>
            <a:off x="838199" y="1220903"/>
            <a:ext cx="4618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Numero massimo iterazioni 100000</a:t>
            </a:r>
          </a:p>
          <a:p>
            <a:r>
              <a:rPr lang="it-IT" sz="2400" dirty="0"/>
              <a:t>Cardinalità popolazione 500</a:t>
            </a:r>
          </a:p>
          <a:p>
            <a:r>
              <a:rPr lang="it-IT" sz="2400" dirty="0" err="1"/>
              <a:t>Mutation</a:t>
            </a:r>
            <a:r>
              <a:rPr lang="it-IT" sz="2400" dirty="0"/>
              <a:t> rate 20%</a:t>
            </a:r>
          </a:p>
        </p:txBody>
      </p:sp>
    </p:spTree>
    <p:extLst>
      <p:ext uri="{BB962C8B-B14F-4D97-AF65-F5344CB8AC3E}">
        <p14:creationId xmlns:p14="http://schemas.microsoft.com/office/powerpoint/2010/main" val="422777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D294A-B4CC-4174-BDD3-EA5FB543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8255"/>
            <a:ext cx="10515600" cy="1325563"/>
          </a:xfrm>
        </p:spPr>
        <p:txBody>
          <a:bodyPr/>
          <a:lstStyle/>
          <a:p>
            <a:r>
              <a:rPr lang="it-IT" dirty="0"/>
              <a:t>Risultati ottenuti (swiss42)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D59CBEF-D527-4B3A-9C11-C42E999BB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" y="2545625"/>
            <a:ext cx="11864340" cy="1666526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4AD173-C1D4-4FE0-842C-B52B45D6CFC8}"/>
              </a:ext>
            </a:extLst>
          </p:cNvPr>
          <p:cNvSpPr txBox="1"/>
          <p:nvPr/>
        </p:nvSpPr>
        <p:spPr>
          <a:xfrm>
            <a:off x="655320" y="1163905"/>
            <a:ext cx="38883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Numero massimo iterazioni 100000</a:t>
            </a:r>
          </a:p>
          <a:p>
            <a:r>
              <a:rPr lang="it-IT" sz="2000" dirty="0"/>
              <a:t>Cardinalità popolazione 500</a:t>
            </a:r>
          </a:p>
          <a:p>
            <a:r>
              <a:rPr lang="it-IT" sz="2000" dirty="0" err="1"/>
              <a:t>Mutation</a:t>
            </a:r>
            <a:r>
              <a:rPr lang="it-IT" sz="2000" dirty="0"/>
              <a:t> rate 20%</a:t>
            </a:r>
          </a:p>
          <a:p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0D4A7A8-5A26-4BA0-BE0D-7701EE8B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1" y="4646469"/>
            <a:ext cx="11864340" cy="14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0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4A080-0A70-4CB4-B9A6-96F92B06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del TSP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FF26D2-20B0-4F62-91FC-E21F7143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problema del TSP (</a:t>
            </a:r>
            <a:r>
              <a:rPr lang="it-IT" dirty="0" err="1"/>
              <a:t>Travelling</a:t>
            </a:r>
            <a:r>
              <a:rPr lang="it-IT" dirty="0"/>
              <a:t> Salesman </a:t>
            </a:r>
            <a:r>
              <a:rPr lang="it-IT" dirty="0" err="1"/>
              <a:t>Problem</a:t>
            </a:r>
            <a:r>
              <a:rPr lang="it-IT" dirty="0"/>
              <a:t>) è il problema di ottimizzazione combinatoria più conosciuto e studiato in letteratura.</a:t>
            </a:r>
          </a:p>
          <a:p>
            <a:endParaRPr lang="it-IT" dirty="0"/>
          </a:p>
          <a:p>
            <a:r>
              <a:rPr lang="it-IT" dirty="0"/>
              <a:t>Un commesso viaggiatore vuole visitare un certo numero di città partendo dalla città di origine e tornandoci alla fine del ciclo.</a:t>
            </a:r>
          </a:p>
          <a:p>
            <a:endParaRPr lang="it-IT" dirty="0"/>
          </a:p>
          <a:p>
            <a:r>
              <a:rPr lang="it-IT" dirty="0"/>
              <a:t>Nel completare il suo viaggio, il commesso viaggiatore deve visitare tutte le città una sola volta e nel farlo vuole percorrere la strada di lunghezza minima.</a:t>
            </a:r>
          </a:p>
        </p:txBody>
      </p:sp>
    </p:spTree>
    <p:extLst>
      <p:ext uri="{BB962C8B-B14F-4D97-AF65-F5344CB8AC3E}">
        <p14:creationId xmlns:p14="http://schemas.microsoft.com/office/powerpoint/2010/main" val="196876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8F30D-21AF-407B-9851-1A6A65DA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del TSP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BC887-4608-4FA4-85C2-994B8C9E1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Il problema del commesso viaggiatore può essere rappresentato su un grafo G(V,E), dove ogni nodo rappresenta una città e gli archi rappresentano il collegamento esistente tra due città.</a:t>
            </a:r>
          </a:p>
          <a:p>
            <a:endParaRPr lang="it-IT" dirty="0"/>
          </a:p>
          <a:p>
            <a:r>
              <a:rPr lang="it-IT" dirty="0"/>
              <a:t>Rappresentando il problema con un grafo, la ricerca del percorso di lunghezza minima viene a coincidere con la ricerca del ciclo Hamiltoniano di costo minimo.</a:t>
            </a:r>
          </a:p>
          <a:p>
            <a:endParaRPr lang="it-IT" dirty="0"/>
          </a:p>
          <a:p>
            <a:r>
              <a:rPr lang="it-IT" dirty="0"/>
              <a:t>Esistono due varianti del problema del TSP: </a:t>
            </a:r>
          </a:p>
          <a:p>
            <a:pPr marL="0" indent="0">
              <a:buNone/>
            </a:pPr>
            <a:r>
              <a:rPr lang="it-IT" dirty="0"/>
              <a:t>	TSP simmetrico : grafo non orientato</a:t>
            </a:r>
          </a:p>
          <a:p>
            <a:pPr marL="0" indent="0">
              <a:buNone/>
            </a:pPr>
            <a:r>
              <a:rPr lang="it-IT" dirty="0"/>
              <a:t>	TSP asimmetrico : grafo orientato</a:t>
            </a:r>
          </a:p>
        </p:txBody>
      </p:sp>
    </p:spTree>
    <p:extLst>
      <p:ext uri="{BB962C8B-B14F-4D97-AF65-F5344CB8AC3E}">
        <p14:creationId xmlns:p14="http://schemas.microsoft.com/office/powerpoint/2010/main" val="15892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00BA2-460D-4BD4-862E-9CAD4143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genetico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7A7B36-28D1-47BB-8AC3-F9DFE808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questo elaborato ci si è concentrati sulla risoluzione del ATSP (</a:t>
            </a:r>
            <a:r>
              <a:rPr lang="it-IT" dirty="0" err="1"/>
              <a:t>Asymmetrical</a:t>
            </a:r>
            <a:r>
              <a:rPr lang="it-IT" dirty="0"/>
              <a:t> </a:t>
            </a:r>
            <a:r>
              <a:rPr lang="it-IT" dirty="0" err="1"/>
              <a:t>Travelling</a:t>
            </a:r>
            <a:r>
              <a:rPr lang="it-IT" dirty="0"/>
              <a:t> Salesman </a:t>
            </a:r>
            <a:r>
              <a:rPr lang="it-IT" dirty="0" err="1"/>
              <a:t>Problem</a:t>
            </a:r>
            <a:r>
              <a:rPr lang="it-IT" dirty="0"/>
              <a:t>), nel quale il costo per andare da un nodo i a un nodo j può essere diverso dal costo per andare dal nodo j al nodo i.</a:t>
            </a:r>
          </a:p>
          <a:p>
            <a:endParaRPr lang="it-IT" dirty="0"/>
          </a:p>
          <a:p>
            <a:r>
              <a:rPr lang="it-IT" dirty="0"/>
              <a:t>Per risolvere questo problema si è utilizzato un algoritmo genetico,  un euristica migliorativa che appartiene alla categoria degli algoritmi naturali, che comprende algoritmi che risolvono problemi di ottimizzazione combinatoria simulando eventi che si verificano in natura.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28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69C465-BF86-444E-ABB3-8A4AB2B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genetico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897FF0-4CE2-4231-87F9-CBD436B8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Per progettare un algoritmo genetico, è necessario stabilire 6 fasi principali: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Codifica del problema: Si rappresenta una soluzione del problema in termini di stringa di variabili decisionali indicando i possibili valori di ciascuna variabile.</a:t>
            </a:r>
          </a:p>
          <a:p>
            <a:r>
              <a:rPr lang="it-IT" sz="2000" dirty="0"/>
              <a:t>Inizializzazione e valutazione della fitness: si genera un insieme di possibili soluzioni che forma la popolazione iniziale e si associa a ciascuna soluzione un valore di fitness.</a:t>
            </a:r>
          </a:p>
          <a:p>
            <a:r>
              <a:rPr lang="it-IT" sz="2000" dirty="0"/>
              <a:t>Selezione: si selezionano coppie di soluzioni della popolazione alle quali applicare gli operatori genetici di crossover e mutazione.</a:t>
            </a:r>
          </a:p>
          <a:p>
            <a:r>
              <a:rPr lang="it-IT" sz="2000" dirty="0"/>
              <a:t>Generazione di nuove soluzioni: si applicano gli operatori genetici alle coppie di soluzioni selezionate al fine di produrre nuove soluzioni.</a:t>
            </a:r>
          </a:p>
          <a:p>
            <a:r>
              <a:rPr lang="it-IT" sz="2000" dirty="0"/>
              <a:t>Sostituzione di elementi della popolazione: si sostituiscono soluzioni esistenti nella popolazione con le soluzioni prodotte nella fase di generazione.</a:t>
            </a:r>
          </a:p>
          <a:p>
            <a:r>
              <a:rPr lang="it-IT" sz="2000" dirty="0"/>
              <a:t>Criterio di arresto: si individua un criterio per interrompere </a:t>
            </a:r>
            <a:r>
              <a:rPr lang="it-IT" sz="2000"/>
              <a:t>l’esecuzione dell’algoritmo.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6351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C8FF4-2F25-4643-A37E-738099FE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6B7B39-EDC2-437E-A196-CFB5ED8F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soluzione ammissibile è stata rappresentata con una stringa di n elementi che indica l’ordine secondo il quale vanno visitate le città.</a:t>
            </a:r>
          </a:p>
        </p:txBody>
      </p:sp>
      <p:pic>
        <p:nvPicPr>
          <p:cNvPr id="5" name="Immagine 4" descr="Immagine che contiene tastiera, elettronico, sedendo, nero&#10;&#10;Descrizione generata automaticamente">
            <a:extLst>
              <a:ext uri="{FF2B5EF4-FFF2-40B4-BE49-F238E27FC236}">
                <a16:creationId xmlns:a16="http://schemas.microsoft.com/office/drawing/2014/main" id="{346ECD1F-7502-4651-89C1-B1DCFFE18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8" y="3429000"/>
            <a:ext cx="10523481" cy="22480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2763AF-DEB4-45E2-87A4-A11A177C5F41}"/>
              </a:ext>
            </a:extLst>
          </p:cNvPr>
          <p:cNvSpPr txBox="1"/>
          <p:nvPr/>
        </p:nvSpPr>
        <p:spPr>
          <a:xfrm>
            <a:off x="6381284" y="5792802"/>
            <a:ext cx="5507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Possibili soluzioni ammissibili  del problema bays29</a:t>
            </a:r>
          </a:p>
        </p:txBody>
      </p:sp>
    </p:spTree>
    <p:extLst>
      <p:ext uri="{BB962C8B-B14F-4D97-AF65-F5344CB8AC3E}">
        <p14:creationId xmlns:p14="http://schemas.microsoft.com/office/powerpoint/2010/main" val="292368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5342D-C552-478D-BEAA-03460E55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88" y="142307"/>
            <a:ext cx="10515600" cy="1325563"/>
          </a:xfrm>
        </p:spPr>
        <p:txBody>
          <a:bodyPr/>
          <a:lstStyle/>
          <a:p>
            <a:r>
              <a:rPr lang="it-IT" dirty="0"/>
              <a:t>Inizializzazione e valutazione della fitness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A7E3840-FE4D-46E2-B0BB-35973AE10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4" y="1341831"/>
            <a:ext cx="5257800" cy="5516169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9BEE8E6-832C-43F6-91E4-44EA90041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4" y="1467870"/>
            <a:ext cx="6080128" cy="239904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6FD4A35-835F-42BB-B0A9-61BC12807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95" y="4579072"/>
            <a:ext cx="6031705" cy="20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E9DB2E-1429-414A-A528-A6ECF711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it-IT" dirty="0"/>
              <a:t>Selezione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FB1D4CF-6E20-4937-8D0B-AA4E7D83B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98" y="1027906"/>
            <a:ext cx="7312562" cy="5830094"/>
          </a:xfrm>
        </p:spPr>
      </p:pic>
    </p:spTree>
    <p:extLst>
      <p:ext uri="{BB962C8B-B14F-4D97-AF65-F5344CB8AC3E}">
        <p14:creationId xmlns:p14="http://schemas.microsoft.com/office/powerpoint/2010/main" val="19647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CF086-2DC2-40B6-9CB5-44A4BC94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811"/>
            <a:ext cx="10515600" cy="1325563"/>
          </a:xfrm>
        </p:spPr>
        <p:txBody>
          <a:bodyPr/>
          <a:lstStyle/>
          <a:p>
            <a:r>
              <a:rPr lang="it-IT" dirty="0"/>
              <a:t>Generazione di nuove soluzioni (Crossover)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6A97804-902B-46BB-99E1-CEEEA00CE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434374"/>
            <a:ext cx="6400293" cy="542362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D03A66-0167-4412-8C8E-0A32F4DB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74" y="1353771"/>
            <a:ext cx="3936226" cy="55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40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Algoritmo genetico per la risoluzione del problema dell’ATSP</vt:lpstr>
      <vt:lpstr>Problema del TSP</vt:lpstr>
      <vt:lpstr>Problema del TSP</vt:lpstr>
      <vt:lpstr>Algoritmo genetico</vt:lpstr>
      <vt:lpstr>Algoritmo genetico</vt:lpstr>
      <vt:lpstr>Codifica del problema</vt:lpstr>
      <vt:lpstr>Inizializzazione e valutazione della fitness</vt:lpstr>
      <vt:lpstr>Selezione</vt:lpstr>
      <vt:lpstr>Generazione di nuove soluzioni (Crossover)</vt:lpstr>
      <vt:lpstr>Generazione di nuove soluzioni (mutazione)</vt:lpstr>
      <vt:lpstr>Sostituzione di elementi della popolazione</vt:lpstr>
      <vt:lpstr>Criterio di arresto</vt:lpstr>
      <vt:lpstr>Risultati ottenuti (bays29)</vt:lpstr>
      <vt:lpstr>Risultati ottenuti (swiss42)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genetico per la risoluzione del problema dell’ATSP</dc:title>
  <dc:creator>mario pace</dc:creator>
  <cp:lastModifiedBy>mario pace</cp:lastModifiedBy>
  <cp:revision>18</cp:revision>
  <dcterms:created xsi:type="dcterms:W3CDTF">2020-06-10T17:27:54Z</dcterms:created>
  <dcterms:modified xsi:type="dcterms:W3CDTF">2020-06-19T19:15:00Z</dcterms:modified>
</cp:coreProperties>
</file>