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8" Type="http://schemas.openxmlformats.org/officeDocument/2006/relationships/font" Target="fonts/RobotoMono-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8191b590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8191b590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8191b5905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8191b5905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8191b5905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8191b5905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81c0096e0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81c0096e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81c0096e0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81c0096e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8163e81ad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8163e81ad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8163e81ad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38163e81ad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rgbClr val="424242"/>
              </a:buClr>
              <a:buSzPts val="1300"/>
              <a:buFont typeface="Nunito"/>
              <a:buChar char="●"/>
            </a:pPr>
            <a:r>
              <a:rPr b="1" lang="en" sz="1300">
                <a:solidFill>
                  <a:srgbClr val="424242"/>
                </a:solidFill>
                <a:latin typeface="Nunito"/>
                <a:ea typeface="Nunito"/>
                <a:cs typeface="Nunito"/>
                <a:sym typeface="Nunito"/>
              </a:rPr>
              <a:t>Inconsistent revenue and profit performances across US regions</a:t>
            </a:r>
            <a:endParaRPr b="1"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b="1" lang="en" sz="1300">
                <a:solidFill>
                  <a:srgbClr val="424242"/>
                </a:solidFill>
                <a:latin typeface="Nunito"/>
                <a:ea typeface="Nunito"/>
                <a:cs typeface="Nunito"/>
                <a:sym typeface="Nunito"/>
              </a:rPr>
              <a:t>Lack of visibility into seasonal swings, top SKUs, and channel profitability</a:t>
            </a:r>
            <a:endParaRPr b="1" sz="1300">
              <a:solidFill>
                <a:srgbClr val="424242"/>
              </a:solidFill>
              <a:latin typeface="Nunito"/>
              <a:ea typeface="Nunito"/>
              <a:cs typeface="Nunito"/>
              <a:sym typeface="Nunito"/>
            </a:endParaRPr>
          </a:p>
          <a:p>
            <a:pPr indent="-311150" lvl="0" marL="457200" rtl="0" algn="l">
              <a:lnSpc>
                <a:spcPct val="115000"/>
              </a:lnSpc>
              <a:spcBef>
                <a:spcPts val="0"/>
              </a:spcBef>
              <a:spcAft>
                <a:spcPts val="0"/>
              </a:spcAft>
              <a:buClr>
                <a:srgbClr val="424242"/>
              </a:buClr>
              <a:buSzPts val="1300"/>
              <a:buFont typeface="Nunito"/>
              <a:buChar char="●"/>
            </a:pPr>
            <a:r>
              <a:rPr b="1" lang="en" sz="1300">
                <a:solidFill>
                  <a:srgbClr val="424242"/>
                </a:solidFill>
                <a:latin typeface="Nunito"/>
                <a:ea typeface="Nunito"/>
                <a:cs typeface="Nunito"/>
                <a:sym typeface="Nunito"/>
              </a:rPr>
              <a:t>Leverage 5 years of historical data to pinpoint growth levers and optimise strategy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814664784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814664784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8191b590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8191b590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8191b590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8191b590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8163e81ad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8163e81ad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8191b5905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8191b5905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8163e81ad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8163e81ad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81c0096e0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81c0096e0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t/>
            </a:r>
            <a:endParaRPr sz="1050">
              <a:solidFill>
                <a:schemeClr val="dk1"/>
              </a:solidFill>
              <a:highlight>
                <a:srgbClr val="FFFFFF"/>
              </a:highlight>
            </a:endParaRPr>
          </a:p>
          <a:p>
            <a:pPr indent="0" lvl="0" marL="0" rtl="0" algn="l">
              <a:spcBef>
                <a:spcPts val="5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8191b5905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8191b5905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494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Regional Sales Summary Project</a:t>
            </a:r>
            <a:endParaRPr/>
          </a:p>
        </p:txBody>
      </p:sp>
      <p:sp>
        <p:nvSpPr>
          <p:cNvPr id="278" name="Google Shape;278;p13"/>
          <p:cNvSpPr txBox="1"/>
          <p:nvPr>
            <p:ph idx="1" type="subTitle"/>
          </p:nvPr>
        </p:nvSpPr>
        <p:spPr>
          <a:xfrm>
            <a:off x="824000" y="3596300"/>
            <a:ext cx="46494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Marian Pattugalan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2"/>
          <p:cNvSpPr txBox="1"/>
          <p:nvPr>
            <p:ph type="title"/>
          </p:nvPr>
        </p:nvSpPr>
        <p:spPr>
          <a:xfrm>
            <a:off x="1248225" y="1144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sz="1800"/>
          </a:p>
        </p:txBody>
      </p:sp>
      <p:sp>
        <p:nvSpPr>
          <p:cNvPr id="371" name="Google Shape;371;p22"/>
          <p:cNvSpPr txBox="1"/>
          <p:nvPr>
            <p:ph idx="1" type="body"/>
          </p:nvPr>
        </p:nvSpPr>
        <p:spPr>
          <a:xfrm>
            <a:off x="527025" y="3893775"/>
            <a:ext cx="3407100" cy="1095600"/>
          </a:xfrm>
          <a:prstGeom prst="rect">
            <a:avLst/>
          </a:prstGeom>
        </p:spPr>
        <p:txBody>
          <a:bodyPr anchorCtr="0" anchor="t" bIns="91425" lIns="91425" spcFirstLastPara="1" rIns="91425" wrap="square" tIns="91425">
            <a:normAutofit fontScale="62500" lnSpcReduction="10000"/>
          </a:bodyPr>
          <a:lstStyle/>
          <a:p>
            <a:pPr indent="-280193" lvl="0" marL="457200" rtl="0" algn="l">
              <a:spcBef>
                <a:spcPts val="0"/>
              </a:spcBef>
              <a:spcAft>
                <a:spcPts val="0"/>
              </a:spcAft>
              <a:buSzPct val="100000"/>
              <a:buChar char="●"/>
            </a:pPr>
            <a:r>
              <a:rPr lang="en"/>
              <a:t>California is the top-performing state, with the highest total revenue, exceeding $200M.</a:t>
            </a:r>
            <a:endParaRPr/>
          </a:p>
          <a:p>
            <a:pPr indent="-280193" lvl="0" marL="457200" rtl="0" algn="l">
              <a:spcBef>
                <a:spcPts val="0"/>
              </a:spcBef>
              <a:spcAft>
                <a:spcPts val="0"/>
              </a:spcAft>
              <a:buSzPct val="100000"/>
              <a:buChar char="●"/>
            </a:pPr>
            <a:r>
              <a:rPr lang="en"/>
              <a:t>Illinois shows robust revenue but is significantly lower than California</a:t>
            </a:r>
            <a:endParaRPr/>
          </a:p>
          <a:p>
            <a:pPr indent="-280193" lvl="0" marL="457200" rtl="0" algn="l">
              <a:spcBef>
                <a:spcPts val="0"/>
              </a:spcBef>
              <a:spcAft>
                <a:spcPts val="0"/>
              </a:spcAft>
              <a:buSzPct val="100000"/>
              <a:buChar char="●"/>
            </a:pPr>
            <a:r>
              <a:rPr lang="en"/>
              <a:t>Delaware, District of Columbia, Maine’s sales &lt;= $10M, indicating low sales activity in these areas.</a:t>
            </a:r>
            <a:endParaRPr/>
          </a:p>
          <a:p>
            <a:pPr indent="-280193" lvl="0" marL="457200" rtl="0" algn="l">
              <a:spcBef>
                <a:spcPts val="0"/>
              </a:spcBef>
              <a:spcAft>
                <a:spcPts val="0"/>
              </a:spcAft>
              <a:buSzPct val="100000"/>
              <a:buChar char="●"/>
            </a:pPr>
            <a:r>
              <a:rPr lang="en"/>
              <a:t>Sales follow the same trend</a:t>
            </a:r>
            <a:endParaRPr/>
          </a:p>
        </p:txBody>
      </p:sp>
      <p:pic>
        <p:nvPicPr>
          <p:cNvPr id="372" name="Google Shape;372;p22"/>
          <p:cNvPicPr preferRelativeResize="0"/>
          <p:nvPr/>
        </p:nvPicPr>
        <p:blipFill>
          <a:blip r:embed="rId3">
            <a:alphaModFix/>
          </a:blip>
          <a:stretch>
            <a:fillRect/>
          </a:stretch>
        </p:blipFill>
        <p:spPr>
          <a:xfrm>
            <a:off x="4316350" y="866725"/>
            <a:ext cx="4683526" cy="4073050"/>
          </a:xfrm>
          <a:prstGeom prst="rect">
            <a:avLst/>
          </a:prstGeom>
          <a:noFill/>
          <a:ln>
            <a:noFill/>
          </a:ln>
        </p:spPr>
      </p:pic>
      <p:pic>
        <p:nvPicPr>
          <p:cNvPr id="373" name="Google Shape;373;p22"/>
          <p:cNvPicPr preferRelativeResize="0"/>
          <p:nvPr/>
        </p:nvPicPr>
        <p:blipFill>
          <a:blip r:embed="rId4">
            <a:alphaModFix/>
          </a:blip>
          <a:stretch>
            <a:fillRect/>
          </a:stretch>
        </p:blipFill>
        <p:spPr>
          <a:xfrm>
            <a:off x="0" y="717600"/>
            <a:ext cx="4243226" cy="31761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sz="1800"/>
          </a:p>
        </p:txBody>
      </p:sp>
      <p:sp>
        <p:nvSpPr>
          <p:cNvPr id="379" name="Google Shape;379;p23"/>
          <p:cNvSpPr txBox="1"/>
          <p:nvPr>
            <p:ph idx="1" type="body"/>
          </p:nvPr>
        </p:nvSpPr>
        <p:spPr>
          <a:xfrm>
            <a:off x="5991575" y="1185050"/>
            <a:ext cx="2957400" cy="3684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
              <a:t>Top 5 performing products from 2014-2017 (Product 25, Product 26, Product 13, Product 14, Product 15) account for ~36% (23,424) of total sales.</a:t>
            </a:r>
            <a:endParaRPr/>
          </a:p>
          <a:p>
            <a:pPr indent="-304958" lvl="0" marL="457200" rtl="0" algn="l">
              <a:spcBef>
                <a:spcPts val="0"/>
              </a:spcBef>
              <a:spcAft>
                <a:spcPts val="0"/>
              </a:spcAft>
              <a:buSzPct val="100000"/>
              <a:buChar char="●"/>
            </a:pPr>
            <a:r>
              <a:rPr lang="en"/>
              <a:t>Lowest performing products (Product 9, Product 10, Product 22, Product 24, Product 29) sold less than 300 units per year. </a:t>
            </a:r>
            <a:endParaRPr/>
          </a:p>
          <a:p>
            <a:pPr indent="-304958" lvl="0" marL="457200" rtl="0" algn="l">
              <a:spcBef>
                <a:spcPts val="0"/>
              </a:spcBef>
              <a:spcAft>
                <a:spcPts val="0"/>
              </a:spcAft>
              <a:buSzPct val="100000"/>
              <a:buChar char="●"/>
            </a:pPr>
            <a:r>
              <a:rPr lang="en"/>
              <a:t>Product 26 shows a significant decline (10%) in sales from 1,494 to 1,336 units) between 2014-2017</a:t>
            </a:r>
            <a:endParaRPr/>
          </a:p>
          <a:p>
            <a:pPr indent="-304958" lvl="0" marL="457200" rtl="0" algn="l">
              <a:spcBef>
                <a:spcPts val="0"/>
              </a:spcBef>
              <a:spcAft>
                <a:spcPts val="0"/>
              </a:spcAft>
              <a:buSzPct val="100000"/>
              <a:buChar char="●"/>
            </a:pPr>
            <a:r>
              <a:rPr lang="en"/>
              <a:t>Product 11 shows the highest growth (17%) between 2014-2017.</a:t>
            </a:r>
            <a:endParaRPr/>
          </a:p>
          <a:p>
            <a:pPr indent="-304958" lvl="0" marL="457200" rtl="0" algn="l">
              <a:spcBef>
                <a:spcPts val="0"/>
              </a:spcBef>
              <a:spcAft>
                <a:spcPts val="0"/>
              </a:spcAft>
              <a:buSzPct val="100000"/>
              <a:buChar char="●"/>
            </a:pPr>
            <a:r>
              <a:rPr lang="en"/>
              <a:t>Uneven distribution, with a small number of products making a large percentage of the sales volume. </a:t>
            </a:r>
            <a:endParaRPr/>
          </a:p>
        </p:txBody>
      </p:sp>
      <p:pic>
        <p:nvPicPr>
          <p:cNvPr id="380" name="Google Shape;380;p23"/>
          <p:cNvPicPr preferRelativeResize="0"/>
          <p:nvPr/>
        </p:nvPicPr>
        <p:blipFill>
          <a:blip r:embed="rId3">
            <a:alphaModFix/>
          </a:blip>
          <a:stretch>
            <a:fillRect/>
          </a:stretch>
        </p:blipFill>
        <p:spPr>
          <a:xfrm>
            <a:off x="0" y="1539350"/>
            <a:ext cx="6152474" cy="3489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4"/>
          <p:cNvSpPr txBox="1"/>
          <p:nvPr>
            <p:ph type="title"/>
          </p:nvPr>
        </p:nvSpPr>
        <p:spPr>
          <a:xfrm>
            <a:off x="1147775" y="6770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sz="1800"/>
          </a:p>
        </p:txBody>
      </p:sp>
      <p:sp>
        <p:nvSpPr>
          <p:cNvPr id="386" name="Google Shape;386;p24"/>
          <p:cNvSpPr txBox="1"/>
          <p:nvPr>
            <p:ph idx="1" type="body"/>
          </p:nvPr>
        </p:nvSpPr>
        <p:spPr>
          <a:xfrm>
            <a:off x="6093575" y="1333400"/>
            <a:ext cx="2879400" cy="3684300"/>
          </a:xfrm>
          <a:prstGeom prst="rect">
            <a:avLst/>
          </a:prstGeom>
        </p:spPr>
        <p:txBody>
          <a:bodyPr anchorCtr="0" anchor="t" bIns="91425" lIns="91425" spcFirstLastPara="1" rIns="91425" wrap="square" tIns="91425">
            <a:normAutofit fontScale="77500" lnSpcReduction="20000"/>
          </a:bodyPr>
          <a:lstStyle/>
          <a:p>
            <a:pPr indent="-292576" lvl="0" marL="457200" rtl="0" algn="l">
              <a:spcBef>
                <a:spcPts val="0"/>
              </a:spcBef>
              <a:spcAft>
                <a:spcPts val="0"/>
              </a:spcAft>
              <a:buSzPct val="100000"/>
              <a:buChar char="●"/>
            </a:pPr>
            <a:r>
              <a:rPr lang="en"/>
              <a:t>The business is highly seasonal, showing trends with the peaks and troughs throughout the year. </a:t>
            </a:r>
            <a:endParaRPr/>
          </a:p>
          <a:p>
            <a:pPr indent="-292576" lvl="0" marL="457200" rtl="0" algn="l">
              <a:spcBef>
                <a:spcPts val="0"/>
              </a:spcBef>
              <a:spcAft>
                <a:spcPts val="0"/>
              </a:spcAft>
              <a:buSzPct val="100000"/>
              <a:buChar char="●"/>
            </a:pPr>
            <a:r>
              <a:rPr lang="en"/>
              <a:t>Sales stay consistent between $24-26M throughout the months per year, but there is a dramatic drop in Feb(2017) which is an outlier.</a:t>
            </a:r>
            <a:endParaRPr/>
          </a:p>
          <a:p>
            <a:pPr indent="-292576" lvl="0" marL="457200" rtl="0" algn="l">
              <a:spcBef>
                <a:spcPts val="0"/>
              </a:spcBef>
              <a:spcAft>
                <a:spcPts val="0"/>
              </a:spcAft>
              <a:buSzPct val="100000"/>
              <a:buChar char="●"/>
            </a:pPr>
            <a:r>
              <a:rPr lang="en"/>
              <a:t>There is a </a:t>
            </a:r>
            <a:r>
              <a:rPr lang="en"/>
              <a:t>plateaus</a:t>
            </a:r>
            <a:r>
              <a:rPr lang="en"/>
              <a:t> in revenue between October-December,  making Q4 the highest revenue quarter in sales in every year. </a:t>
            </a:r>
            <a:endParaRPr/>
          </a:p>
          <a:p>
            <a:pPr indent="-292576" lvl="0" marL="457200" rtl="0" algn="l">
              <a:spcBef>
                <a:spcPts val="0"/>
              </a:spcBef>
              <a:spcAft>
                <a:spcPts val="0"/>
              </a:spcAft>
              <a:buSzPct val="100000"/>
              <a:buChar char="●"/>
            </a:pPr>
            <a:r>
              <a:rPr lang="en"/>
              <a:t>Consistent decline in January-February indicates a post-holiday trough into the new year. </a:t>
            </a:r>
            <a:endParaRPr/>
          </a:p>
          <a:p>
            <a:pPr indent="-292576" lvl="0" marL="457200" rtl="0" algn="l">
              <a:spcBef>
                <a:spcPts val="0"/>
              </a:spcBef>
              <a:spcAft>
                <a:spcPts val="0"/>
              </a:spcAft>
              <a:buSzPct val="100000"/>
              <a:buChar char="●"/>
            </a:pPr>
            <a:r>
              <a:rPr lang="en"/>
              <a:t>There are spike increases in April and May. </a:t>
            </a:r>
            <a:endParaRPr/>
          </a:p>
          <a:p>
            <a:pPr indent="-292576" lvl="0" marL="457200" rtl="0" algn="l">
              <a:spcBef>
                <a:spcPts val="0"/>
              </a:spcBef>
              <a:spcAft>
                <a:spcPts val="0"/>
              </a:spcAft>
              <a:buSzPct val="100000"/>
              <a:buChar char="●"/>
            </a:pPr>
            <a:r>
              <a:rPr lang="en"/>
              <a:t>There is an upward trajectory per year post 2014, indicating a strong year-on-year growth. </a:t>
            </a:r>
            <a:endParaRPr/>
          </a:p>
          <a:p>
            <a:pPr indent="-292576" lvl="0" marL="457200" rtl="0" algn="l">
              <a:spcBef>
                <a:spcPts val="0"/>
              </a:spcBef>
              <a:spcAft>
                <a:spcPts val="0"/>
              </a:spcAft>
              <a:buSzPct val="100000"/>
              <a:buChar char="●"/>
            </a:pPr>
            <a:r>
              <a:rPr lang="en"/>
              <a:t>There is no clear upward or downward trend, showing a stable seasonal pattern.</a:t>
            </a:r>
            <a:endParaRPr/>
          </a:p>
        </p:txBody>
      </p:sp>
      <p:pic>
        <p:nvPicPr>
          <p:cNvPr id="387" name="Google Shape;387;p24"/>
          <p:cNvPicPr preferRelativeResize="0"/>
          <p:nvPr/>
        </p:nvPicPr>
        <p:blipFill>
          <a:blip r:embed="rId3">
            <a:alphaModFix/>
          </a:blip>
          <a:stretch>
            <a:fillRect/>
          </a:stretch>
        </p:blipFill>
        <p:spPr>
          <a:xfrm>
            <a:off x="86700" y="1286825"/>
            <a:ext cx="6006875" cy="29818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25"/>
          <p:cNvSpPr txBox="1"/>
          <p:nvPr>
            <p:ph type="title"/>
          </p:nvPr>
        </p:nvSpPr>
        <p:spPr>
          <a:xfrm>
            <a:off x="1311625" y="98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sz="1800"/>
          </a:p>
        </p:txBody>
      </p:sp>
      <p:sp>
        <p:nvSpPr>
          <p:cNvPr id="393" name="Google Shape;393;p25"/>
          <p:cNvSpPr txBox="1"/>
          <p:nvPr>
            <p:ph idx="1" type="body"/>
          </p:nvPr>
        </p:nvSpPr>
        <p:spPr>
          <a:xfrm>
            <a:off x="5972825" y="1458350"/>
            <a:ext cx="3101700" cy="3082800"/>
          </a:xfrm>
          <a:prstGeom prst="rect">
            <a:avLst/>
          </a:prstGeom>
        </p:spPr>
        <p:txBody>
          <a:bodyPr anchorCtr="0" anchor="t" bIns="91425" lIns="91425" spcFirstLastPara="1" rIns="91425" wrap="square" tIns="91425">
            <a:noAutofit/>
          </a:bodyPr>
          <a:lstStyle/>
          <a:p>
            <a:pPr indent="-297490" lvl="0" marL="457200" rtl="0" algn="l">
              <a:lnSpc>
                <a:spcPct val="95000"/>
              </a:lnSpc>
              <a:spcBef>
                <a:spcPts val="0"/>
              </a:spcBef>
              <a:spcAft>
                <a:spcPts val="0"/>
              </a:spcAft>
              <a:buSzPts val="1085"/>
              <a:buChar char="●"/>
            </a:pPr>
            <a:r>
              <a:rPr lang="en" sz="1084"/>
              <a:t>Product 26 and 25 are the leading products in revenue (with revenues more than $100M). </a:t>
            </a:r>
            <a:endParaRPr sz="1084"/>
          </a:p>
          <a:p>
            <a:pPr indent="-297490" lvl="0" marL="457200" rtl="0" algn="l">
              <a:lnSpc>
                <a:spcPct val="95000"/>
              </a:lnSpc>
              <a:spcBef>
                <a:spcPts val="0"/>
              </a:spcBef>
              <a:spcAft>
                <a:spcPts val="0"/>
              </a:spcAft>
              <a:buSzPts val="1085"/>
              <a:buChar char="●"/>
            </a:pPr>
            <a:r>
              <a:rPr lang="en" sz="1084"/>
              <a:t>Product 24 is the lowest selling product, with a revenue just under $15M. </a:t>
            </a:r>
            <a:endParaRPr sz="1084"/>
          </a:p>
          <a:p>
            <a:pPr indent="-297490" lvl="0" marL="457200" rtl="0" algn="l">
              <a:lnSpc>
                <a:spcPct val="95000"/>
              </a:lnSpc>
              <a:spcBef>
                <a:spcPts val="0"/>
              </a:spcBef>
              <a:spcAft>
                <a:spcPts val="0"/>
              </a:spcAft>
              <a:buSzPts val="1085"/>
              <a:buChar char="●"/>
            </a:pPr>
            <a:r>
              <a:rPr lang="en" sz="1084"/>
              <a:t>Aibox Company is the highest revenue </a:t>
            </a:r>
            <a:r>
              <a:rPr lang="en" sz="1084"/>
              <a:t>customer ($12.6M), closely followed by State Ltd ($12.2M).</a:t>
            </a:r>
            <a:endParaRPr sz="1084"/>
          </a:p>
          <a:p>
            <a:pPr indent="-297490" lvl="0" marL="457200" rtl="0" algn="l">
              <a:lnSpc>
                <a:spcPct val="95000"/>
              </a:lnSpc>
              <a:spcBef>
                <a:spcPts val="0"/>
              </a:spcBef>
              <a:spcAft>
                <a:spcPts val="0"/>
              </a:spcAft>
              <a:buSzPts val="1085"/>
              <a:buChar char="●"/>
            </a:pPr>
            <a:r>
              <a:rPr lang="en" sz="1084"/>
              <a:t>There is a steep 12.7% decrease between Aibox Company and the third highest revenue company.</a:t>
            </a:r>
            <a:endParaRPr sz="1084"/>
          </a:p>
          <a:p>
            <a:pPr indent="-297490" lvl="0" marL="457200" rtl="0" algn="l">
              <a:lnSpc>
                <a:spcPct val="95000"/>
              </a:lnSpc>
              <a:spcBef>
                <a:spcPts val="0"/>
              </a:spcBef>
              <a:spcAft>
                <a:spcPts val="0"/>
              </a:spcAft>
              <a:buSzPts val="1085"/>
              <a:buChar char="●"/>
            </a:pPr>
            <a:r>
              <a:rPr lang="en" sz="1084"/>
              <a:t>The top 10 bottom customers by revenue are below $5M, which is around 60% lower than the highest revenue companies. </a:t>
            </a:r>
            <a:endParaRPr sz="1084"/>
          </a:p>
          <a:p>
            <a:pPr indent="-297490" lvl="0" marL="457200" rtl="0" algn="l">
              <a:lnSpc>
                <a:spcPct val="95000"/>
              </a:lnSpc>
              <a:spcBef>
                <a:spcPts val="0"/>
              </a:spcBef>
              <a:spcAft>
                <a:spcPts val="0"/>
              </a:spcAft>
              <a:buSzPts val="1085"/>
              <a:buChar char="●"/>
            </a:pPr>
            <a:r>
              <a:rPr lang="en" sz="1084"/>
              <a:t>This shows that majority of the revenue are from the top customers. </a:t>
            </a:r>
            <a:endParaRPr sz="1084"/>
          </a:p>
          <a:p>
            <a:pPr indent="0" lvl="0" marL="0" rtl="0" algn="l">
              <a:lnSpc>
                <a:spcPct val="95000"/>
              </a:lnSpc>
              <a:spcBef>
                <a:spcPts val="1200"/>
              </a:spcBef>
              <a:spcAft>
                <a:spcPts val="0"/>
              </a:spcAft>
              <a:buSzPts val="275"/>
              <a:buNone/>
            </a:pPr>
            <a:r>
              <a:t/>
            </a:r>
            <a:endParaRPr sz="1084"/>
          </a:p>
          <a:p>
            <a:pPr indent="0" lvl="0" marL="457200" rtl="0" algn="l">
              <a:lnSpc>
                <a:spcPct val="95000"/>
              </a:lnSpc>
              <a:spcBef>
                <a:spcPts val="1200"/>
              </a:spcBef>
              <a:spcAft>
                <a:spcPts val="0"/>
              </a:spcAft>
              <a:buSzPts val="275"/>
              <a:buNone/>
            </a:pPr>
            <a:r>
              <a:t/>
            </a:r>
            <a:endParaRPr sz="1084"/>
          </a:p>
          <a:p>
            <a:pPr indent="0" lvl="0" marL="457200" rtl="0" algn="l">
              <a:lnSpc>
                <a:spcPct val="95000"/>
              </a:lnSpc>
              <a:spcBef>
                <a:spcPts val="1200"/>
              </a:spcBef>
              <a:spcAft>
                <a:spcPts val="1200"/>
              </a:spcAft>
              <a:buSzPts val="275"/>
              <a:buNone/>
            </a:pPr>
            <a:r>
              <a:t/>
            </a:r>
            <a:endParaRPr sz="425"/>
          </a:p>
        </p:txBody>
      </p:sp>
      <p:pic>
        <p:nvPicPr>
          <p:cNvPr id="394" name="Google Shape;394;p25"/>
          <p:cNvPicPr preferRelativeResize="0"/>
          <p:nvPr/>
        </p:nvPicPr>
        <p:blipFill>
          <a:blip r:embed="rId3">
            <a:alphaModFix/>
          </a:blip>
          <a:stretch>
            <a:fillRect/>
          </a:stretch>
        </p:blipFill>
        <p:spPr>
          <a:xfrm>
            <a:off x="2964075" y="696600"/>
            <a:ext cx="2959900" cy="1838199"/>
          </a:xfrm>
          <a:prstGeom prst="rect">
            <a:avLst/>
          </a:prstGeom>
          <a:noFill/>
          <a:ln>
            <a:noFill/>
          </a:ln>
        </p:spPr>
      </p:pic>
      <p:pic>
        <p:nvPicPr>
          <p:cNvPr id="395" name="Google Shape;395;p25"/>
          <p:cNvPicPr preferRelativeResize="0"/>
          <p:nvPr/>
        </p:nvPicPr>
        <p:blipFill>
          <a:blip r:embed="rId4">
            <a:alphaModFix/>
          </a:blip>
          <a:stretch>
            <a:fillRect/>
          </a:stretch>
        </p:blipFill>
        <p:spPr>
          <a:xfrm>
            <a:off x="0" y="763563"/>
            <a:ext cx="2915224" cy="1808177"/>
          </a:xfrm>
          <a:prstGeom prst="rect">
            <a:avLst/>
          </a:prstGeom>
          <a:noFill/>
          <a:ln>
            <a:noFill/>
          </a:ln>
        </p:spPr>
      </p:pic>
      <p:pic>
        <p:nvPicPr>
          <p:cNvPr id="396" name="Google Shape;396;p25"/>
          <p:cNvPicPr preferRelativeResize="0"/>
          <p:nvPr/>
        </p:nvPicPr>
        <p:blipFill>
          <a:blip r:embed="rId5">
            <a:alphaModFix/>
          </a:blip>
          <a:stretch>
            <a:fillRect/>
          </a:stretch>
        </p:blipFill>
        <p:spPr>
          <a:xfrm>
            <a:off x="0" y="2706500"/>
            <a:ext cx="5859811" cy="2178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26"/>
          <p:cNvSpPr txBox="1"/>
          <p:nvPr>
            <p:ph type="title"/>
          </p:nvPr>
        </p:nvSpPr>
        <p:spPr>
          <a:xfrm>
            <a:off x="1311625" y="98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rPr lang="en" sz="1800"/>
              <a:t>Bivariate Analysis on 2017</a:t>
            </a:r>
            <a:endParaRPr sz="1800"/>
          </a:p>
        </p:txBody>
      </p:sp>
      <p:pic>
        <p:nvPicPr>
          <p:cNvPr id="402" name="Google Shape;402;p26"/>
          <p:cNvPicPr preferRelativeResize="0"/>
          <p:nvPr/>
        </p:nvPicPr>
        <p:blipFill>
          <a:blip r:embed="rId3">
            <a:alphaModFix/>
          </a:blip>
          <a:stretch>
            <a:fillRect/>
          </a:stretch>
        </p:blipFill>
        <p:spPr>
          <a:xfrm>
            <a:off x="0" y="1458350"/>
            <a:ext cx="6295125" cy="3580375"/>
          </a:xfrm>
          <a:prstGeom prst="rect">
            <a:avLst/>
          </a:prstGeom>
          <a:noFill/>
          <a:ln>
            <a:noFill/>
          </a:ln>
        </p:spPr>
      </p:pic>
      <p:sp>
        <p:nvSpPr>
          <p:cNvPr id="403" name="Google Shape;403;p26"/>
          <p:cNvSpPr txBox="1"/>
          <p:nvPr>
            <p:ph idx="1" type="body"/>
          </p:nvPr>
        </p:nvSpPr>
        <p:spPr>
          <a:xfrm>
            <a:off x="6295125" y="1768850"/>
            <a:ext cx="2757900" cy="3935100"/>
          </a:xfrm>
          <a:prstGeom prst="rect">
            <a:avLst/>
          </a:prstGeom>
        </p:spPr>
        <p:txBody>
          <a:bodyPr anchorCtr="0" anchor="t" bIns="91425" lIns="91425" spcFirstLastPara="1" rIns="91425" wrap="square" tIns="91425">
            <a:noAutofit/>
          </a:bodyPr>
          <a:lstStyle/>
          <a:p>
            <a:pPr indent="-297490" lvl="0" marL="457200" rtl="0" algn="l">
              <a:lnSpc>
                <a:spcPct val="95000"/>
              </a:lnSpc>
              <a:spcBef>
                <a:spcPts val="0"/>
              </a:spcBef>
              <a:spcAft>
                <a:spcPts val="0"/>
              </a:spcAft>
              <a:buSzPts val="1085"/>
              <a:buChar char="●"/>
            </a:pPr>
            <a:r>
              <a:rPr lang="en" sz="1084"/>
              <a:t>For every product, the allocated budget significantly exceeds the actual total unit cost. Shows consistent budget overestimation in terms of raw material prices or labour.</a:t>
            </a:r>
            <a:endParaRPr sz="1084"/>
          </a:p>
          <a:p>
            <a:pPr indent="-297490" lvl="0" marL="457200" rtl="0" algn="l">
              <a:lnSpc>
                <a:spcPct val="95000"/>
              </a:lnSpc>
              <a:spcBef>
                <a:spcPts val="0"/>
              </a:spcBef>
              <a:spcAft>
                <a:spcPts val="0"/>
              </a:spcAft>
              <a:buSzPts val="1085"/>
              <a:buChar char="●"/>
            </a:pPr>
            <a:r>
              <a:rPr lang="en" sz="1084"/>
              <a:t>The cost only account for around ~35% (range: 30.8-37.8%). </a:t>
            </a:r>
            <a:endParaRPr sz="1084"/>
          </a:p>
          <a:p>
            <a:pPr indent="-297490" lvl="0" marL="457200" rtl="0" algn="l">
              <a:lnSpc>
                <a:spcPct val="95000"/>
              </a:lnSpc>
              <a:spcBef>
                <a:spcPts val="0"/>
              </a:spcBef>
              <a:spcAft>
                <a:spcPts val="0"/>
              </a:spcAft>
              <a:buSzPts val="1085"/>
              <a:buChar char="●"/>
            </a:pPr>
            <a:r>
              <a:rPr lang="en" sz="1084"/>
              <a:t>Product 25 and Product 26 have the biggest variances ($3.3M and $3.8M, probably indicating ambitious </a:t>
            </a:r>
            <a:r>
              <a:rPr lang="en" sz="1084"/>
              <a:t>planning</a:t>
            </a:r>
            <a:r>
              <a:rPr lang="en" sz="1084"/>
              <a:t> for sales. </a:t>
            </a:r>
            <a:endParaRPr sz="1084"/>
          </a:p>
          <a:p>
            <a:pPr indent="-297490" lvl="0" marL="457200" rtl="0" algn="l">
              <a:lnSpc>
                <a:spcPct val="95000"/>
              </a:lnSpc>
              <a:spcBef>
                <a:spcPts val="0"/>
              </a:spcBef>
              <a:spcAft>
                <a:spcPts val="0"/>
              </a:spcAft>
              <a:buSzPts val="1085"/>
              <a:buChar char="●"/>
            </a:pPr>
            <a:r>
              <a:rPr lang="en" sz="1084"/>
              <a:t>Lower actual costs could mean higher gross profits. </a:t>
            </a:r>
            <a:endParaRPr sz="1084"/>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1200"/>
              </a:spcBef>
              <a:spcAft>
                <a:spcPts val="0"/>
              </a:spcAft>
              <a:buNone/>
            </a:pPr>
            <a:r>
              <a:t/>
            </a:r>
            <a:endParaRPr sz="1084"/>
          </a:p>
          <a:p>
            <a:pPr indent="0" lvl="0" marL="0" rtl="0" algn="l">
              <a:lnSpc>
                <a:spcPct val="95000"/>
              </a:lnSpc>
              <a:spcBef>
                <a:spcPts val="1200"/>
              </a:spcBef>
              <a:spcAft>
                <a:spcPts val="0"/>
              </a:spcAft>
              <a:buSzPts val="275"/>
              <a:buNone/>
            </a:pPr>
            <a:r>
              <a:t/>
            </a:r>
            <a:endParaRPr sz="1084"/>
          </a:p>
          <a:p>
            <a:pPr indent="0" lvl="0" marL="457200" rtl="0" algn="l">
              <a:lnSpc>
                <a:spcPct val="95000"/>
              </a:lnSpc>
              <a:spcBef>
                <a:spcPts val="1200"/>
              </a:spcBef>
              <a:spcAft>
                <a:spcPts val="0"/>
              </a:spcAft>
              <a:buSzPts val="275"/>
              <a:buNone/>
            </a:pPr>
            <a:r>
              <a:t/>
            </a:r>
            <a:endParaRPr sz="1084"/>
          </a:p>
          <a:p>
            <a:pPr indent="0" lvl="0" marL="457200" rtl="0" algn="l">
              <a:lnSpc>
                <a:spcPct val="95000"/>
              </a:lnSpc>
              <a:spcBef>
                <a:spcPts val="1200"/>
              </a:spcBef>
              <a:spcAft>
                <a:spcPts val="1200"/>
              </a:spcAft>
              <a:buSzPts val="275"/>
              <a:buNone/>
            </a:pPr>
            <a:r>
              <a:t/>
            </a:r>
            <a:endParaRPr sz="425"/>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a:t>
            </a:r>
            <a:endParaRPr/>
          </a:p>
        </p:txBody>
      </p:sp>
      <p:sp>
        <p:nvSpPr>
          <p:cNvPr id="409" name="Google Shape;409;p27"/>
          <p:cNvSpPr txBox="1"/>
          <p:nvPr>
            <p:ph idx="1" type="body"/>
          </p:nvPr>
        </p:nvSpPr>
        <p:spPr>
          <a:xfrm>
            <a:off x="1303800" y="1288875"/>
            <a:ext cx="7030500" cy="3242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a:t>Monthly revenue is consistent throughout the years, with </a:t>
            </a:r>
            <a:r>
              <a:rPr lang="en"/>
              <a:t>consistent</a:t>
            </a:r>
            <a:r>
              <a:rPr lang="en"/>
              <a:t> spikes in May and April and a strong Q4(Oct-Dec). A dip in revenue can be seen in January-February, indicating a post-holiday trough. </a:t>
            </a:r>
            <a:endParaRPr/>
          </a:p>
          <a:p>
            <a:pPr indent="-311150" lvl="0" marL="457200" rtl="0" algn="l">
              <a:spcBef>
                <a:spcPts val="0"/>
              </a:spcBef>
              <a:spcAft>
                <a:spcPts val="0"/>
              </a:spcAft>
              <a:buSzPts val="1300"/>
              <a:buChar char="●"/>
            </a:pPr>
            <a:r>
              <a:rPr lang="en"/>
              <a:t>The Western region (particularly California with $230M revenue and around 7500 orders) dominates in sales performance. Meanwhile, the Northeastern region (e.g. Delaware with than $5M and less than 1000 orders) has the weakest regional performance. </a:t>
            </a:r>
            <a:endParaRPr/>
          </a:p>
          <a:p>
            <a:pPr indent="-311150" lvl="0" marL="457200" rtl="0" algn="l">
              <a:spcBef>
                <a:spcPts val="0"/>
              </a:spcBef>
              <a:spcAft>
                <a:spcPts val="0"/>
              </a:spcAft>
              <a:buSzPts val="1300"/>
              <a:buChar char="●"/>
            </a:pPr>
            <a:r>
              <a:rPr lang="en"/>
              <a:t>Distribution of channels relies largely on wholesale: </a:t>
            </a:r>
            <a:r>
              <a:rPr lang="en"/>
              <a:t>Wholesale (54%), Distributors (31%) and Exports (15%)</a:t>
            </a:r>
            <a:endParaRPr/>
          </a:p>
          <a:p>
            <a:pPr indent="-311150" lvl="0" marL="457200" rtl="0" algn="l">
              <a:spcBef>
                <a:spcPts val="0"/>
              </a:spcBef>
              <a:spcAft>
                <a:spcPts val="0"/>
              </a:spcAft>
              <a:buSzPts val="1300"/>
              <a:buChar char="●"/>
            </a:pPr>
            <a:r>
              <a:rPr lang="en"/>
              <a:t>Product 26 and Product 25 have the highest revenues and sales </a:t>
            </a:r>
            <a:endParaRPr/>
          </a:p>
          <a:p>
            <a:pPr indent="-311150" lvl="0" marL="457200" rtl="0" algn="l">
              <a:spcBef>
                <a:spcPts val="0"/>
              </a:spcBef>
              <a:spcAft>
                <a:spcPts val="0"/>
              </a:spcAft>
              <a:buSzPts val="1300"/>
              <a:buChar char="●"/>
            </a:pPr>
            <a:r>
              <a:rPr lang="en"/>
              <a:t>Product 24 and Product 9 have the lowest revenues and sales </a:t>
            </a:r>
            <a:endParaRPr/>
          </a:p>
          <a:p>
            <a:pPr indent="-311150" lvl="0" marL="457200" rtl="0" algn="l">
              <a:spcBef>
                <a:spcPts val="0"/>
              </a:spcBef>
              <a:spcAft>
                <a:spcPts val="0"/>
              </a:spcAft>
              <a:buSzPts val="1300"/>
              <a:buChar char="●"/>
            </a:pPr>
            <a:r>
              <a:rPr lang="en"/>
              <a:t>There is gross miscalculation on the budget of each Product. </a:t>
            </a:r>
            <a:endParaRPr/>
          </a:p>
          <a:p>
            <a:pPr indent="-311150" lvl="0" marL="457200" rtl="0" algn="l">
              <a:spcBef>
                <a:spcPts val="0"/>
              </a:spcBef>
              <a:spcAft>
                <a:spcPts val="0"/>
              </a:spcAft>
              <a:buSzPts val="1300"/>
              <a:buChar char="●"/>
            </a:pPr>
            <a:r>
              <a:rPr lang="en"/>
              <a:t>Based on patterns, expect 2018 to follow similar seasonality (unless disrupted by external factors). Avg annual revenue/year is around $290-300M.</a:t>
            </a:r>
            <a:endParaRPr/>
          </a:p>
          <a:p>
            <a:pPr indent="0" lvl="0" marL="45720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Recommendations</a:t>
            </a:r>
            <a:endParaRPr/>
          </a:p>
        </p:txBody>
      </p:sp>
      <p:sp>
        <p:nvSpPr>
          <p:cNvPr id="415" name="Google Shape;415;p28"/>
          <p:cNvSpPr txBox="1"/>
          <p:nvPr>
            <p:ph idx="1" type="body"/>
          </p:nvPr>
        </p:nvSpPr>
        <p:spPr>
          <a:xfrm>
            <a:off x="1303800" y="1550425"/>
            <a:ext cx="7030500" cy="2541600"/>
          </a:xfrm>
          <a:prstGeom prst="rect">
            <a:avLst/>
          </a:prstGeom>
        </p:spPr>
        <p:txBody>
          <a:bodyPr anchorCtr="0" anchor="t" bIns="91425" lIns="91425" spcFirstLastPara="1" rIns="91425" wrap="square" tIns="91425">
            <a:normAutofit fontScale="92500"/>
          </a:bodyPr>
          <a:lstStyle/>
          <a:p>
            <a:pPr indent="-304958" lvl="0" marL="457200" rtl="0" algn="l">
              <a:spcBef>
                <a:spcPts val="0"/>
              </a:spcBef>
              <a:spcAft>
                <a:spcPts val="0"/>
              </a:spcAft>
              <a:buSzPct val="100000"/>
              <a:buChar char="●"/>
            </a:pPr>
            <a:r>
              <a:rPr lang="en"/>
              <a:t>Northeast region’s lower sales indicate that there is a big opportunity for growth here via targeted marketing, improved channel distribution, and tailored promotions. </a:t>
            </a:r>
            <a:endParaRPr/>
          </a:p>
          <a:p>
            <a:pPr indent="-304958" lvl="0" marL="457200" rtl="0" algn="l">
              <a:spcBef>
                <a:spcPts val="0"/>
              </a:spcBef>
              <a:spcAft>
                <a:spcPts val="0"/>
              </a:spcAft>
              <a:buSzPct val="100000"/>
              <a:buChar char="●"/>
            </a:pPr>
            <a:r>
              <a:rPr lang="en"/>
              <a:t>Provide additional product promotions, deals, or rebranding for the </a:t>
            </a:r>
            <a:r>
              <a:rPr lang="en"/>
              <a:t>underperforming</a:t>
            </a:r>
            <a:r>
              <a:rPr lang="en"/>
              <a:t> products</a:t>
            </a:r>
            <a:endParaRPr/>
          </a:p>
          <a:p>
            <a:pPr indent="-304958" lvl="0" marL="457200" rtl="0" algn="l">
              <a:spcBef>
                <a:spcPts val="0"/>
              </a:spcBef>
              <a:spcAft>
                <a:spcPts val="0"/>
              </a:spcAft>
              <a:buSzPct val="100000"/>
              <a:buChar char="●"/>
            </a:pPr>
            <a:r>
              <a:rPr lang="en"/>
              <a:t>Prioritize relationship management with top companies to sustain high revenue contribution, but also explore upselling opportunities with lower-tier customers to boost their revenue. </a:t>
            </a:r>
            <a:endParaRPr/>
          </a:p>
          <a:p>
            <a:pPr indent="-304958" lvl="0" marL="457200" rtl="0" algn="l">
              <a:spcBef>
                <a:spcPts val="0"/>
              </a:spcBef>
              <a:spcAft>
                <a:spcPts val="0"/>
              </a:spcAft>
              <a:buSzPct val="100000"/>
              <a:buChar char="●"/>
            </a:pPr>
            <a:r>
              <a:rPr lang="en"/>
              <a:t>Recurring February dip could inform that more marketing should be conducted in Q1</a:t>
            </a:r>
            <a:endParaRPr/>
          </a:p>
          <a:p>
            <a:pPr indent="-304958" lvl="0" marL="457200" rtl="0" algn="l">
              <a:spcBef>
                <a:spcPts val="0"/>
              </a:spcBef>
              <a:spcAft>
                <a:spcPts val="0"/>
              </a:spcAft>
              <a:buSzPct val="100000"/>
              <a:buChar char="●"/>
            </a:pPr>
            <a:r>
              <a:rPr lang="en"/>
              <a:t>Conduct additional promotions for Product 26 as its revenue dropped significantly in 2017. </a:t>
            </a:r>
            <a:endParaRPr/>
          </a:p>
          <a:p>
            <a:pPr indent="-304958" lvl="0" marL="457200" rtl="0" algn="l">
              <a:spcBef>
                <a:spcPts val="0"/>
              </a:spcBef>
              <a:spcAft>
                <a:spcPts val="0"/>
              </a:spcAft>
              <a:buSzPct val="100000"/>
              <a:buChar char="●"/>
            </a:pPr>
            <a:r>
              <a:rPr lang="en"/>
              <a:t>Utilise the growth of Product 11 to further increase its revenue for 2018.</a:t>
            </a:r>
            <a:endParaRPr/>
          </a:p>
          <a:p>
            <a:pPr indent="-304958" lvl="0" marL="457200" rtl="0" algn="l">
              <a:spcBef>
                <a:spcPts val="0"/>
              </a:spcBef>
              <a:spcAft>
                <a:spcPts val="0"/>
              </a:spcAft>
              <a:buSzPct val="100000"/>
              <a:buChar char="●"/>
            </a:pPr>
            <a:r>
              <a:rPr lang="en"/>
              <a:t>Recalibrate the budgets for each Product and allocate more budget for advertisements/promotion into Products which are </a:t>
            </a:r>
            <a:r>
              <a:rPr lang="en"/>
              <a:t>underperforming</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84" name="Google Shape;284;p14"/>
          <p:cNvSpPr txBox="1"/>
          <p:nvPr>
            <p:ph idx="1" type="body"/>
          </p:nvPr>
        </p:nvSpPr>
        <p:spPr>
          <a:xfrm>
            <a:off x="1303800" y="2356300"/>
            <a:ext cx="7030500" cy="1154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1</a:t>
            </a:r>
            <a:endParaRPr/>
          </a:p>
        </p:txBody>
      </p:sp>
      <p:sp>
        <p:nvSpPr>
          <p:cNvPr id="290" name="Google Shape;290;p15"/>
          <p:cNvSpPr txBox="1"/>
          <p:nvPr>
            <p:ph idx="1" type="body"/>
          </p:nvPr>
        </p:nvSpPr>
        <p:spPr>
          <a:xfrm>
            <a:off x="1303800" y="1201575"/>
            <a:ext cx="7030500" cy="33300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 sz="3939"/>
              <a:t>PHASE 1: Understanding the Data and Defining the Objectives</a:t>
            </a:r>
            <a:endParaRPr b="1" sz="3939"/>
          </a:p>
          <a:p>
            <a:pPr indent="-291140" lvl="0" marL="457200" rtl="0" algn="l">
              <a:spcBef>
                <a:spcPts val="1200"/>
              </a:spcBef>
              <a:spcAft>
                <a:spcPts val="0"/>
              </a:spcAft>
              <a:buSzPct val="100000"/>
              <a:buChar char="●"/>
            </a:pPr>
            <a:r>
              <a:rPr lang="en" sz="3939"/>
              <a:t>Gather context: What do each column in each sheet represent? How do the sheets relate to one another?</a:t>
            </a:r>
            <a:endParaRPr sz="3939"/>
          </a:p>
          <a:p>
            <a:pPr indent="-291140" lvl="0" marL="457200" rtl="0" algn="l">
              <a:spcBef>
                <a:spcPts val="0"/>
              </a:spcBef>
              <a:spcAft>
                <a:spcPts val="0"/>
              </a:spcAft>
              <a:buSzPct val="100000"/>
              <a:buChar char="●"/>
            </a:pPr>
            <a:r>
              <a:rPr lang="en" sz="3939"/>
              <a:t>Define the objectives (what questions am I trying to answer?)</a:t>
            </a:r>
            <a:endParaRPr sz="3939"/>
          </a:p>
          <a:p>
            <a:pPr indent="-291140" lvl="1" marL="914400" rtl="0" algn="l">
              <a:spcBef>
                <a:spcPts val="0"/>
              </a:spcBef>
              <a:spcAft>
                <a:spcPts val="0"/>
              </a:spcAft>
              <a:buSzPct val="100000"/>
              <a:buChar char="○"/>
            </a:pPr>
            <a:r>
              <a:rPr lang="en" sz="3939"/>
              <a:t>Look into the distribution of revenue across the different </a:t>
            </a:r>
            <a:r>
              <a:rPr lang="en" sz="3939"/>
              <a:t>states in USA</a:t>
            </a:r>
            <a:endParaRPr sz="3939"/>
          </a:p>
          <a:p>
            <a:pPr indent="-291140" lvl="1" marL="914400" rtl="0" algn="l">
              <a:spcBef>
                <a:spcPts val="0"/>
              </a:spcBef>
              <a:spcAft>
                <a:spcPts val="0"/>
              </a:spcAft>
              <a:buSzPct val="100000"/>
              <a:buChar char="○"/>
            </a:pPr>
            <a:r>
              <a:rPr lang="en" sz="3939"/>
              <a:t>Identify which Products sell the most, which Channel is the most profitable, etc. </a:t>
            </a:r>
            <a:endParaRPr sz="3939"/>
          </a:p>
          <a:p>
            <a:pPr indent="-291140" lvl="1" marL="914400" rtl="0" algn="l">
              <a:spcBef>
                <a:spcPts val="0"/>
              </a:spcBef>
              <a:spcAft>
                <a:spcPts val="0"/>
              </a:spcAft>
              <a:buSzPct val="100000"/>
              <a:buChar char="○"/>
            </a:pPr>
            <a:r>
              <a:rPr lang="en" sz="3939"/>
              <a:t>Identify the peaks and troughs of sales throughout the year</a:t>
            </a:r>
            <a:endParaRPr sz="3939"/>
          </a:p>
          <a:p>
            <a:pPr indent="0" lvl="0" marL="0" rtl="0" algn="l">
              <a:spcBef>
                <a:spcPts val="1200"/>
              </a:spcBef>
              <a:spcAft>
                <a:spcPts val="0"/>
              </a:spcAft>
              <a:buNone/>
            </a:pPr>
            <a:r>
              <a:rPr b="1" lang="en" sz="3939"/>
              <a:t>PHASE 2: Set Up</a:t>
            </a:r>
            <a:endParaRPr b="1" sz="3939"/>
          </a:p>
          <a:p>
            <a:pPr indent="-291140" lvl="0" marL="457200" rtl="0" algn="l">
              <a:spcBef>
                <a:spcPts val="1200"/>
              </a:spcBef>
              <a:spcAft>
                <a:spcPts val="0"/>
              </a:spcAft>
              <a:buSzPct val="100000"/>
              <a:buChar char="●"/>
            </a:pPr>
            <a:r>
              <a:rPr lang="en" sz="3939"/>
              <a:t>Load the required libraries (Numpy, Pandas, Matplotlib, Seaborn)</a:t>
            </a:r>
            <a:endParaRPr sz="3939"/>
          </a:p>
          <a:p>
            <a:pPr indent="-291140" lvl="0" marL="457200" rtl="0" algn="l">
              <a:spcBef>
                <a:spcPts val="0"/>
              </a:spcBef>
              <a:spcAft>
                <a:spcPts val="0"/>
              </a:spcAft>
              <a:buSzPct val="100000"/>
              <a:buChar char="●"/>
            </a:pPr>
            <a:r>
              <a:rPr lang="en" sz="3939"/>
              <a:t>Import the excel file and upload each sheet as a separate dataframe </a:t>
            </a:r>
            <a:endParaRPr sz="3939"/>
          </a:p>
          <a:p>
            <a:pPr indent="-291140" lvl="0" marL="457200" rtl="0" algn="l">
              <a:spcBef>
                <a:spcPts val="0"/>
              </a:spcBef>
              <a:spcAft>
                <a:spcPts val="0"/>
              </a:spcAft>
              <a:buSzPct val="100000"/>
              <a:buChar char="●"/>
            </a:pPr>
            <a:r>
              <a:rPr lang="en" sz="3939"/>
              <a:t>Identify the relationships between each table and merge the data into one big df (‘merged_df’)</a:t>
            </a:r>
            <a:endParaRPr sz="3939"/>
          </a:p>
          <a:p>
            <a:pPr indent="-291140" lvl="0" marL="457200" rtl="0" algn="l">
              <a:spcBef>
                <a:spcPts val="0"/>
              </a:spcBef>
              <a:spcAft>
                <a:spcPts val="0"/>
              </a:spcAft>
              <a:buSzPct val="100000"/>
              <a:buChar char="●"/>
            </a:pPr>
            <a:r>
              <a:rPr lang="en" sz="3939"/>
              <a:t>Get an overview of the data structures, using .</a:t>
            </a:r>
            <a:r>
              <a:rPr b="1" lang="en" sz="3939"/>
              <a:t>head()</a:t>
            </a:r>
            <a:r>
              <a:rPr lang="en" sz="3939"/>
              <a:t>, .</a:t>
            </a:r>
            <a:r>
              <a:rPr b="1" lang="en" sz="3939"/>
              <a:t>tail()</a:t>
            </a:r>
            <a:r>
              <a:rPr lang="en" sz="3939"/>
              <a:t>, .</a:t>
            </a:r>
            <a:r>
              <a:rPr b="1" lang="en" sz="3939"/>
              <a:t>info()</a:t>
            </a:r>
            <a:r>
              <a:rPr lang="en" sz="3939"/>
              <a:t>, .</a:t>
            </a:r>
            <a:r>
              <a:rPr b="1" lang="en" sz="3939"/>
              <a:t>describe()</a:t>
            </a:r>
            <a:r>
              <a:rPr lang="en" sz="3939"/>
              <a:t>, and </a:t>
            </a:r>
            <a:r>
              <a:rPr b="1" lang="en" sz="3939"/>
              <a:t>.shape</a:t>
            </a:r>
            <a:r>
              <a:rPr lang="en" sz="3939"/>
              <a:t>, to identify how the data needs to be cleaned. </a:t>
            </a:r>
            <a:endParaRPr sz="3939"/>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 2</a:t>
            </a:r>
            <a:endParaRPr/>
          </a:p>
        </p:txBody>
      </p:sp>
      <p:sp>
        <p:nvSpPr>
          <p:cNvPr id="296" name="Google Shape;296;p16"/>
          <p:cNvSpPr txBox="1"/>
          <p:nvPr>
            <p:ph idx="1" type="body"/>
          </p:nvPr>
        </p:nvSpPr>
        <p:spPr>
          <a:xfrm>
            <a:off x="1303800" y="1201575"/>
            <a:ext cx="7030500" cy="33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PHASE 3: Data Cleaning </a:t>
            </a:r>
            <a:endParaRPr b="1"/>
          </a:p>
          <a:p>
            <a:pPr indent="-311150" lvl="0" marL="457200" rtl="0" algn="l">
              <a:spcBef>
                <a:spcPts val="1200"/>
              </a:spcBef>
              <a:spcAft>
                <a:spcPts val="0"/>
              </a:spcAft>
              <a:buSzPts val="1300"/>
              <a:buChar char="●"/>
            </a:pPr>
            <a:r>
              <a:rPr lang="en"/>
              <a:t>Checked data types, ensuring that each field was correctly assigned text, numeric, or date </a:t>
            </a:r>
            <a:endParaRPr/>
          </a:p>
          <a:p>
            <a:pPr indent="-311150" lvl="0" marL="457200" rtl="0" algn="l">
              <a:spcBef>
                <a:spcPts val="0"/>
              </a:spcBef>
              <a:spcAft>
                <a:spcPts val="0"/>
              </a:spcAft>
              <a:buSzPts val="1300"/>
              <a:buChar char="●"/>
            </a:pPr>
            <a:r>
              <a:rPr lang="en"/>
              <a:t>Checked data quality,  double-checking for any null values, errors, duplicates, whitespaces, irrelevant columns. </a:t>
            </a:r>
            <a:endParaRPr/>
          </a:p>
          <a:p>
            <a:pPr indent="-311150" lvl="0" marL="457200" rtl="0" algn="l">
              <a:spcBef>
                <a:spcPts val="0"/>
              </a:spcBef>
              <a:spcAft>
                <a:spcPts val="0"/>
              </a:spcAft>
              <a:buSzPts val="1300"/>
              <a:buChar char="●"/>
            </a:pPr>
            <a:r>
              <a:rPr lang="en"/>
              <a:t>Make everything lowercase for easier recall</a:t>
            </a:r>
            <a:endParaRPr/>
          </a:p>
          <a:p>
            <a:pPr indent="-311150" lvl="0" marL="457200" rtl="0" algn="l">
              <a:spcBef>
                <a:spcPts val="0"/>
              </a:spcBef>
              <a:spcAft>
                <a:spcPts val="0"/>
              </a:spcAft>
              <a:buSzPts val="1300"/>
              <a:buChar char="●"/>
            </a:pPr>
            <a:r>
              <a:rPr lang="en"/>
              <a:t>Feature Engineering: split date (mm/dd/yyyy) into two groups of columns: ‘Order Month Name’ and ‘Year’ for </a:t>
            </a:r>
            <a:r>
              <a:rPr lang="en"/>
              <a:t>clearer analysis; created bins for median income </a:t>
            </a:r>
            <a:endParaRPr/>
          </a:p>
          <a:p>
            <a:pPr indent="0" lvl="0" marL="0" rtl="0" algn="l">
              <a:spcBef>
                <a:spcPts val="1200"/>
              </a:spcBef>
              <a:spcAft>
                <a:spcPts val="0"/>
              </a:spcAft>
              <a:buNone/>
            </a:pPr>
            <a:r>
              <a:rPr b="1" lang="en"/>
              <a:t>PHASE 4: Exploratory Data Analysis </a:t>
            </a:r>
            <a:endParaRPr b="1"/>
          </a:p>
          <a:p>
            <a:pPr indent="-311150" lvl="0" marL="457200" rtl="0" algn="l">
              <a:spcBef>
                <a:spcPts val="1200"/>
              </a:spcBef>
              <a:spcAft>
                <a:spcPts val="0"/>
              </a:spcAft>
              <a:buSzPts val="1300"/>
              <a:buChar char="●"/>
            </a:pPr>
            <a:r>
              <a:rPr lang="en"/>
              <a:t>Used EDA to uncover patterns, trends, and relationships through univariate and bivariate analyses.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247775" y="494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Overview</a:t>
            </a:r>
            <a:endParaRPr/>
          </a:p>
        </p:txBody>
      </p:sp>
      <p:sp>
        <p:nvSpPr>
          <p:cNvPr id="302" name="Google Shape;302;p17"/>
          <p:cNvSpPr/>
          <p:nvPr/>
        </p:nvSpPr>
        <p:spPr>
          <a:xfrm>
            <a:off x="3681100" y="1485475"/>
            <a:ext cx="1994700" cy="2129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SALES Order</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OrderNumber</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OrderDate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Customer Name 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Channel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Currency Code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Warehouse Code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Delivery Region 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Product Description 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Order Quantity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Unit Price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Line Total</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Total Unit Cost</a:t>
            </a:r>
            <a:endParaRPr sz="800">
              <a:latin typeface="Roboto Mono"/>
              <a:ea typeface="Roboto Mono"/>
              <a:cs typeface="Roboto Mono"/>
              <a:sym typeface="Roboto Mono"/>
            </a:endParaRPr>
          </a:p>
          <a:p>
            <a:pPr indent="0" lvl="0" marL="0" marR="152400" rtl="0" algn="l">
              <a:lnSpc>
                <a:spcPct val="165000"/>
              </a:lnSpc>
              <a:spcBef>
                <a:spcPts val="0"/>
              </a:spcBef>
              <a:spcAft>
                <a:spcPts val="0"/>
              </a:spcAft>
              <a:buNone/>
            </a:pPr>
            <a:r>
              <a:rPr lang="en" sz="800">
                <a:latin typeface="Roboto Mono"/>
                <a:ea typeface="Roboto Mono"/>
                <a:cs typeface="Roboto Mono"/>
                <a:sym typeface="Roboto Mono"/>
              </a:rPr>
              <a:t>Gross Profit</a:t>
            </a:r>
            <a:endParaRPr sz="800">
              <a:latin typeface="Roboto Mono"/>
              <a:ea typeface="Roboto Mono"/>
              <a:cs typeface="Roboto Mono"/>
              <a:sym typeface="Roboto Mono"/>
            </a:endParaRPr>
          </a:p>
          <a:p>
            <a:pPr indent="0" lvl="0" marL="0" rtl="0" algn="ctr">
              <a:spcBef>
                <a:spcPts val="0"/>
              </a:spcBef>
              <a:spcAft>
                <a:spcPts val="0"/>
              </a:spcAft>
              <a:buNone/>
            </a:pPr>
            <a:r>
              <a:t/>
            </a:r>
            <a:endParaRPr sz="800">
              <a:latin typeface="Nunito"/>
              <a:ea typeface="Nunito"/>
              <a:cs typeface="Nunito"/>
              <a:sym typeface="Nunito"/>
            </a:endParaRPr>
          </a:p>
        </p:txBody>
      </p:sp>
      <p:sp>
        <p:nvSpPr>
          <p:cNvPr id="303" name="Google Shape;303;p17"/>
          <p:cNvSpPr/>
          <p:nvPr/>
        </p:nvSpPr>
        <p:spPr>
          <a:xfrm>
            <a:off x="6209175" y="1452350"/>
            <a:ext cx="1994700" cy="66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Customers</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Customer 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Customer Names</a:t>
            </a:r>
            <a:endParaRPr sz="800">
              <a:latin typeface="Roboto Mono"/>
              <a:ea typeface="Roboto Mono"/>
              <a:cs typeface="Roboto Mono"/>
              <a:sym typeface="Roboto Mono"/>
            </a:endParaRPr>
          </a:p>
          <a:p>
            <a:pPr indent="0" lvl="0" marL="0" rtl="0" algn="ctr">
              <a:spcBef>
                <a:spcPts val="0"/>
              </a:spcBef>
              <a:spcAft>
                <a:spcPts val="0"/>
              </a:spcAft>
              <a:buNone/>
            </a:pPr>
            <a:r>
              <a:t/>
            </a:r>
            <a:endParaRPr sz="800">
              <a:latin typeface="Nunito"/>
              <a:ea typeface="Nunito"/>
              <a:cs typeface="Nunito"/>
              <a:sym typeface="Nunito"/>
            </a:endParaRPr>
          </a:p>
        </p:txBody>
      </p:sp>
      <p:sp>
        <p:nvSpPr>
          <p:cNvPr id="304" name="Google Shape;304;p17"/>
          <p:cNvSpPr/>
          <p:nvPr/>
        </p:nvSpPr>
        <p:spPr>
          <a:xfrm>
            <a:off x="6343650" y="2505225"/>
            <a:ext cx="1304400" cy="2409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Regions</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id</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name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county</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state_code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state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type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latitude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longitude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area_code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population</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households</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median_income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land_area</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water_area</a:t>
            </a:r>
            <a:endParaRPr sz="800">
              <a:latin typeface="Roboto Mono"/>
              <a:ea typeface="Roboto Mono"/>
              <a:cs typeface="Roboto Mono"/>
              <a:sym typeface="Roboto Mono"/>
            </a:endParaRPr>
          </a:p>
          <a:p>
            <a:pPr indent="0" lvl="0" marL="0" marR="152400" rtl="0" algn="l">
              <a:lnSpc>
                <a:spcPct val="165000"/>
              </a:lnSpc>
              <a:spcBef>
                <a:spcPts val="0"/>
              </a:spcBef>
              <a:spcAft>
                <a:spcPts val="0"/>
              </a:spcAft>
              <a:buNone/>
            </a:pPr>
            <a:r>
              <a:rPr lang="en" sz="800">
                <a:latin typeface="Roboto Mono"/>
                <a:ea typeface="Roboto Mono"/>
                <a:cs typeface="Roboto Mono"/>
                <a:sym typeface="Roboto Mono"/>
              </a:rPr>
              <a:t>time_zone</a:t>
            </a:r>
            <a:endParaRPr sz="800">
              <a:latin typeface="Roboto Mono"/>
              <a:ea typeface="Roboto Mono"/>
              <a:cs typeface="Roboto Mono"/>
              <a:sym typeface="Roboto Mono"/>
            </a:endParaRPr>
          </a:p>
          <a:p>
            <a:pPr indent="0" lvl="0" marL="0" rtl="0" algn="l">
              <a:spcBef>
                <a:spcPts val="0"/>
              </a:spcBef>
              <a:spcAft>
                <a:spcPts val="0"/>
              </a:spcAft>
              <a:buNone/>
            </a:pPr>
            <a:r>
              <a:t/>
            </a:r>
            <a:endParaRPr sz="800">
              <a:latin typeface="Roboto Mono"/>
              <a:ea typeface="Roboto Mono"/>
              <a:cs typeface="Roboto Mono"/>
              <a:sym typeface="Roboto Mono"/>
            </a:endParaRPr>
          </a:p>
          <a:p>
            <a:pPr indent="0" lvl="0" marL="0" rtl="0" algn="ctr">
              <a:spcBef>
                <a:spcPts val="0"/>
              </a:spcBef>
              <a:spcAft>
                <a:spcPts val="0"/>
              </a:spcAft>
              <a:buNone/>
            </a:pPr>
            <a:r>
              <a:t/>
            </a:r>
            <a:endParaRPr sz="800">
              <a:latin typeface="Nunito"/>
              <a:ea typeface="Nunito"/>
              <a:cs typeface="Nunito"/>
              <a:sym typeface="Nunito"/>
            </a:endParaRPr>
          </a:p>
        </p:txBody>
      </p:sp>
      <p:sp>
        <p:nvSpPr>
          <p:cNvPr id="305" name="Google Shape;305;p17"/>
          <p:cNvSpPr/>
          <p:nvPr/>
        </p:nvSpPr>
        <p:spPr>
          <a:xfrm>
            <a:off x="3681100" y="4096525"/>
            <a:ext cx="1994700" cy="66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State Regions</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State Code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State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Region</a:t>
            </a:r>
            <a:endParaRPr sz="800">
              <a:latin typeface="Roboto Mono"/>
              <a:ea typeface="Roboto Mono"/>
              <a:cs typeface="Roboto Mono"/>
              <a:sym typeface="Roboto Mono"/>
            </a:endParaRPr>
          </a:p>
          <a:p>
            <a:pPr indent="0" lvl="0" marL="0" rtl="0" algn="ctr">
              <a:spcBef>
                <a:spcPts val="0"/>
              </a:spcBef>
              <a:spcAft>
                <a:spcPts val="0"/>
              </a:spcAft>
              <a:buNone/>
            </a:pPr>
            <a:r>
              <a:t/>
            </a:r>
            <a:endParaRPr sz="800">
              <a:latin typeface="Nunito"/>
              <a:ea typeface="Nunito"/>
              <a:cs typeface="Nunito"/>
              <a:sym typeface="Nunito"/>
            </a:endParaRPr>
          </a:p>
        </p:txBody>
      </p:sp>
      <p:sp>
        <p:nvSpPr>
          <p:cNvPr id="306" name="Google Shape;306;p17"/>
          <p:cNvSpPr/>
          <p:nvPr/>
        </p:nvSpPr>
        <p:spPr>
          <a:xfrm>
            <a:off x="940125" y="1485475"/>
            <a:ext cx="1994700" cy="66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Product Data</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Index</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Product Name</a:t>
            </a:r>
            <a:endParaRPr sz="800">
              <a:latin typeface="Roboto Mono"/>
              <a:ea typeface="Roboto Mono"/>
              <a:cs typeface="Roboto Mono"/>
              <a:sym typeface="Roboto Mono"/>
            </a:endParaRPr>
          </a:p>
          <a:p>
            <a:pPr indent="0" lvl="0" marL="0" rtl="0" algn="ctr">
              <a:spcBef>
                <a:spcPts val="0"/>
              </a:spcBef>
              <a:spcAft>
                <a:spcPts val="0"/>
              </a:spcAft>
              <a:buNone/>
            </a:pPr>
            <a:r>
              <a:t/>
            </a:r>
            <a:endParaRPr sz="800">
              <a:latin typeface="Nunito"/>
              <a:ea typeface="Nunito"/>
              <a:cs typeface="Nunito"/>
              <a:sym typeface="Nunito"/>
            </a:endParaRPr>
          </a:p>
        </p:txBody>
      </p:sp>
      <p:sp>
        <p:nvSpPr>
          <p:cNvPr id="307" name="Google Shape;307;p17"/>
          <p:cNvSpPr/>
          <p:nvPr/>
        </p:nvSpPr>
        <p:spPr>
          <a:xfrm>
            <a:off x="940125" y="2571475"/>
            <a:ext cx="1994700" cy="66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latin typeface="Roboto Mono"/>
                <a:ea typeface="Roboto Mono"/>
                <a:cs typeface="Roboto Mono"/>
                <a:sym typeface="Roboto Mono"/>
              </a:rPr>
              <a:t>Budget Data</a:t>
            </a:r>
            <a:endParaRPr b="1"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Product Name</a:t>
            </a:r>
            <a:endParaRPr sz="800">
              <a:latin typeface="Roboto Mono"/>
              <a:ea typeface="Roboto Mono"/>
              <a:cs typeface="Roboto Mono"/>
              <a:sym typeface="Roboto Mono"/>
            </a:endParaRPr>
          </a:p>
          <a:p>
            <a:pPr indent="0" lvl="0" marL="0" rtl="0" algn="l">
              <a:spcBef>
                <a:spcPts val="0"/>
              </a:spcBef>
              <a:spcAft>
                <a:spcPts val="0"/>
              </a:spcAft>
              <a:buNone/>
            </a:pPr>
            <a:r>
              <a:rPr lang="en" sz="800">
                <a:latin typeface="Roboto Mono"/>
                <a:ea typeface="Roboto Mono"/>
                <a:cs typeface="Roboto Mono"/>
                <a:sym typeface="Roboto Mono"/>
              </a:rPr>
              <a:t>2017 Budgets</a:t>
            </a:r>
            <a:endParaRPr sz="800">
              <a:latin typeface="Roboto Mono"/>
              <a:ea typeface="Roboto Mono"/>
              <a:cs typeface="Roboto Mono"/>
              <a:sym typeface="Roboto Mono"/>
            </a:endParaRPr>
          </a:p>
          <a:p>
            <a:pPr indent="0" lvl="0" marL="0" rtl="0" algn="ctr">
              <a:spcBef>
                <a:spcPts val="0"/>
              </a:spcBef>
              <a:spcAft>
                <a:spcPts val="0"/>
              </a:spcAft>
              <a:buNone/>
            </a:pPr>
            <a:r>
              <a:t/>
            </a:r>
            <a:endParaRPr sz="800">
              <a:latin typeface="Nunito"/>
              <a:ea typeface="Nunito"/>
              <a:cs typeface="Nunito"/>
              <a:sym typeface="Nunito"/>
            </a:endParaRPr>
          </a:p>
        </p:txBody>
      </p:sp>
      <p:cxnSp>
        <p:nvCxnSpPr>
          <p:cNvPr id="308" name="Google Shape;308;p17"/>
          <p:cNvCxnSpPr>
            <a:endCxn id="303" idx="1"/>
          </p:cNvCxnSpPr>
          <p:nvPr/>
        </p:nvCxnSpPr>
        <p:spPr>
          <a:xfrm>
            <a:off x="5676975" y="1776950"/>
            <a:ext cx="532200" cy="9300"/>
          </a:xfrm>
          <a:prstGeom prst="straightConnector1">
            <a:avLst/>
          </a:prstGeom>
          <a:noFill/>
          <a:ln cap="flat" cmpd="sng" w="9525">
            <a:solidFill>
              <a:schemeClr val="dk2"/>
            </a:solidFill>
            <a:prstDash val="solid"/>
            <a:round/>
            <a:headEnd len="med" w="med" type="none"/>
            <a:tailEnd len="med" w="med" type="none"/>
          </a:ln>
        </p:spPr>
      </p:cxnSp>
      <p:cxnSp>
        <p:nvCxnSpPr>
          <p:cNvPr id="309" name="Google Shape;309;p17"/>
          <p:cNvCxnSpPr/>
          <p:nvPr/>
        </p:nvCxnSpPr>
        <p:spPr>
          <a:xfrm>
            <a:off x="5688200" y="3211200"/>
            <a:ext cx="661200" cy="0"/>
          </a:xfrm>
          <a:prstGeom prst="straightConnector1">
            <a:avLst/>
          </a:prstGeom>
          <a:noFill/>
          <a:ln cap="flat" cmpd="sng" w="9525">
            <a:solidFill>
              <a:schemeClr val="dk2"/>
            </a:solidFill>
            <a:prstDash val="solid"/>
            <a:round/>
            <a:headEnd len="med" w="med" type="none"/>
            <a:tailEnd len="med" w="med" type="none"/>
          </a:ln>
        </p:spPr>
      </p:cxnSp>
      <p:cxnSp>
        <p:nvCxnSpPr>
          <p:cNvPr id="310" name="Google Shape;310;p17"/>
          <p:cNvCxnSpPr>
            <a:stCxn id="305" idx="3"/>
          </p:cNvCxnSpPr>
          <p:nvPr/>
        </p:nvCxnSpPr>
        <p:spPr>
          <a:xfrm>
            <a:off x="5675800" y="4430425"/>
            <a:ext cx="673500" cy="0"/>
          </a:xfrm>
          <a:prstGeom prst="straightConnector1">
            <a:avLst/>
          </a:prstGeom>
          <a:noFill/>
          <a:ln cap="flat" cmpd="sng" w="9525">
            <a:solidFill>
              <a:schemeClr val="dk2"/>
            </a:solidFill>
            <a:prstDash val="solid"/>
            <a:round/>
            <a:headEnd len="med" w="med" type="none"/>
            <a:tailEnd len="med" w="med" type="none"/>
          </a:ln>
        </p:spPr>
      </p:cxnSp>
      <p:cxnSp>
        <p:nvCxnSpPr>
          <p:cNvPr id="311" name="Google Shape;311;p17"/>
          <p:cNvCxnSpPr>
            <a:stCxn id="306" idx="2"/>
            <a:endCxn id="307" idx="0"/>
          </p:cNvCxnSpPr>
          <p:nvPr/>
        </p:nvCxnSpPr>
        <p:spPr>
          <a:xfrm>
            <a:off x="1937475" y="2153275"/>
            <a:ext cx="0" cy="418200"/>
          </a:xfrm>
          <a:prstGeom prst="straightConnector1">
            <a:avLst/>
          </a:prstGeom>
          <a:noFill/>
          <a:ln cap="flat" cmpd="sng" w="9525">
            <a:solidFill>
              <a:schemeClr val="dk2"/>
            </a:solidFill>
            <a:prstDash val="solid"/>
            <a:round/>
            <a:headEnd len="med" w="med" type="none"/>
            <a:tailEnd len="med" w="med" type="none"/>
          </a:ln>
        </p:spPr>
      </p:cxnSp>
      <p:cxnSp>
        <p:nvCxnSpPr>
          <p:cNvPr id="312" name="Google Shape;312;p17"/>
          <p:cNvCxnSpPr>
            <a:stCxn id="306" idx="3"/>
          </p:cNvCxnSpPr>
          <p:nvPr/>
        </p:nvCxnSpPr>
        <p:spPr>
          <a:xfrm flipH="1" rot="10800000">
            <a:off x="2934825" y="1812775"/>
            <a:ext cx="745800" cy="6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p:nvPr/>
        </p:nvSpPr>
        <p:spPr>
          <a:xfrm rot="-5400000">
            <a:off x="686875" y="3961395"/>
            <a:ext cx="1671000" cy="129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8" name="Google Shape;318;p18"/>
          <p:cNvSpPr/>
          <p:nvPr/>
        </p:nvSpPr>
        <p:spPr>
          <a:xfrm>
            <a:off x="910250" y="3239925"/>
            <a:ext cx="6565800" cy="129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19" name="Google Shape;319;p18"/>
          <p:cNvSpPr/>
          <p:nvPr/>
        </p:nvSpPr>
        <p:spPr>
          <a:xfrm rot="-5400000">
            <a:off x="6566925" y="2654770"/>
            <a:ext cx="1671000" cy="129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0" name="Google Shape;320;p18"/>
          <p:cNvSpPr/>
          <p:nvPr/>
        </p:nvSpPr>
        <p:spPr>
          <a:xfrm>
            <a:off x="607300" y="2005925"/>
            <a:ext cx="6565800" cy="129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1" name="Google Shape;321;p18"/>
          <p:cNvSpPr txBox="1"/>
          <p:nvPr>
            <p:ph type="title"/>
          </p:nvPr>
        </p:nvSpPr>
        <p:spPr>
          <a:xfrm>
            <a:off x="1174350" y="6532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Workflow</a:t>
            </a:r>
            <a:endParaRPr/>
          </a:p>
        </p:txBody>
      </p:sp>
      <p:sp>
        <p:nvSpPr>
          <p:cNvPr id="322" name="Google Shape;322;p18"/>
          <p:cNvSpPr/>
          <p:nvPr/>
        </p:nvSpPr>
        <p:spPr>
          <a:xfrm>
            <a:off x="569300" y="1652500"/>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3" name="Google Shape;323;p18"/>
          <p:cNvSpPr/>
          <p:nvPr/>
        </p:nvSpPr>
        <p:spPr>
          <a:xfrm>
            <a:off x="6317625" y="1652500"/>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4" name="Google Shape;324;p18"/>
          <p:cNvSpPr/>
          <p:nvPr/>
        </p:nvSpPr>
        <p:spPr>
          <a:xfrm>
            <a:off x="3443450" y="1652500"/>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5" name="Google Shape;325;p18"/>
          <p:cNvSpPr/>
          <p:nvPr/>
        </p:nvSpPr>
        <p:spPr>
          <a:xfrm>
            <a:off x="536350" y="2934375"/>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6" name="Google Shape;326;p18"/>
          <p:cNvSpPr/>
          <p:nvPr/>
        </p:nvSpPr>
        <p:spPr>
          <a:xfrm>
            <a:off x="6284675" y="2934375"/>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7" name="Google Shape;327;p18"/>
          <p:cNvSpPr/>
          <p:nvPr/>
        </p:nvSpPr>
        <p:spPr>
          <a:xfrm>
            <a:off x="3410500" y="2934375"/>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8" name="Google Shape;328;p18"/>
          <p:cNvSpPr/>
          <p:nvPr/>
        </p:nvSpPr>
        <p:spPr>
          <a:xfrm>
            <a:off x="536350" y="4216250"/>
            <a:ext cx="2169600" cy="740700"/>
          </a:xfrm>
          <a:prstGeom prst="roundRect">
            <a:avLst>
              <a:gd fmla="val 16667" name="adj"/>
            </a:avLst>
          </a:prstGeom>
          <a:solidFill>
            <a:schemeClr val="lt1"/>
          </a:solidFill>
          <a:ln cap="flat" cmpd="sng" w="9525">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Nunito"/>
              <a:ea typeface="Nunito"/>
              <a:cs typeface="Nunito"/>
              <a:sym typeface="Nunito"/>
            </a:endParaRPr>
          </a:p>
        </p:txBody>
      </p:sp>
      <p:sp>
        <p:nvSpPr>
          <p:cNvPr id="329" name="Google Shape;329;p18"/>
          <p:cNvSpPr txBox="1"/>
          <p:nvPr/>
        </p:nvSpPr>
        <p:spPr>
          <a:xfrm>
            <a:off x="635125" y="1715575"/>
            <a:ext cx="2037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Understand business problems and objectives </a:t>
            </a:r>
            <a:endParaRPr sz="1300">
              <a:solidFill>
                <a:schemeClr val="dk2"/>
              </a:solidFill>
              <a:latin typeface="Nunito"/>
              <a:ea typeface="Nunito"/>
              <a:cs typeface="Nunito"/>
              <a:sym typeface="Nunito"/>
            </a:endParaRPr>
          </a:p>
        </p:txBody>
      </p:sp>
      <p:sp>
        <p:nvSpPr>
          <p:cNvPr id="330" name="Google Shape;330;p18"/>
          <p:cNvSpPr txBox="1"/>
          <p:nvPr/>
        </p:nvSpPr>
        <p:spPr>
          <a:xfrm>
            <a:off x="3476375" y="1715575"/>
            <a:ext cx="2037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Acquire and import relevant dataset</a:t>
            </a:r>
            <a:endParaRPr sz="1300">
              <a:solidFill>
                <a:schemeClr val="dk2"/>
              </a:solidFill>
              <a:latin typeface="Nunito"/>
              <a:ea typeface="Nunito"/>
              <a:cs typeface="Nunito"/>
              <a:sym typeface="Nunito"/>
            </a:endParaRPr>
          </a:p>
        </p:txBody>
      </p:sp>
      <p:sp>
        <p:nvSpPr>
          <p:cNvPr id="331" name="Google Shape;331;p18"/>
          <p:cNvSpPr txBox="1"/>
          <p:nvPr/>
        </p:nvSpPr>
        <p:spPr>
          <a:xfrm>
            <a:off x="6383475" y="1730350"/>
            <a:ext cx="2037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Understand the schema of the data set</a:t>
            </a:r>
            <a:endParaRPr sz="1300">
              <a:solidFill>
                <a:schemeClr val="dk2"/>
              </a:solidFill>
              <a:latin typeface="Nunito"/>
              <a:ea typeface="Nunito"/>
              <a:cs typeface="Nunito"/>
              <a:sym typeface="Nunito"/>
            </a:endParaRPr>
          </a:p>
        </p:txBody>
      </p:sp>
      <p:sp>
        <p:nvSpPr>
          <p:cNvPr id="332" name="Google Shape;332;p18"/>
          <p:cNvSpPr txBox="1"/>
          <p:nvPr/>
        </p:nvSpPr>
        <p:spPr>
          <a:xfrm>
            <a:off x="6350538" y="3019613"/>
            <a:ext cx="2037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Merge dataframes together and clean data</a:t>
            </a:r>
            <a:endParaRPr sz="1300">
              <a:solidFill>
                <a:schemeClr val="dk2"/>
              </a:solidFill>
              <a:latin typeface="Nunito"/>
              <a:ea typeface="Nunito"/>
              <a:cs typeface="Nunito"/>
              <a:sym typeface="Nunito"/>
            </a:endParaRPr>
          </a:p>
        </p:txBody>
      </p:sp>
      <p:sp>
        <p:nvSpPr>
          <p:cNvPr id="333" name="Google Shape;333;p18"/>
          <p:cNvSpPr txBox="1"/>
          <p:nvPr/>
        </p:nvSpPr>
        <p:spPr>
          <a:xfrm>
            <a:off x="3443438" y="3012213"/>
            <a:ext cx="2037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Perform Exploratory Data Analysis</a:t>
            </a:r>
            <a:endParaRPr sz="1300">
              <a:solidFill>
                <a:schemeClr val="dk2"/>
              </a:solidFill>
              <a:latin typeface="Nunito"/>
              <a:ea typeface="Nunito"/>
              <a:cs typeface="Nunito"/>
              <a:sym typeface="Nunito"/>
            </a:endParaRPr>
          </a:p>
        </p:txBody>
      </p:sp>
      <p:sp>
        <p:nvSpPr>
          <p:cNvPr id="334" name="Google Shape;334;p18"/>
          <p:cNvSpPr txBox="1"/>
          <p:nvPr/>
        </p:nvSpPr>
        <p:spPr>
          <a:xfrm>
            <a:off x="602188" y="2958475"/>
            <a:ext cx="2037900" cy="785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Extract key insights and trends for each visualisation</a:t>
            </a:r>
            <a:endParaRPr sz="1300">
              <a:solidFill>
                <a:schemeClr val="dk2"/>
              </a:solidFill>
              <a:latin typeface="Nunito"/>
              <a:ea typeface="Nunito"/>
              <a:cs typeface="Nunito"/>
              <a:sym typeface="Nunito"/>
            </a:endParaRPr>
          </a:p>
        </p:txBody>
      </p:sp>
      <p:sp>
        <p:nvSpPr>
          <p:cNvPr id="335" name="Google Shape;335;p18"/>
          <p:cNvSpPr txBox="1"/>
          <p:nvPr/>
        </p:nvSpPr>
        <p:spPr>
          <a:xfrm>
            <a:off x="602200" y="4308838"/>
            <a:ext cx="20379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Present findings on presentation deck</a:t>
            </a:r>
            <a:endParaRPr sz="1300">
              <a:solidFill>
                <a:schemeClr val="dk2"/>
              </a:solidFill>
              <a:latin typeface="Nunito"/>
              <a:ea typeface="Nunito"/>
              <a:cs typeface="Nunito"/>
              <a:sym typeface="Nunito"/>
            </a:endParaRPr>
          </a:p>
        </p:txBody>
      </p:sp>
      <p:sp>
        <p:nvSpPr>
          <p:cNvPr id="336" name="Google Shape;336;p18"/>
          <p:cNvSpPr txBox="1"/>
          <p:nvPr/>
        </p:nvSpPr>
        <p:spPr>
          <a:xfrm>
            <a:off x="463850" y="1314850"/>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1.</a:t>
            </a:r>
            <a:endParaRPr b="1" sz="1500">
              <a:solidFill>
                <a:schemeClr val="dk2"/>
              </a:solidFill>
              <a:latin typeface="Nunito"/>
              <a:ea typeface="Nunito"/>
              <a:cs typeface="Nunito"/>
              <a:sym typeface="Nunito"/>
            </a:endParaRPr>
          </a:p>
        </p:txBody>
      </p:sp>
      <p:sp>
        <p:nvSpPr>
          <p:cNvPr id="337" name="Google Shape;337;p18"/>
          <p:cNvSpPr txBox="1"/>
          <p:nvPr/>
        </p:nvSpPr>
        <p:spPr>
          <a:xfrm>
            <a:off x="3298050" y="1314850"/>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2</a:t>
            </a:r>
            <a:r>
              <a:rPr b="1" lang="en" sz="1500">
                <a:solidFill>
                  <a:schemeClr val="dk2"/>
                </a:solidFill>
                <a:latin typeface="Nunito"/>
                <a:ea typeface="Nunito"/>
                <a:cs typeface="Nunito"/>
                <a:sym typeface="Nunito"/>
              </a:rPr>
              <a:t>.</a:t>
            </a:r>
            <a:endParaRPr b="1" sz="1500">
              <a:solidFill>
                <a:schemeClr val="dk2"/>
              </a:solidFill>
              <a:latin typeface="Nunito"/>
              <a:ea typeface="Nunito"/>
              <a:cs typeface="Nunito"/>
              <a:sym typeface="Nunito"/>
            </a:endParaRPr>
          </a:p>
        </p:txBody>
      </p:sp>
      <p:sp>
        <p:nvSpPr>
          <p:cNvPr id="338" name="Google Shape;338;p18"/>
          <p:cNvSpPr txBox="1"/>
          <p:nvPr/>
        </p:nvSpPr>
        <p:spPr>
          <a:xfrm>
            <a:off x="6251750" y="1314850"/>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3</a:t>
            </a:r>
            <a:r>
              <a:rPr b="1" lang="en" sz="1500">
                <a:solidFill>
                  <a:schemeClr val="dk2"/>
                </a:solidFill>
                <a:latin typeface="Nunito"/>
                <a:ea typeface="Nunito"/>
                <a:cs typeface="Nunito"/>
                <a:sym typeface="Nunito"/>
              </a:rPr>
              <a:t>.</a:t>
            </a:r>
            <a:endParaRPr b="1" sz="1500">
              <a:solidFill>
                <a:schemeClr val="dk2"/>
              </a:solidFill>
              <a:latin typeface="Nunito"/>
              <a:ea typeface="Nunito"/>
              <a:cs typeface="Nunito"/>
              <a:sym typeface="Nunito"/>
            </a:endParaRPr>
          </a:p>
        </p:txBody>
      </p:sp>
      <p:sp>
        <p:nvSpPr>
          <p:cNvPr id="339" name="Google Shape;339;p18"/>
          <p:cNvSpPr txBox="1"/>
          <p:nvPr/>
        </p:nvSpPr>
        <p:spPr>
          <a:xfrm>
            <a:off x="463850" y="2571750"/>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6</a:t>
            </a:r>
            <a:r>
              <a:rPr b="1" lang="en" sz="1500">
                <a:solidFill>
                  <a:schemeClr val="dk2"/>
                </a:solidFill>
                <a:latin typeface="Nunito"/>
                <a:ea typeface="Nunito"/>
                <a:cs typeface="Nunito"/>
                <a:sym typeface="Nunito"/>
              </a:rPr>
              <a:t>.</a:t>
            </a:r>
            <a:endParaRPr b="1" sz="1500">
              <a:solidFill>
                <a:schemeClr val="dk2"/>
              </a:solidFill>
              <a:latin typeface="Nunito"/>
              <a:ea typeface="Nunito"/>
              <a:cs typeface="Nunito"/>
              <a:sym typeface="Nunito"/>
            </a:endParaRPr>
          </a:p>
        </p:txBody>
      </p:sp>
      <p:sp>
        <p:nvSpPr>
          <p:cNvPr id="340" name="Google Shape;340;p18"/>
          <p:cNvSpPr txBox="1"/>
          <p:nvPr/>
        </p:nvSpPr>
        <p:spPr>
          <a:xfrm>
            <a:off x="3298050" y="2571750"/>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5</a:t>
            </a:r>
            <a:r>
              <a:rPr b="1" lang="en" sz="1500">
                <a:solidFill>
                  <a:schemeClr val="dk2"/>
                </a:solidFill>
                <a:latin typeface="Nunito"/>
                <a:ea typeface="Nunito"/>
                <a:cs typeface="Nunito"/>
                <a:sym typeface="Nunito"/>
              </a:rPr>
              <a:t>.</a:t>
            </a:r>
            <a:endParaRPr b="1" sz="1500">
              <a:solidFill>
                <a:schemeClr val="dk2"/>
              </a:solidFill>
              <a:latin typeface="Nunito"/>
              <a:ea typeface="Nunito"/>
              <a:cs typeface="Nunito"/>
              <a:sym typeface="Nunito"/>
            </a:endParaRPr>
          </a:p>
        </p:txBody>
      </p:sp>
      <p:sp>
        <p:nvSpPr>
          <p:cNvPr id="341" name="Google Shape;341;p18"/>
          <p:cNvSpPr txBox="1"/>
          <p:nvPr/>
        </p:nvSpPr>
        <p:spPr>
          <a:xfrm>
            <a:off x="6251750" y="2571750"/>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4</a:t>
            </a:r>
            <a:r>
              <a:rPr b="1" lang="en" sz="1500">
                <a:solidFill>
                  <a:schemeClr val="dk2"/>
                </a:solidFill>
                <a:latin typeface="Nunito"/>
                <a:ea typeface="Nunito"/>
                <a:cs typeface="Nunito"/>
                <a:sym typeface="Nunito"/>
              </a:rPr>
              <a:t>.</a:t>
            </a:r>
            <a:endParaRPr b="1" sz="1500">
              <a:solidFill>
                <a:schemeClr val="dk2"/>
              </a:solidFill>
              <a:latin typeface="Nunito"/>
              <a:ea typeface="Nunito"/>
              <a:cs typeface="Nunito"/>
              <a:sym typeface="Nunito"/>
            </a:endParaRPr>
          </a:p>
        </p:txBody>
      </p:sp>
      <p:sp>
        <p:nvSpPr>
          <p:cNvPr id="342" name="Google Shape;342;p18"/>
          <p:cNvSpPr txBox="1"/>
          <p:nvPr/>
        </p:nvSpPr>
        <p:spPr>
          <a:xfrm>
            <a:off x="463850" y="3818462"/>
            <a:ext cx="446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2"/>
                </a:solidFill>
                <a:latin typeface="Nunito"/>
                <a:ea typeface="Nunito"/>
                <a:cs typeface="Nunito"/>
                <a:sym typeface="Nunito"/>
              </a:rPr>
              <a:t>7</a:t>
            </a:r>
            <a:r>
              <a:rPr b="1" lang="en" sz="1500">
                <a:solidFill>
                  <a:schemeClr val="dk2"/>
                </a:solidFill>
                <a:latin typeface="Nunito"/>
                <a:ea typeface="Nunito"/>
                <a:cs typeface="Nunito"/>
                <a:sym typeface="Nunito"/>
              </a:rPr>
              <a:t>.</a:t>
            </a:r>
            <a:endParaRPr b="1" sz="1500">
              <a:solidFill>
                <a:schemeClr val="dk2"/>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sz="1800"/>
          </a:p>
        </p:txBody>
      </p:sp>
      <p:pic>
        <p:nvPicPr>
          <p:cNvPr id="348" name="Google Shape;348;p19"/>
          <p:cNvPicPr preferRelativeResize="0"/>
          <p:nvPr/>
        </p:nvPicPr>
        <p:blipFill>
          <a:blip r:embed="rId3">
            <a:alphaModFix/>
          </a:blip>
          <a:stretch>
            <a:fillRect/>
          </a:stretch>
        </p:blipFill>
        <p:spPr>
          <a:xfrm>
            <a:off x="4717125" y="1177975"/>
            <a:ext cx="4307501" cy="3821076"/>
          </a:xfrm>
          <a:prstGeom prst="rect">
            <a:avLst/>
          </a:prstGeom>
          <a:noFill/>
          <a:ln>
            <a:noFill/>
          </a:ln>
        </p:spPr>
      </p:pic>
      <p:pic>
        <p:nvPicPr>
          <p:cNvPr id="349" name="Google Shape;349;p19"/>
          <p:cNvPicPr preferRelativeResize="0"/>
          <p:nvPr/>
        </p:nvPicPr>
        <p:blipFill>
          <a:blip r:embed="rId4">
            <a:alphaModFix/>
          </a:blip>
          <a:stretch>
            <a:fillRect/>
          </a:stretch>
        </p:blipFill>
        <p:spPr>
          <a:xfrm>
            <a:off x="0" y="1547500"/>
            <a:ext cx="1688775" cy="1763076"/>
          </a:xfrm>
          <a:prstGeom prst="rect">
            <a:avLst/>
          </a:prstGeom>
          <a:noFill/>
          <a:ln>
            <a:noFill/>
          </a:ln>
        </p:spPr>
      </p:pic>
      <p:pic>
        <p:nvPicPr>
          <p:cNvPr id="350" name="Google Shape;350;p19"/>
          <p:cNvPicPr preferRelativeResize="0"/>
          <p:nvPr/>
        </p:nvPicPr>
        <p:blipFill>
          <a:blip r:embed="rId5">
            <a:alphaModFix/>
          </a:blip>
          <a:stretch>
            <a:fillRect/>
          </a:stretch>
        </p:blipFill>
        <p:spPr>
          <a:xfrm>
            <a:off x="1800851" y="1547500"/>
            <a:ext cx="3038106" cy="1763074"/>
          </a:xfrm>
          <a:prstGeom prst="rect">
            <a:avLst/>
          </a:prstGeom>
          <a:noFill/>
          <a:ln>
            <a:noFill/>
          </a:ln>
        </p:spPr>
      </p:pic>
      <p:sp>
        <p:nvSpPr>
          <p:cNvPr id="351" name="Google Shape;351;p19"/>
          <p:cNvSpPr txBox="1"/>
          <p:nvPr>
            <p:ph idx="1" type="body"/>
          </p:nvPr>
        </p:nvSpPr>
        <p:spPr>
          <a:xfrm>
            <a:off x="175425" y="3310575"/>
            <a:ext cx="4582500" cy="3684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Wholesale is the dominant channel for sales, making up majority of the gross profit. </a:t>
            </a:r>
            <a:endParaRPr/>
          </a:p>
          <a:p>
            <a:pPr indent="-311150" lvl="0" marL="457200" rtl="0" algn="l">
              <a:spcBef>
                <a:spcPts val="0"/>
              </a:spcBef>
              <a:spcAft>
                <a:spcPts val="0"/>
              </a:spcAft>
              <a:buSzPts val="1300"/>
              <a:buChar char="●"/>
            </a:pPr>
            <a:r>
              <a:rPr lang="en"/>
              <a:t>Exports is the smallest channel contributor. </a:t>
            </a:r>
            <a:endParaRPr/>
          </a:p>
          <a:p>
            <a:pPr indent="-311150" lvl="0" marL="457200" rtl="0" algn="l">
              <a:spcBef>
                <a:spcPts val="0"/>
              </a:spcBef>
              <a:spcAft>
                <a:spcPts val="0"/>
              </a:spcAft>
              <a:buSzPts val="1300"/>
              <a:buChar char="●"/>
            </a:pPr>
            <a:r>
              <a:rPr lang="en"/>
              <a:t>Most sold products: Product 25, Product 26, Product 13, Product 14, Product 15. </a:t>
            </a:r>
            <a:endParaRPr/>
          </a:p>
          <a:p>
            <a:pPr indent="-311150" lvl="0" marL="457200" rtl="0" algn="l">
              <a:spcBef>
                <a:spcPts val="0"/>
              </a:spcBef>
              <a:spcAft>
                <a:spcPts val="0"/>
              </a:spcAft>
              <a:buSzPts val="1300"/>
              <a:buChar char="●"/>
            </a:pPr>
            <a:r>
              <a:rPr lang="en"/>
              <a:t>The graph is heavily skewed to the right, with most sales </a:t>
            </a:r>
            <a:r>
              <a:rPr lang="en"/>
              <a:t>occurring</a:t>
            </a:r>
            <a:r>
              <a:rPr lang="en"/>
              <a:t> with the top 5 products.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t/>
            </a:r>
            <a:endParaRPr sz="1800"/>
          </a:p>
        </p:txBody>
      </p:sp>
      <p:pic>
        <p:nvPicPr>
          <p:cNvPr id="357" name="Google Shape;357;p20"/>
          <p:cNvPicPr preferRelativeResize="0"/>
          <p:nvPr/>
        </p:nvPicPr>
        <p:blipFill>
          <a:blip r:embed="rId3">
            <a:alphaModFix/>
          </a:blip>
          <a:stretch>
            <a:fillRect/>
          </a:stretch>
        </p:blipFill>
        <p:spPr>
          <a:xfrm>
            <a:off x="0" y="1597875"/>
            <a:ext cx="4514026" cy="2692900"/>
          </a:xfrm>
          <a:prstGeom prst="rect">
            <a:avLst/>
          </a:prstGeom>
          <a:noFill/>
          <a:ln>
            <a:noFill/>
          </a:ln>
        </p:spPr>
      </p:pic>
      <p:sp>
        <p:nvSpPr>
          <p:cNvPr id="358" name="Google Shape;358;p20"/>
          <p:cNvSpPr txBox="1"/>
          <p:nvPr>
            <p:ph idx="1" type="body"/>
          </p:nvPr>
        </p:nvSpPr>
        <p:spPr>
          <a:xfrm>
            <a:off x="4514025" y="1991225"/>
            <a:ext cx="4582500" cy="190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The West is the most dominant region, having the highest total sales ($372M) and accounting for roughly 35% of the total sales. </a:t>
            </a:r>
            <a:endParaRPr/>
          </a:p>
          <a:p>
            <a:pPr indent="-311150" lvl="0" marL="457200" rtl="0" algn="l">
              <a:spcBef>
                <a:spcPts val="0"/>
              </a:spcBef>
              <a:spcAft>
                <a:spcPts val="0"/>
              </a:spcAft>
              <a:buSzPts val="1300"/>
              <a:buChar char="●"/>
            </a:pPr>
            <a:r>
              <a:rPr lang="en"/>
              <a:t>The South and Midwest both show robust sales but are lower than the West.</a:t>
            </a:r>
            <a:endParaRPr/>
          </a:p>
          <a:p>
            <a:pPr indent="-311150" lvl="0" marL="457200" rtl="0" algn="l">
              <a:spcBef>
                <a:spcPts val="0"/>
              </a:spcBef>
              <a:spcAft>
                <a:spcPts val="0"/>
              </a:spcAft>
              <a:buSzPts val="1300"/>
              <a:buChar char="●"/>
            </a:pPr>
            <a:r>
              <a:rPr lang="en"/>
              <a:t>The Northeast has the lowest amount of sales, approximately ~40% less than the West.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1"/>
          <p:cNvSpPr txBox="1"/>
          <p:nvPr>
            <p:ph type="title"/>
          </p:nvPr>
        </p:nvSpPr>
        <p:spPr>
          <a:xfrm>
            <a:off x="1311625" y="98900"/>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 (EDA)</a:t>
            </a:r>
            <a:endParaRPr/>
          </a:p>
          <a:p>
            <a:pPr indent="0" lvl="0" marL="0" rtl="0" algn="l">
              <a:spcBef>
                <a:spcPts val="0"/>
              </a:spcBef>
              <a:spcAft>
                <a:spcPts val="0"/>
              </a:spcAft>
              <a:buNone/>
            </a:pPr>
            <a:r>
              <a:rPr lang="en" sz="1800"/>
              <a:t>Bivariate Analysis</a:t>
            </a:r>
            <a:endParaRPr sz="1800"/>
          </a:p>
        </p:txBody>
      </p:sp>
      <p:pic>
        <p:nvPicPr>
          <p:cNvPr id="364" name="Google Shape;364;p21"/>
          <p:cNvPicPr preferRelativeResize="0"/>
          <p:nvPr/>
        </p:nvPicPr>
        <p:blipFill>
          <a:blip r:embed="rId3">
            <a:alphaModFix/>
          </a:blip>
          <a:stretch>
            <a:fillRect/>
          </a:stretch>
        </p:blipFill>
        <p:spPr>
          <a:xfrm>
            <a:off x="5356514" y="595475"/>
            <a:ext cx="3672836" cy="4548025"/>
          </a:xfrm>
          <a:prstGeom prst="rect">
            <a:avLst/>
          </a:prstGeom>
          <a:noFill/>
          <a:ln>
            <a:noFill/>
          </a:ln>
        </p:spPr>
      </p:pic>
      <p:sp>
        <p:nvSpPr>
          <p:cNvPr id="365" name="Google Shape;365;p21"/>
          <p:cNvSpPr txBox="1"/>
          <p:nvPr>
            <p:ph idx="1" type="body"/>
          </p:nvPr>
        </p:nvSpPr>
        <p:spPr>
          <a:xfrm>
            <a:off x="254225" y="1801525"/>
            <a:ext cx="4851000" cy="2297400"/>
          </a:xfrm>
          <a:prstGeom prst="rect">
            <a:avLst/>
          </a:prstGeom>
        </p:spPr>
        <p:txBody>
          <a:bodyPr anchorCtr="0" anchor="t" bIns="91425" lIns="91425" spcFirstLastPara="1" rIns="91425" wrap="square" tIns="91425">
            <a:normAutofit fontScale="25000" lnSpcReduction="20000"/>
          </a:bodyPr>
          <a:lstStyle/>
          <a:p>
            <a:pPr indent="-291140" lvl="0" marL="457200" rtl="0" algn="l">
              <a:spcBef>
                <a:spcPts val="0"/>
              </a:spcBef>
              <a:spcAft>
                <a:spcPts val="0"/>
              </a:spcAft>
              <a:buSzPct val="100000"/>
              <a:buChar char="●"/>
            </a:pPr>
            <a:r>
              <a:rPr lang="en" sz="3939"/>
              <a:t>Wholesale is the primary/dominant channel for every product sold (ranging from ~47-65%), generating the highest revenue percentage for all products. </a:t>
            </a:r>
            <a:endParaRPr sz="3939"/>
          </a:p>
          <a:p>
            <a:pPr indent="-291140" lvl="0" marL="457200" rtl="0" algn="l">
              <a:spcBef>
                <a:spcPts val="0"/>
              </a:spcBef>
              <a:spcAft>
                <a:spcPts val="0"/>
              </a:spcAft>
              <a:buSzPct val="100000"/>
              <a:buChar char="●"/>
            </a:pPr>
            <a:r>
              <a:rPr lang="en" sz="3939"/>
              <a:t>Distributor is the second significant channel for all products (ranging from ~19-39%), with Product 12 (37.7%), Product 17 (39.5%), Product 25 (35.6%), and Product 28 (38.3%) showing higher reliance on this channel. </a:t>
            </a:r>
            <a:endParaRPr sz="3939"/>
          </a:p>
          <a:p>
            <a:pPr indent="-291140" lvl="0" marL="457200" rtl="0" algn="l">
              <a:spcBef>
                <a:spcPts val="0"/>
              </a:spcBef>
              <a:spcAft>
                <a:spcPts val="0"/>
              </a:spcAft>
              <a:buSzPct val="100000"/>
              <a:buChar char="●"/>
            </a:pPr>
            <a:r>
              <a:rPr lang="en" sz="3939"/>
              <a:t>Export channel is the smallest contributor for all of the products (ranging from ~8-21%), with Product 23 (21.4%) and Product 27 (20.8%) deriving a significantly larger share of their revenue from exports </a:t>
            </a:r>
            <a:r>
              <a:rPr lang="en" sz="3939"/>
              <a:t>compared</a:t>
            </a:r>
            <a:r>
              <a:rPr lang="en" sz="3939"/>
              <a:t> to others like Product 28 (8.8%).</a:t>
            </a:r>
            <a:endParaRPr sz="3939"/>
          </a:p>
          <a:p>
            <a:pPr indent="0" lvl="0" marL="0" rtl="0" algn="l">
              <a:spcBef>
                <a:spcPts val="1200"/>
              </a:spcBef>
              <a:spcAft>
                <a:spcPts val="0"/>
              </a:spcAft>
              <a:buNone/>
            </a:pPr>
            <a:r>
              <a:t/>
            </a:r>
            <a:endParaRPr sz="3939"/>
          </a:p>
          <a:p>
            <a:pPr indent="0" lvl="0" marL="0" rtl="0" algn="l">
              <a:spcBef>
                <a:spcPts val="1200"/>
              </a:spcBef>
              <a:spcAft>
                <a:spcPts val="0"/>
              </a:spcAft>
              <a:buNone/>
            </a:pPr>
            <a:r>
              <a:t/>
            </a:r>
            <a:endParaRPr sz="3939"/>
          </a:p>
          <a:p>
            <a:pPr indent="0" lvl="0" marL="457200" rtl="0" algn="l">
              <a:spcBef>
                <a:spcPts val="1200"/>
              </a:spcBef>
              <a:spcAft>
                <a:spcPts val="0"/>
              </a:spcAft>
              <a:buNone/>
            </a:pPr>
            <a:r>
              <a:t/>
            </a:r>
            <a:endParaRPr sz="3939"/>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