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3" r:id="rId4"/>
    <p:sldId id="272" r:id="rId5"/>
    <p:sldId id="269" r:id="rId6"/>
    <p:sldId id="258" r:id="rId7"/>
    <p:sldId id="270" r:id="rId8"/>
    <p:sldId id="271" r:id="rId9"/>
    <p:sldId id="262" r:id="rId10"/>
    <p:sldId id="266" r:id="rId11"/>
    <p:sldId id="276" r:id="rId12"/>
    <p:sldId id="260" r:id="rId13"/>
    <p:sldId id="261" r:id="rId14"/>
    <p:sldId id="265" r:id="rId15"/>
    <p:sldId id="264" r:id="rId16"/>
    <p:sldId id="274" r:id="rId17"/>
    <p:sldId id="277" r:id="rId18"/>
    <p:sldId id="268" r:id="rId19"/>
    <p:sldId id="273" r:id="rId20"/>
    <p:sldId id="275" r:id="rId2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5900"/>
    <a:srgbClr val="59B4D9"/>
    <a:srgbClr val="262626"/>
    <a:srgbClr val="E6E6E6"/>
    <a:srgbClr val="232323"/>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5029" autoAdjust="0"/>
  </p:normalViewPr>
  <p:slideViewPr>
    <p:cSldViewPr snapToGrid="0">
      <p:cViewPr>
        <p:scale>
          <a:sx n="100" d="100"/>
          <a:sy n="100" d="100"/>
        </p:scale>
        <p:origin x="6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4839E733-3D10-4616-A655-43C3C095FF08}" type="datetimeFigureOut">
              <a:rPr lang="en-GB" smtClean="0"/>
              <a:t>26/04/2019</a:t>
            </a:fld>
            <a:endParaRPr lang="en-GB"/>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B19460E9-6310-40AC-8969-305D03B67408}" type="slidenum">
              <a:rPr lang="en-GB" smtClean="0"/>
              <a:t>‹#›</a:t>
            </a:fld>
            <a:endParaRPr lang="en-GB"/>
          </a:p>
        </p:txBody>
      </p:sp>
    </p:spTree>
    <p:extLst>
      <p:ext uri="{BB962C8B-B14F-4D97-AF65-F5344CB8AC3E}">
        <p14:creationId xmlns:p14="http://schemas.microsoft.com/office/powerpoint/2010/main" val="45939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sz="13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6</a:t>
            </a:fld>
            <a:endParaRPr lang="en-GB"/>
          </a:p>
        </p:txBody>
      </p:sp>
    </p:spTree>
    <p:extLst>
      <p:ext uri="{BB962C8B-B14F-4D97-AF65-F5344CB8AC3E}">
        <p14:creationId xmlns:p14="http://schemas.microsoft.com/office/powerpoint/2010/main" val="4283412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sz="13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7</a:t>
            </a:fld>
            <a:endParaRPr lang="en-GB"/>
          </a:p>
        </p:txBody>
      </p:sp>
    </p:spTree>
    <p:extLst>
      <p:ext uri="{BB962C8B-B14F-4D97-AF65-F5344CB8AC3E}">
        <p14:creationId xmlns:p14="http://schemas.microsoft.com/office/powerpoint/2010/main" val="187772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sz="13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8</a:t>
            </a:fld>
            <a:endParaRPr lang="en-GB"/>
          </a:p>
        </p:txBody>
      </p:sp>
    </p:spTree>
    <p:extLst>
      <p:ext uri="{BB962C8B-B14F-4D97-AF65-F5344CB8AC3E}">
        <p14:creationId xmlns:p14="http://schemas.microsoft.com/office/powerpoint/2010/main" val="233898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sz="13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19</a:t>
            </a:fld>
            <a:endParaRPr lang="en-GB"/>
          </a:p>
        </p:txBody>
      </p:sp>
    </p:spTree>
    <p:extLst>
      <p:ext uri="{BB962C8B-B14F-4D97-AF65-F5344CB8AC3E}">
        <p14:creationId xmlns:p14="http://schemas.microsoft.com/office/powerpoint/2010/main" val="315045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GB" sz="1300" dirty="0">
                <a:solidFill>
                  <a:srgbClr val="DD5900"/>
                </a:solidFill>
              </a:rPr>
              <a:t>https://github.com/simondale/service-fabric-workshop</a:t>
            </a:r>
          </a:p>
          <a:p>
            <a:endParaRPr lang="en-GB" dirty="0"/>
          </a:p>
        </p:txBody>
      </p:sp>
      <p:sp>
        <p:nvSpPr>
          <p:cNvPr id="4" name="Slide Number Placeholder 3"/>
          <p:cNvSpPr>
            <a:spLocks noGrp="1"/>
          </p:cNvSpPr>
          <p:nvPr>
            <p:ph type="sldNum" sz="quarter" idx="5"/>
          </p:nvPr>
        </p:nvSpPr>
        <p:spPr/>
        <p:txBody>
          <a:bodyPr/>
          <a:lstStyle/>
          <a:p>
            <a:fld id="{B19460E9-6310-40AC-8969-305D03B67408}" type="slidenum">
              <a:rPr lang="en-GB" smtClean="0"/>
              <a:t>20</a:t>
            </a:fld>
            <a:endParaRPr lang="en-GB"/>
          </a:p>
        </p:txBody>
      </p:sp>
    </p:spTree>
    <p:extLst>
      <p:ext uri="{BB962C8B-B14F-4D97-AF65-F5344CB8AC3E}">
        <p14:creationId xmlns:p14="http://schemas.microsoft.com/office/powerpoint/2010/main" val="424157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85D1-0878-41A3-829D-A1A2DB07A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572697-CACD-4E29-A6DD-85B6F40F9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D742F9-8F1C-441D-BCBD-720D8E09A759}"/>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5" name="Footer Placeholder 4">
            <a:extLst>
              <a:ext uri="{FF2B5EF4-FFF2-40B4-BE49-F238E27FC236}">
                <a16:creationId xmlns:a16="http://schemas.microsoft.com/office/drawing/2014/main" id="{E8DE6593-377F-4437-AE1C-3ECF87C0B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D8F286-C6E4-48AB-BAA5-B990D67F9E4C}"/>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82495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EBFB-F592-46A9-BFDA-C840DE8E15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65C08B-9878-497D-B6D5-F12F98A581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1143E4-2CF6-4E77-B1DC-F336F5143517}"/>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5" name="Footer Placeholder 4">
            <a:extLst>
              <a:ext uri="{FF2B5EF4-FFF2-40B4-BE49-F238E27FC236}">
                <a16:creationId xmlns:a16="http://schemas.microsoft.com/office/drawing/2014/main" id="{424413C4-0F0B-41F1-A019-136B857B67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321A2C-79DB-44C4-ACA1-55F0DF7E2607}"/>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76415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0532A-7A58-4120-913E-3D938603C3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0EEBD5-F2B4-4588-A75B-72D7D3B377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3AC09B-980C-47F9-9387-5A51358970F3}"/>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5" name="Footer Placeholder 4">
            <a:extLst>
              <a:ext uri="{FF2B5EF4-FFF2-40B4-BE49-F238E27FC236}">
                <a16:creationId xmlns:a16="http://schemas.microsoft.com/office/drawing/2014/main" id="{8BAFF984-6D08-45E7-98E9-B1C37B3A0C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647B51-1249-44CF-A485-9D5E631FA93A}"/>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24639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16B6-5D4B-43EC-A1D3-25EA2C453D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543F45-1FEE-4A48-892D-1D71B598FB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7EC52D-FA75-4416-BDEA-83830D3C8790}"/>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5" name="Footer Placeholder 4">
            <a:extLst>
              <a:ext uri="{FF2B5EF4-FFF2-40B4-BE49-F238E27FC236}">
                <a16:creationId xmlns:a16="http://schemas.microsoft.com/office/drawing/2014/main" id="{0B7A4028-E7FF-4E9A-A81C-435D6402D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AB2B59-78D9-438F-B0D9-448FB60EA724}"/>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30465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7C66-EAE5-4B36-9E95-389563A14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2709C0-6C28-41B0-9C54-9D3BD2C4A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0EBA2E-6DE8-40CC-887B-6481ED5FB5D9}"/>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5" name="Footer Placeholder 4">
            <a:extLst>
              <a:ext uri="{FF2B5EF4-FFF2-40B4-BE49-F238E27FC236}">
                <a16:creationId xmlns:a16="http://schemas.microsoft.com/office/drawing/2014/main" id="{7B5EA769-E47F-4E37-B05F-6BB4B848CD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838036-56A2-40AC-8176-2B11FD2F3E45}"/>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06404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6633-B35C-41A8-B3E6-5AAB4996D6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66DEA3-DEED-44C9-B893-5D73FFDA07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CCD3B7-BDC2-4EC6-AE98-A897CAF660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601585-FBDB-48D5-AC10-FA199A50C4B0}"/>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6" name="Footer Placeholder 5">
            <a:extLst>
              <a:ext uri="{FF2B5EF4-FFF2-40B4-BE49-F238E27FC236}">
                <a16:creationId xmlns:a16="http://schemas.microsoft.com/office/drawing/2014/main" id="{5F333770-E367-4EB6-9D40-ABDE6E80E2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453A0-BBB7-4D3A-B84A-5C7180BA7734}"/>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79012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164B-94DF-4274-A08E-6DACBC92A9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084CFE-4645-49CF-BC47-A0F435CED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FBEE19-8553-4712-9A6C-7623F8AF83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CA0CB5-21F9-43FD-A5D7-7AF472123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997FB0-C556-4831-826B-F839EBAEB0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B801F26-11E1-479C-A4A7-20676CDF4A44}"/>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8" name="Footer Placeholder 7">
            <a:extLst>
              <a:ext uri="{FF2B5EF4-FFF2-40B4-BE49-F238E27FC236}">
                <a16:creationId xmlns:a16="http://schemas.microsoft.com/office/drawing/2014/main" id="{FEA00DF9-0949-4E42-ADFB-7C7781A561C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D6B243E-7DEF-491D-A847-11D21145DB08}"/>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69138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8F2-3B98-40E9-BBFE-171B296C28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32B7CB-286C-48D6-BF64-98A6557BF508}"/>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4" name="Footer Placeholder 3">
            <a:extLst>
              <a:ext uri="{FF2B5EF4-FFF2-40B4-BE49-F238E27FC236}">
                <a16:creationId xmlns:a16="http://schemas.microsoft.com/office/drawing/2014/main" id="{2AD9AD77-2DE8-499E-B298-3CC08C52A0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8F4129-2E94-457B-9A60-18A01D2576EA}"/>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414930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A7DF1-176C-47A5-877E-E864DB915A5B}"/>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3" name="Footer Placeholder 2">
            <a:extLst>
              <a:ext uri="{FF2B5EF4-FFF2-40B4-BE49-F238E27FC236}">
                <a16:creationId xmlns:a16="http://schemas.microsoft.com/office/drawing/2014/main" id="{33DBF476-5EDC-4D87-A8AD-3D88F82B43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67B860-3C49-4A63-A706-47305BC9892C}"/>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317118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3440-269C-406A-8F80-6C75E64D0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20E746-D095-4961-ADE3-0954520FD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20A463-CBC6-4AA4-A9A9-BD9A3010B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05EF6C-E3BC-44FD-921A-760E292135A2}"/>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6" name="Footer Placeholder 5">
            <a:extLst>
              <a:ext uri="{FF2B5EF4-FFF2-40B4-BE49-F238E27FC236}">
                <a16:creationId xmlns:a16="http://schemas.microsoft.com/office/drawing/2014/main" id="{490038D2-1080-4E8A-995E-95921515FC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C1D0D-B665-498C-8E5C-79471D374559}"/>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127724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61E0-81F3-4A80-BE2F-107202825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236360-2FFF-4067-8197-45C550F32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5AF97D0-0CAF-4D55-9EF1-7EBF6BA24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BE840F-998C-470E-BC06-7A174FF6DEBB}"/>
              </a:ext>
            </a:extLst>
          </p:cNvPr>
          <p:cNvSpPr>
            <a:spLocks noGrp="1"/>
          </p:cNvSpPr>
          <p:nvPr>
            <p:ph type="dt" sz="half" idx="10"/>
          </p:nvPr>
        </p:nvSpPr>
        <p:spPr/>
        <p:txBody>
          <a:bodyPr/>
          <a:lstStyle/>
          <a:p>
            <a:fld id="{534D42AA-4AEA-460C-8CA4-03FF7448E3E2}" type="datetimeFigureOut">
              <a:rPr lang="en-GB" smtClean="0"/>
              <a:t>26/04/2019</a:t>
            </a:fld>
            <a:endParaRPr lang="en-GB"/>
          </a:p>
        </p:txBody>
      </p:sp>
      <p:sp>
        <p:nvSpPr>
          <p:cNvPr id="6" name="Footer Placeholder 5">
            <a:extLst>
              <a:ext uri="{FF2B5EF4-FFF2-40B4-BE49-F238E27FC236}">
                <a16:creationId xmlns:a16="http://schemas.microsoft.com/office/drawing/2014/main" id="{B1D659C0-5139-4CB9-B021-B9B58AE4F4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FCB0D0-94E6-4F6C-858E-B6CCC01E621F}"/>
              </a:ext>
            </a:extLst>
          </p:cNvPr>
          <p:cNvSpPr>
            <a:spLocks noGrp="1"/>
          </p:cNvSpPr>
          <p:nvPr>
            <p:ph type="sldNum" sz="quarter" idx="12"/>
          </p:nvPr>
        </p:nvSpPr>
        <p:spPr/>
        <p:txBody>
          <a:bodyPr/>
          <a:lstStyle/>
          <a:p>
            <a:fld id="{B4AACF21-4A26-4621-AE99-D54C9157DB4F}" type="slidenum">
              <a:rPr lang="en-GB" smtClean="0"/>
              <a:t>‹#›</a:t>
            </a:fld>
            <a:endParaRPr lang="en-GB"/>
          </a:p>
        </p:txBody>
      </p:sp>
    </p:spTree>
    <p:extLst>
      <p:ext uri="{BB962C8B-B14F-4D97-AF65-F5344CB8AC3E}">
        <p14:creationId xmlns:p14="http://schemas.microsoft.com/office/powerpoint/2010/main" val="287828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822F8-A74A-4CAC-BEF2-6790766A7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3C2E06-7AE8-4006-BEC0-13D0BC363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90D012-64CC-4599-A58D-EA72E69F5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D42AA-4AEA-460C-8CA4-03FF7448E3E2}" type="datetimeFigureOut">
              <a:rPr lang="en-GB" smtClean="0"/>
              <a:t>26/04/2019</a:t>
            </a:fld>
            <a:endParaRPr lang="en-GB"/>
          </a:p>
        </p:txBody>
      </p:sp>
      <p:sp>
        <p:nvSpPr>
          <p:cNvPr id="5" name="Footer Placeholder 4">
            <a:extLst>
              <a:ext uri="{FF2B5EF4-FFF2-40B4-BE49-F238E27FC236}">
                <a16:creationId xmlns:a16="http://schemas.microsoft.com/office/drawing/2014/main" id="{A2E9F3E3-8B39-43C9-8CB9-938B2747D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408B15-0E20-4461-814C-BBFD21663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ACF21-4A26-4621-AE99-D54C9157DB4F}" type="slidenum">
              <a:rPr lang="en-GB" smtClean="0"/>
              <a:t>‹#›</a:t>
            </a:fld>
            <a:endParaRPr lang="en-GB"/>
          </a:p>
        </p:txBody>
      </p:sp>
    </p:spTree>
    <p:extLst>
      <p:ext uri="{BB962C8B-B14F-4D97-AF65-F5344CB8AC3E}">
        <p14:creationId xmlns:p14="http://schemas.microsoft.com/office/powerpoint/2010/main" val="392770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8.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svg"/><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svg"/><Relationship Id="rId5" Type="http://schemas.openxmlformats.org/officeDocument/2006/relationships/image" Target="../media/image69.sv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8.svg"/><Relationship Id="rId3" Type="http://schemas.openxmlformats.org/officeDocument/2006/relationships/image" Target="../media/image12.svg"/><Relationship Id="rId7" Type="http://schemas.openxmlformats.org/officeDocument/2006/relationships/image" Target="../media/image10.svg"/><Relationship Id="rId12"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14.sv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20.svg"/><Relationship Id="rId21" Type="http://schemas.openxmlformats.org/officeDocument/2006/relationships/image" Target="../media/image36.sv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6.svg"/><Relationship Id="rId25" Type="http://schemas.openxmlformats.org/officeDocument/2006/relationships/image" Target="../media/image40.svg"/><Relationship Id="rId2" Type="http://schemas.openxmlformats.org/officeDocument/2006/relationships/image" Target="../media/image19.png"/><Relationship Id="rId16" Type="http://schemas.openxmlformats.org/officeDocument/2006/relationships/image" Target="../media/image5.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39.pn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38.svg"/><Relationship Id="rId28" Type="http://schemas.openxmlformats.org/officeDocument/2006/relationships/image" Target="../media/image43.png"/><Relationship Id="rId10" Type="http://schemas.openxmlformats.org/officeDocument/2006/relationships/image" Target="../media/image27.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s>
</file>

<file path=ppt/slides/_rels/slide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visualstudio.microsoft.com/" TargetMode="External"/><Relationship Id="rId1" Type="http://schemas.openxmlformats.org/officeDocument/2006/relationships/slideLayout" Target="../slideLayouts/slideLayout2.xml"/><Relationship Id="rId6" Type="http://schemas.openxmlformats.org/officeDocument/2006/relationships/hyperlink" Target="https://dev.azure.com/" TargetMode="External"/><Relationship Id="rId5" Type="http://schemas.openxmlformats.org/officeDocument/2006/relationships/hyperlink" Target="https://portal.azure.com/" TargetMode="External"/><Relationship Id="rId4" Type="http://schemas.openxmlformats.org/officeDocument/2006/relationships/hyperlink" Target="https://www.microsoft.com/web/handlers/webpi.ashx?command=getinstallerredirect&amp;appid=MicrosoftAzure-ServiceFabric-Cor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ctrTitle"/>
          </p:nvPr>
        </p:nvSpPr>
        <p:spPr>
          <a:xfrm>
            <a:off x="4365233" y="1842294"/>
            <a:ext cx="3599556" cy="1023938"/>
          </a:xfrm>
        </p:spPr>
        <p:txBody>
          <a:bodyPr/>
          <a:lstStyle/>
          <a:p>
            <a:pPr algn="l"/>
            <a:r>
              <a:rPr lang="en-GB" dirty="0">
                <a:solidFill>
                  <a:schemeClr val="bg1"/>
                </a:solidFill>
                <a:latin typeface="Helvetica LT Pro ExtraComp" panose="020B0508030502060204" pitchFamily="34" charset="0"/>
              </a:rPr>
              <a:t>SERVICE FABRIC</a:t>
            </a:r>
          </a:p>
        </p:txBody>
      </p:sp>
      <p:sp>
        <p:nvSpPr>
          <p:cNvPr id="3" name="Subtitle 2">
            <a:extLst>
              <a:ext uri="{FF2B5EF4-FFF2-40B4-BE49-F238E27FC236}">
                <a16:creationId xmlns:a16="http://schemas.microsoft.com/office/drawing/2014/main" id="{E4B9B205-4F33-4BF7-B934-125AEAEF2182}"/>
              </a:ext>
            </a:extLst>
          </p:cNvPr>
          <p:cNvSpPr>
            <a:spLocks noGrp="1"/>
          </p:cNvSpPr>
          <p:nvPr>
            <p:ph type="subTitle" idx="1"/>
          </p:nvPr>
        </p:nvSpPr>
        <p:spPr>
          <a:xfrm>
            <a:off x="4365233" y="2777638"/>
            <a:ext cx="5815013" cy="508487"/>
          </a:xfrm>
        </p:spPr>
        <p:txBody>
          <a:bodyPr/>
          <a:lstStyle/>
          <a:p>
            <a:pPr algn="l"/>
            <a:r>
              <a:rPr lang="en-GB" dirty="0">
                <a:solidFill>
                  <a:schemeClr val="bg1"/>
                </a:solidFill>
              </a:rPr>
              <a:t>Hands-On</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Graphic 19">
            <a:extLst>
              <a:ext uri="{FF2B5EF4-FFF2-40B4-BE49-F238E27FC236}">
                <a16:creationId xmlns:a16="http://schemas.microsoft.com/office/drawing/2014/main" id="{400122D6-51D0-4631-9145-174993A38B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1141" y="1842294"/>
            <a:ext cx="1343025" cy="1343025"/>
          </a:xfrm>
          <a:prstGeom prst="rect">
            <a:avLst/>
          </a:prstGeom>
        </p:spPr>
      </p:pic>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7252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DATABASE GUEST EXECUTABLE</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database</a:t>
            </a:r>
          </a:p>
          <a:p>
            <a:pPr algn="l"/>
            <a:endParaRPr lang="en-GB" dirty="0">
              <a:solidFill>
                <a:schemeClr val="bg1"/>
              </a:solidFill>
            </a:endParaRPr>
          </a:p>
          <a:p>
            <a:r>
              <a:rPr lang="en-GB" dirty="0">
                <a:solidFill>
                  <a:schemeClr val="bg1"/>
                </a:solidFill>
              </a:rPr>
              <a:t>MongoDB</a:t>
            </a:r>
          </a:p>
          <a:p>
            <a:pPr algn="l"/>
            <a:r>
              <a:rPr lang="en-GB" dirty="0">
                <a:solidFill>
                  <a:schemeClr val="bg1"/>
                </a:solidFill>
              </a:rPr>
              <a:t>Guest executable (</a:t>
            </a:r>
            <a:r>
              <a:rPr lang="en-GB" dirty="0" err="1">
                <a:solidFill>
                  <a:schemeClr val="bg1"/>
                </a:solidFill>
              </a:rPr>
              <a:t>mongod</a:t>
            </a:r>
            <a:r>
              <a:rPr lang="en-GB" dirty="0">
                <a:solidFill>
                  <a:schemeClr val="bg1"/>
                </a:solidFill>
              </a:rPr>
              <a:t>)</a:t>
            </a:r>
          </a:p>
          <a:p>
            <a:pPr algn="l"/>
            <a:r>
              <a:rPr lang="en-GB" dirty="0">
                <a:solidFill>
                  <a:schemeClr val="bg1"/>
                </a:solidFill>
              </a:rPr>
              <a:t>Test deployment using client (mongo)</a:t>
            </a:r>
          </a:p>
          <a:p>
            <a:pPr algn="l"/>
            <a:r>
              <a:rPr lang="en-GB" dirty="0">
                <a:solidFill>
                  <a:schemeClr val="bg1"/>
                </a:solidFill>
              </a:rPr>
              <a:t>Roadmap to replace this service with Azure PaaS (</a:t>
            </a:r>
            <a:r>
              <a:rPr lang="en-GB" dirty="0" err="1">
                <a:solidFill>
                  <a:schemeClr val="bg1"/>
                </a:solidFill>
              </a:rPr>
              <a:t>CosmosDB</a:t>
            </a:r>
            <a:r>
              <a:rPr lang="en-GB" dirty="0">
                <a:solidFill>
                  <a:schemeClr val="bg1"/>
                </a:solidFill>
              </a:rPr>
              <a:t>)</a:t>
            </a:r>
          </a:p>
          <a:p>
            <a:pPr algn="l"/>
            <a:endParaRPr lang="en-GB" dirty="0">
              <a:solidFill>
                <a:schemeClr val="bg1"/>
              </a:solidFill>
            </a:endParaRP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3113B3BD-4941-4A81-B463-CB880D66434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75180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DATABASE GUEST EXECUTABLE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3113B3BD-4941-4A81-B463-CB880D66434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pic>
        <p:nvPicPr>
          <p:cNvPr id="24" name="Picture 23">
            <a:extLst>
              <a:ext uri="{FF2B5EF4-FFF2-40B4-BE49-F238E27FC236}">
                <a16:creationId xmlns:a16="http://schemas.microsoft.com/office/drawing/2014/main" id="{1BFA5FA2-AF4E-491C-9D5B-E9AD0C55DDE9}"/>
              </a:ext>
            </a:extLst>
          </p:cNvPr>
          <p:cNvPicPr>
            <a:picLocks noChangeAspect="1"/>
          </p:cNvPicPr>
          <p:nvPr/>
        </p:nvPicPr>
        <p:blipFill>
          <a:blip r:embed="rId2"/>
          <a:stretch>
            <a:fillRect/>
          </a:stretch>
        </p:blipFill>
        <p:spPr>
          <a:xfrm>
            <a:off x="4645145" y="4306452"/>
            <a:ext cx="6800850" cy="666750"/>
          </a:xfrm>
          <a:prstGeom prst="rect">
            <a:avLst/>
          </a:prstGeom>
        </p:spPr>
      </p:pic>
      <p:pic>
        <p:nvPicPr>
          <p:cNvPr id="25" name="Picture 24">
            <a:extLst>
              <a:ext uri="{FF2B5EF4-FFF2-40B4-BE49-F238E27FC236}">
                <a16:creationId xmlns:a16="http://schemas.microsoft.com/office/drawing/2014/main" id="{698759CB-026D-4ACD-B507-D58B3ADC601B}"/>
              </a:ext>
            </a:extLst>
          </p:cNvPr>
          <p:cNvPicPr>
            <a:picLocks noChangeAspect="1"/>
          </p:cNvPicPr>
          <p:nvPr/>
        </p:nvPicPr>
        <p:blipFill>
          <a:blip r:embed="rId3"/>
          <a:stretch>
            <a:fillRect/>
          </a:stretch>
        </p:blipFill>
        <p:spPr>
          <a:xfrm>
            <a:off x="4645145" y="5178581"/>
            <a:ext cx="6800850" cy="1019175"/>
          </a:xfrm>
          <a:prstGeom prst="rect">
            <a:avLst/>
          </a:prstGeom>
        </p:spPr>
      </p:pic>
      <p:pic>
        <p:nvPicPr>
          <p:cNvPr id="27" name="Picture 26">
            <a:extLst>
              <a:ext uri="{FF2B5EF4-FFF2-40B4-BE49-F238E27FC236}">
                <a16:creationId xmlns:a16="http://schemas.microsoft.com/office/drawing/2014/main" id="{95A8560F-3715-4DF5-9797-3AF4757E176D}"/>
              </a:ext>
            </a:extLst>
          </p:cNvPr>
          <p:cNvPicPr>
            <a:picLocks noChangeAspect="1"/>
          </p:cNvPicPr>
          <p:nvPr/>
        </p:nvPicPr>
        <p:blipFill>
          <a:blip r:embed="rId4"/>
          <a:stretch>
            <a:fillRect/>
          </a:stretch>
        </p:blipFill>
        <p:spPr>
          <a:xfrm>
            <a:off x="4645145" y="2031240"/>
            <a:ext cx="6829425" cy="1543050"/>
          </a:xfrm>
          <a:prstGeom prst="rect">
            <a:avLst/>
          </a:prstGeom>
        </p:spPr>
      </p:pic>
      <p:sp>
        <p:nvSpPr>
          <p:cNvPr id="30" name="Rectangle: Rounded Corners 29">
            <a:extLst>
              <a:ext uri="{FF2B5EF4-FFF2-40B4-BE49-F238E27FC236}">
                <a16:creationId xmlns:a16="http://schemas.microsoft.com/office/drawing/2014/main" id="{2576C390-70E6-4073-B112-3F8B46142BED}"/>
              </a:ext>
            </a:extLst>
          </p:cNvPr>
          <p:cNvSpPr/>
          <p:nvPr/>
        </p:nvSpPr>
        <p:spPr>
          <a:xfrm>
            <a:off x="838200" y="1668888"/>
            <a:ext cx="211836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Service Manifest</a:t>
            </a:r>
            <a:endParaRPr lang="en-GB" sz="1100" dirty="0">
              <a:solidFill>
                <a:srgbClr val="DD5900"/>
              </a:solidFill>
            </a:endParaRPr>
          </a:p>
        </p:txBody>
      </p:sp>
      <p:sp>
        <p:nvSpPr>
          <p:cNvPr id="31" name="Rectangle: Rounded Corners 30">
            <a:extLst>
              <a:ext uri="{FF2B5EF4-FFF2-40B4-BE49-F238E27FC236}">
                <a16:creationId xmlns:a16="http://schemas.microsoft.com/office/drawing/2014/main" id="{77E7F125-BA8E-473F-92A3-3C3F418766E2}"/>
              </a:ext>
            </a:extLst>
          </p:cNvPr>
          <p:cNvSpPr/>
          <p:nvPr/>
        </p:nvSpPr>
        <p:spPr>
          <a:xfrm>
            <a:off x="1079679" y="2291473"/>
            <a:ext cx="3342794" cy="966282"/>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Defines the Guest Executable service</a:t>
            </a:r>
          </a:p>
          <a:p>
            <a:pPr algn="just"/>
            <a:r>
              <a:rPr lang="en-GB" sz="1000" dirty="0">
                <a:solidFill>
                  <a:srgbClr val="DD5900"/>
                </a:solidFill>
              </a:rPr>
              <a:t>Specify the entry point program</a:t>
            </a:r>
          </a:p>
          <a:p>
            <a:pPr algn="just"/>
            <a:r>
              <a:rPr lang="en-GB" sz="1000" dirty="0">
                <a:solidFill>
                  <a:srgbClr val="DD5900"/>
                </a:solidFill>
              </a:rPr>
              <a:t>Optional command line arguments</a:t>
            </a:r>
          </a:p>
          <a:p>
            <a:pPr algn="just"/>
            <a:r>
              <a:rPr lang="en-GB" sz="1000" dirty="0">
                <a:solidFill>
                  <a:srgbClr val="DD5900"/>
                </a:solidFill>
              </a:rPr>
              <a:t>Working folder</a:t>
            </a:r>
          </a:p>
          <a:p>
            <a:pPr algn="just"/>
            <a:r>
              <a:rPr lang="en-GB" sz="1000" dirty="0">
                <a:solidFill>
                  <a:srgbClr val="DD5900"/>
                </a:solidFill>
              </a:rPr>
              <a:t>Capture log files and setup log file rotation</a:t>
            </a:r>
          </a:p>
        </p:txBody>
      </p:sp>
      <p:sp>
        <p:nvSpPr>
          <p:cNvPr id="32" name="Rectangle: Rounded Corners 31">
            <a:extLst>
              <a:ext uri="{FF2B5EF4-FFF2-40B4-BE49-F238E27FC236}">
                <a16:creationId xmlns:a16="http://schemas.microsoft.com/office/drawing/2014/main" id="{5ED8B313-B4D1-471C-A129-8C8C5E503283}"/>
              </a:ext>
            </a:extLst>
          </p:cNvPr>
          <p:cNvSpPr/>
          <p:nvPr/>
        </p:nvSpPr>
        <p:spPr>
          <a:xfrm>
            <a:off x="838200" y="3942353"/>
            <a:ext cx="211836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 Manifest</a:t>
            </a:r>
            <a:endParaRPr lang="en-GB" sz="1100" dirty="0">
              <a:solidFill>
                <a:srgbClr val="DD5900"/>
              </a:solidFill>
            </a:endParaRPr>
          </a:p>
        </p:txBody>
      </p:sp>
      <p:sp>
        <p:nvSpPr>
          <p:cNvPr id="33" name="Rectangle: Rounded Corners 32">
            <a:extLst>
              <a:ext uri="{FF2B5EF4-FFF2-40B4-BE49-F238E27FC236}">
                <a16:creationId xmlns:a16="http://schemas.microsoft.com/office/drawing/2014/main" id="{6414E6C9-7997-4FCC-A406-CD08190FBF29}"/>
              </a:ext>
            </a:extLst>
          </p:cNvPr>
          <p:cNvSpPr/>
          <p:nvPr/>
        </p:nvSpPr>
        <p:spPr>
          <a:xfrm>
            <a:off x="1079679" y="4619151"/>
            <a:ext cx="3342794" cy="113992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Define parameters for configurable service scalability</a:t>
            </a:r>
          </a:p>
          <a:p>
            <a:pPr algn="just"/>
            <a:endParaRPr lang="en-GB" sz="1000" dirty="0">
              <a:solidFill>
                <a:srgbClr val="DD5900"/>
              </a:solidFill>
            </a:endParaRPr>
          </a:p>
          <a:p>
            <a:pPr algn="just"/>
            <a:r>
              <a:rPr lang="en-GB" sz="1000" dirty="0">
                <a:solidFill>
                  <a:srgbClr val="DD5900"/>
                </a:solidFill>
              </a:rPr>
              <a:t>Setup a partitioning strategy</a:t>
            </a:r>
          </a:p>
          <a:p>
            <a:pPr algn="just"/>
            <a:r>
              <a:rPr lang="en-GB" sz="1000" dirty="0">
                <a:solidFill>
                  <a:srgbClr val="DD5900"/>
                </a:solidFill>
              </a:rPr>
              <a:t>Specify number of instances per partition</a:t>
            </a:r>
          </a:p>
          <a:p>
            <a:pPr algn="just"/>
            <a:endParaRPr lang="en-GB" sz="1000" dirty="0">
              <a:solidFill>
                <a:srgbClr val="DD5900"/>
              </a:solidFill>
            </a:endParaRPr>
          </a:p>
          <a:p>
            <a:pPr algn="just"/>
            <a:r>
              <a:rPr lang="en-GB" sz="1000" dirty="0">
                <a:solidFill>
                  <a:srgbClr val="DD5900"/>
                </a:solidFill>
              </a:rPr>
              <a:t>The Database application is a singleton with a single instance</a:t>
            </a:r>
          </a:p>
        </p:txBody>
      </p:sp>
    </p:spTree>
    <p:extLst>
      <p:ext uri="{BB962C8B-B14F-4D97-AF65-F5344CB8AC3E}">
        <p14:creationId xmlns:p14="http://schemas.microsoft.com/office/powerpoint/2010/main" val="62217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STATELESS PRODUCTS WEB API</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products</a:t>
            </a:r>
          </a:p>
          <a:p>
            <a:pPr algn="l"/>
            <a:endParaRPr lang="en-GB" dirty="0">
              <a:solidFill>
                <a:schemeClr val="bg1"/>
              </a:solidFill>
            </a:endParaRPr>
          </a:p>
          <a:p>
            <a:pPr algn="l"/>
            <a:r>
              <a:rPr lang="en-GB" dirty="0">
                <a:solidFill>
                  <a:schemeClr val="bg1"/>
                </a:solidFill>
              </a:rPr>
              <a:t>ASP.NET MVC </a:t>
            </a:r>
            <a:r>
              <a:rPr lang="en-GB" dirty="0" err="1">
                <a:solidFill>
                  <a:schemeClr val="bg1"/>
                </a:solidFill>
              </a:rPr>
              <a:t>WebAPI</a:t>
            </a:r>
            <a:endParaRPr lang="en-GB" dirty="0">
              <a:solidFill>
                <a:schemeClr val="bg1"/>
              </a:solidFill>
            </a:endParaRPr>
          </a:p>
          <a:p>
            <a:pPr algn="l"/>
            <a:r>
              <a:rPr lang="en-GB" dirty="0">
                <a:solidFill>
                  <a:schemeClr val="bg1"/>
                </a:solidFill>
              </a:rPr>
              <a:t>Single controller (Products)</a:t>
            </a:r>
          </a:p>
          <a:p>
            <a:pPr algn="l"/>
            <a:r>
              <a:rPr lang="en-GB" dirty="0">
                <a:solidFill>
                  <a:schemeClr val="bg1"/>
                </a:solidFill>
              </a:rPr>
              <a:t>MongoDB repository for CRUD operations</a:t>
            </a:r>
          </a:p>
          <a:p>
            <a:pPr algn="l"/>
            <a:r>
              <a:rPr lang="en-GB" dirty="0">
                <a:solidFill>
                  <a:schemeClr val="bg1"/>
                </a:solidFill>
              </a:rPr>
              <a:t>Settings containing connection details</a:t>
            </a:r>
          </a:p>
          <a:p>
            <a:pPr algn="l"/>
            <a:r>
              <a:rPr lang="en-GB" dirty="0">
                <a:solidFill>
                  <a:schemeClr val="bg1"/>
                </a:solidFill>
              </a:rPr>
              <a:t>Test using curl or PowerShell</a:t>
            </a:r>
          </a:p>
          <a:p>
            <a:pPr algn="l"/>
            <a:endParaRPr lang="en-GB" dirty="0">
              <a:solidFill>
                <a:schemeClr val="bg1"/>
              </a:solidFill>
            </a:endParaRPr>
          </a:p>
          <a:p>
            <a:pPr algn="l"/>
            <a:endParaRPr lang="en-GB" dirty="0">
              <a:solidFill>
                <a:schemeClr val="bg1"/>
              </a:solidFill>
            </a:endParaRPr>
          </a:p>
        </p:txBody>
      </p:sp>
      <p:sp>
        <p:nvSpPr>
          <p:cNvPr id="20" name="TextBox 19">
            <a:extLst>
              <a:ext uri="{FF2B5EF4-FFF2-40B4-BE49-F238E27FC236}">
                <a16:creationId xmlns:a16="http://schemas.microsoft.com/office/drawing/2014/main" id="{9876AB70-AC28-4402-9B66-8E5007E406B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73731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STATELESS APPLICATION</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application</a:t>
            </a:r>
          </a:p>
          <a:p>
            <a:pPr algn="l"/>
            <a:endParaRPr lang="en-GB" dirty="0">
              <a:solidFill>
                <a:schemeClr val="bg1"/>
              </a:solidFill>
            </a:endParaRPr>
          </a:p>
          <a:p>
            <a:pPr algn="l"/>
            <a:r>
              <a:rPr lang="en-GB" dirty="0">
                <a:solidFill>
                  <a:schemeClr val="bg1"/>
                </a:solidFill>
              </a:rPr>
              <a:t>ASP.NET MVC Web Front-End</a:t>
            </a:r>
          </a:p>
          <a:p>
            <a:pPr algn="l"/>
            <a:r>
              <a:rPr lang="en-GB" dirty="0">
                <a:solidFill>
                  <a:schemeClr val="bg1"/>
                </a:solidFill>
              </a:rPr>
              <a:t>Implement a single controller for Products</a:t>
            </a:r>
          </a:p>
          <a:p>
            <a:pPr algn="l"/>
            <a:r>
              <a:rPr lang="en-GB" dirty="0">
                <a:solidFill>
                  <a:schemeClr val="bg1"/>
                </a:solidFill>
              </a:rPr>
              <a:t>Support CRUD operations</a:t>
            </a:r>
          </a:p>
          <a:p>
            <a:pPr algn="l"/>
            <a:r>
              <a:rPr lang="en-GB" dirty="0">
                <a:solidFill>
                  <a:schemeClr val="bg1"/>
                </a:solidFill>
              </a:rPr>
              <a:t>Link to Product API microservice</a:t>
            </a:r>
          </a:p>
          <a:p>
            <a:pPr algn="l"/>
            <a:endParaRPr lang="en-GB" dirty="0">
              <a:solidFill>
                <a:schemeClr val="bg1"/>
              </a:solidFill>
            </a:endParaRP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B6BF703E-499F-4F92-BAD6-6EA86368303B}"/>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65326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BASKET RELIABLE ACTORS</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basket</a:t>
            </a:r>
          </a:p>
          <a:p>
            <a:pPr algn="l"/>
            <a:endParaRPr lang="en-GB" dirty="0">
              <a:solidFill>
                <a:schemeClr val="bg1"/>
              </a:solidFill>
            </a:endParaRPr>
          </a:p>
          <a:p>
            <a:pPr algn="l"/>
            <a:r>
              <a:rPr lang="en-GB" dirty="0">
                <a:solidFill>
                  <a:schemeClr val="bg1"/>
                </a:solidFill>
              </a:rPr>
              <a:t>ASP.NET MVC </a:t>
            </a:r>
            <a:r>
              <a:rPr lang="en-GB" dirty="0" err="1">
                <a:solidFill>
                  <a:schemeClr val="bg1"/>
                </a:solidFill>
              </a:rPr>
              <a:t>WebAPI</a:t>
            </a:r>
            <a:r>
              <a:rPr lang="en-GB" dirty="0">
                <a:solidFill>
                  <a:schemeClr val="bg1"/>
                </a:solidFill>
              </a:rPr>
              <a:t> </a:t>
            </a:r>
          </a:p>
          <a:p>
            <a:pPr algn="l"/>
            <a:r>
              <a:rPr lang="en-GB" dirty="0">
                <a:solidFill>
                  <a:schemeClr val="bg1"/>
                </a:solidFill>
              </a:rPr>
              <a:t>Service Fabric Reliable Actor </a:t>
            </a:r>
          </a:p>
          <a:p>
            <a:pPr algn="l"/>
            <a:r>
              <a:rPr lang="en-GB" dirty="0">
                <a:solidFill>
                  <a:schemeClr val="bg1"/>
                </a:solidFill>
              </a:rPr>
              <a:t>Calls to API request Actor Proxy and issue requests</a:t>
            </a:r>
          </a:p>
          <a:p>
            <a:pPr algn="l"/>
            <a:r>
              <a:rPr lang="en-GB" dirty="0">
                <a:solidFill>
                  <a:schemeClr val="bg1"/>
                </a:solidFill>
              </a:rPr>
              <a:t>Reliable actors maintain state linked to user session</a:t>
            </a:r>
          </a:p>
          <a:p>
            <a:pPr algn="l"/>
            <a:r>
              <a:rPr lang="en-GB" dirty="0">
                <a:solidFill>
                  <a:schemeClr val="bg1"/>
                </a:solidFill>
              </a:rPr>
              <a:t>Expiry timeout for actors</a:t>
            </a:r>
          </a:p>
          <a:p>
            <a:pPr algn="l"/>
            <a:r>
              <a:rPr lang="en-GB" dirty="0">
                <a:solidFill>
                  <a:schemeClr val="bg1"/>
                </a:solidFill>
              </a:rPr>
              <a:t>Update Web Application to add items to Basket</a:t>
            </a:r>
          </a:p>
          <a:p>
            <a:pPr algn="l"/>
            <a:endParaRPr lang="en-GB" dirty="0">
              <a:solidFill>
                <a:schemeClr val="bg1"/>
              </a:solidFill>
            </a:endParaRPr>
          </a:p>
        </p:txBody>
      </p:sp>
      <p:sp>
        <p:nvSpPr>
          <p:cNvPr id="20" name="TextBox 19">
            <a:extLst>
              <a:ext uri="{FF2B5EF4-FFF2-40B4-BE49-F238E27FC236}">
                <a16:creationId xmlns:a16="http://schemas.microsoft.com/office/drawing/2014/main" id="{862A573E-2B72-4ADA-BA31-221A180F2F20}"/>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46738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STATEFUL ORDER SERVICE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git checkout order-processing</a:t>
            </a:r>
          </a:p>
          <a:p>
            <a:pPr algn="l"/>
            <a:endParaRPr lang="en-GB" dirty="0">
              <a:solidFill>
                <a:schemeClr val="bg1"/>
              </a:solidFill>
            </a:endParaRPr>
          </a:p>
          <a:p>
            <a:pPr algn="l"/>
            <a:r>
              <a:rPr lang="en-GB" dirty="0">
                <a:solidFill>
                  <a:schemeClr val="bg1"/>
                </a:solidFill>
              </a:rPr>
              <a:t>ASP.NET MVC </a:t>
            </a:r>
            <a:r>
              <a:rPr lang="en-GB" dirty="0" err="1">
                <a:solidFill>
                  <a:schemeClr val="bg1"/>
                </a:solidFill>
              </a:rPr>
              <a:t>WebAPI</a:t>
            </a:r>
            <a:endParaRPr lang="en-GB" dirty="0">
              <a:solidFill>
                <a:schemeClr val="bg1"/>
              </a:solidFill>
            </a:endParaRPr>
          </a:p>
          <a:p>
            <a:pPr algn="l"/>
            <a:r>
              <a:rPr lang="en-GB" dirty="0">
                <a:solidFill>
                  <a:schemeClr val="bg1"/>
                </a:solidFill>
              </a:rPr>
              <a:t>Stateful Service</a:t>
            </a:r>
          </a:p>
          <a:p>
            <a:pPr algn="l"/>
            <a:r>
              <a:rPr lang="en-GB" dirty="0">
                <a:solidFill>
                  <a:schemeClr val="bg1"/>
                </a:solidFill>
              </a:rPr>
              <a:t>Support competing consumers through Reliable Queue</a:t>
            </a:r>
          </a:p>
          <a:p>
            <a:pPr algn="l"/>
            <a:r>
              <a:rPr lang="en-GB" dirty="0">
                <a:solidFill>
                  <a:schemeClr val="bg1"/>
                </a:solidFill>
              </a:rPr>
              <a:t>Persist order details and statistics to MongoDB</a:t>
            </a:r>
          </a:p>
          <a:p>
            <a:pPr algn="l"/>
            <a:r>
              <a:rPr lang="en-GB" dirty="0">
                <a:solidFill>
                  <a:schemeClr val="bg1"/>
                </a:solidFill>
              </a:rPr>
              <a:t>Maintain current statistics in Reliable Dictionary</a:t>
            </a:r>
          </a:p>
          <a:p>
            <a:pPr algn="l"/>
            <a:endParaRPr lang="en-GB" dirty="0">
              <a:solidFill>
                <a:schemeClr val="bg1"/>
              </a:solidFill>
            </a:endParaRPr>
          </a:p>
          <a:p>
            <a:pPr algn="l"/>
            <a:endParaRPr lang="en-GB" dirty="0">
              <a:solidFill>
                <a:schemeClr val="bg1"/>
              </a:solidFill>
            </a:endParaRPr>
          </a:p>
          <a:p>
            <a:pPr algn="l"/>
            <a:endParaRPr lang="en-GB" dirty="0">
              <a:solidFill>
                <a:schemeClr val="bg1"/>
              </a:solidFill>
            </a:endParaRPr>
          </a:p>
        </p:txBody>
      </p:sp>
      <p:sp>
        <p:nvSpPr>
          <p:cNvPr id="20" name="TextBox 19">
            <a:extLst>
              <a:ext uri="{FF2B5EF4-FFF2-40B4-BE49-F238E27FC236}">
                <a16:creationId xmlns:a16="http://schemas.microsoft.com/office/drawing/2014/main" id="{FAF576E4-CFCB-4909-A83C-22E36F759777}"/>
              </a:ext>
            </a:extLst>
          </p:cNvPr>
          <p:cNvSpPr txBox="1"/>
          <p:nvPr/>
        </p:nvSpPr>
        <p:spPr>
          <a:xfrm>
            <a:off x="254000" y="6429372"/>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44979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BUILD IN AZURE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A405287-B758-4C04-95B3-C0038B48FA7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a:xfrm>
            <a:off x="838200" y="1825625"/>
            <a:ext cx="10515600" cy="4351338"/>
          </a:xfrm>
        </p:spPr>
        <p:txBody>
          <a:bodyPr/>
          <a:lstStyle/>
          <a:p>
            <a:pPr marL="0" indent="0" algn="l">
              <a:buNone/>
            </a:pPr>
            <a:r>
              <a:rPr lang="en-GB" dirty="0">
                <a:solidFill>
                  <a:srgbClr val="DD5900"/>
                </a:solidFill>
                <a:latin typeface="Consolas" panose="020B0609020204030204" pitchFamily="49" charset="0"/>
              </a:rPr>
              <a:t>$ . </a:t>
            </a:r>
            <a:r>
              <a:rPr lang="en-GB">
                <a:solidFill>
                  <a:srgbClr val="DD5900"/>
                </a:solidFill>
                <a:latin typeface="Consolas" panose="020B0609020204030204" pitchFamily="49" charset="0"/>
              </a:rPr>
              <a:t>src/scripts</a:t>
            </a:r>
            <a:r>
              <a:rPr lang="en-GB" dirty="0">
                <a:solidFill>
                  <a:srgbClr val="DD5900"/>
                </a:solidFill>
                <a:latin typeface="Consolas" panose="020B0609020204030204" pitchFamily="49" charset="0"/>
              </a:rPr>
              <a:t>/deploy-azure.sh</a:t>
            </a:r>
          </a:p>
          <a:p>
            <a:pPr algn="l"/>
            <a:endParaRPr lang="en-GB" dirty="0">
              <a:solidFill>
                <a:schemeClr val="bg1"/>
              </a:solidFill>
            </a:endParaRPr>
          </a:p>
          <a:p>
            <a:pPr algn="l"/>
            <a:r>
              <a:rPr lang="en-GB" dirty="0">
                <a:solidFill>
                  <a:schemeClr val="bg1"/>
                </a:solidFill>
              </a:rPr>
              <a:t>Fully Managed Cluster</a:t>
            </a:r>
          </a:p>
          <a:p>
            <a:pPr algn="l"/>
            <a:r>
              <a:rPr lang="en-GB" dirty="0">
                <a:solidFill>
                  <a:schemeClr val="bg1"/>
                </a:solidFill>
              </a:rPr>
              <a:t>Azure Portal Integration</a:t>
            </a:r>
          </a:p>
          <a:p>
            <a:pPr algn="l"/>
            <a:r>
              <a:rPr lang="en-GB" dirty="0">
                <a:solidFill>
                  <a:schemeClr val="bg1"/>
                </a:solidFill>
              </a:rPr>
              <a:t>Azure Resource Manager</a:t>
            </a:r>
          </a:p>
          <a:p>
            <a:pPr algn="l"/>
            <a:r>
              <a:rPr lang="en-GB" dirty="0">
                <a:solidFill>
                  <a:schemeClr val="bg1"/>
                </a:solidFill>
              </a:rPr>
              <a:t>Auto-scaling</a:t>
            </a:r>
          </a:p>
          <a:p>
            <a:pPr algn="l"/>
            <a:r>
              <a:rPr lang="en-GB" dirty="0">
                <a:solidFill>
                  <a:schemeClr val="bg1"/>
                </a:solidFill>
              </a:rPr>
              <a:t>Integration with Azure Infrastructure</a:t>
            </a:r>
          </a:p>
          <a:p>
            <a:pPr algn="l"/>
            <a:endParaRPr lang="en-GB" dirty="0">
              <a:solidFill>
                <a:schemeClr val="bg1"/>
              </a:solidFill>
            </a:endParaRPr>
          </a:p>
        </p:txBody>
      </p:sp>
    </p:spTree>
    <p:extLst>
      <p:ext uri="{BB962C8B-B14F-4D97-AF65-F5344CB8AC3E}">
        <p14:creationId xmlns:p14="http://schemas.microsoft.com/office/powerpoint/2010/main" val="91009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BUILD IN AZURE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A405287-B758-4C04-95B3-C0038B48FA7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pic>
        <p:nvPicPr>
          <p:cNvPr id="9" name="Content Placeholder 8">
            <a:extLst>
              <a:ext uri="{FF2B5EF4-FFF2-40B4-BE49-F238E27FC236}">
                <a16:creationId xmlns:a16="http://schemas.microsoft.com/office/drawing/2014/main" id="{77DE69BF-DC17-4595-A3C8-9DB06DB3F85A}"/>
              </a:ext>
            </a:extLst>
          </p:cNvPr>
          <p:cNvPicPr>
            <a:picLocks noGrp="1" noChangeAspect="1"/>
          </p:cNvPicPr>
          <p:nvPr>
            <p:ph idx="1"/>
          </p:nvPr>
        </p:nvPicPr>
        <p:blipFill>
          <a:blip r:embed="rId2"/>
          <a:stretch>
            <a:fillRect/>
          </a:stretch>
        </p:blipFill>
        <p:spPr>
          <a:xfrm>
            <a:off x="5949842" y="3696365"/>
            <a:ext cx="4667250" cy="2076450"/>
          </a:xfrm>
          <a:prstGeom prst="rect">
            <a:avLst/>
          </a:prstGeom>
        </p:spPr>
      </p:pic>
      <p:sp>
        <p:nvSpPr>
          <p:cNvPr id="23" name="Rectangle: Rounded Corners 22">
            <a:extLst>
              <a:ext uri="{FF2B5EF4-FFF2-40B4-BE49-F238E27FC236}">
                <a16:creationId xmlns:a16="http://schemas.microsoft.com/office/drawing/2014/main" id="{62F1189A-C29D-4071-A55B-9B4509C02DF0}"/>
              </a:ext>
            </a:extLst>
          </p:cNvPr>
          <p:cNvSpPr/>
          <p:nvPr/>
        </p:nvSpPr>
        <p:spPr>
          <a:xfrm>
            <a:off x="838200" y="1668888"/>
            <a:ext cx="211836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Define Variables</a:t>
            </a:r>
            <a:endParaRPr lang="en-GB" sz="1100" dirty="0">
              <a:solidFill>
                <a:srgbClr val="DD5900"/>
              </a:solidFill>
            </a:endParaRPr>
          </a:p>
        </p:txBody>
      </p:sp>
      <p:sp>
        <p:nvSpPr>
          <p:cNvPr id="24" name="Rectangle: Rounded Corners 23">
            <a:extLst>
              <a:ext uri="{FF2B5EF4-FFF2-40B4-BE49-F238E27FC236}">
                <a16:creationId xmlns:a16="http://schemas.microsoft.com/office/drawing/2014/main" id="{4C30117E-421B-483F-8E59-0E3A5B83A299}"/>
              </a:ext>
            </a:extLst>
          </p:cNvPr>
          <p:cNvSpPr/>
          <p:nvPr/>
        </p:nvSpPr>
        <p:spPr>
          <a:xfrm>
            <a:off x="1079679" y="2291473"/>
            <a:ext cx="3342794" cy="966282"/>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Cluster name must be globally unique (e.g. date suffix)</a:t>
            </a:r>
          </a:p>
          <a:p>
            <a:pPr algn="just"/>
            <a:r>
              <a:rPr lang="en-GB" sz="1000" dirty="0">
                <a:solidFill>
                  <a:srgbClr val="DD5900"/>
                </a:solidFill>
              </a:rPr>
              <a:t>Support for Linux or Windows OS</a:t>
            </a:r>
          </a:p>
          <a:p>
            <a:pPr algn="just"/>
            <a:r>
              <a:rPr lang="en-GB" sz="1000" dirty="0">
                <a:solidFill>
                  <a:srgbClr val="DD5900"/>
                </a:solidFill>
              </a:rPr>
              <a:t>Different VM SKU available for different workloads</a:t>
            </a:r>
          </a:p>
          <a:p>
            <a:pPr algn="just"/>
            <a:r>
              <a:rPr lang="en-GB" sz="1000" dirty="0">
                <a:solidFill>
                  <a:srgbClr val="DD5900"/>
                </a:solidFill>
              </a:rPr>
              <a:t>Configurable cluster size </a:t>
            </a:r>
          </a:p>
          <a:p>
            <a:pPr algn="just"/>
            <a:r>
              <a:rPr lang="en-GB" sz="1000" dirty="0">
                <a:solidFill>
                  <a:srgbClr val="DD5900"/>
                </a:solidFill>
              </a:rPr>
              <a:t>Securely set a VM password</a:t>
            </a:r>
          </a:p>
        </p:txBody>
      </p:sp>
      <p:pic>
        <p:nvPicPr>
          <p:cNvPr id="19" name="Picture 18">
            <a:extLst>
              <a:ext uri="{FF2B5EF4-FFF2-40B4-BE49-F238E27FC236}">
                <a16:creationId xmlns:a16="http://schemas.microsoft.com/office/drawing/2014/main" id="{7BD6A0EE-BE40-4847-BEAB-DE9B23050057}"/>
              </a:ext>
            </a:extLst>
          </p:cNvPr>
          <p:cNvPicPr>
            <a:picLocks noChangeAspect="1"/>
          </p:cNvPicPr>
          <p:nvPr/>
        </p:nvPicPr>
        <p:blipFill>
          <a:blip r:embed="rId3"/>
          <a:stretch>
            <a:fillRect/>
          </a:stretch>
        </p:blipFill>
        <p:spPr>
          <a:xfrm>
            <a:off x="5949842" y="1820452"/>
            <a:ext cx="4676775" cy="1543050"/>
          </a:xfrm>
          <a:prstGeom prst="rect">
            <a:avLst/>
          </a:prstGeom>
        </p:spPr>
      </p:pic>
      <p:pic>
        <p:nvPicPr>
          <p:cNvPr id="25" name="Picture 24">
            <a:extLst>
              <a:ext uri="{FF2B5EF4-FFF2-40B4-BE49-F238E27FC236}">
                <a16:creationId xmlns:a16="http://schemas.microsoft.com/office/drawing/2014/main" id="{4A491A92-CDFC-48F6-9161-C2D26324EE3F}"/>
              </a:ext>
            </a:extLst>
          </p:cNvPr>
          <p:cNvPicPr>
            <a:picLocks noChangeAspect="1"/>
          </p:cNvPicPr>
          <p:nvPr/>
        </p:nvPicPr>
        <p:blipFill>
          <a:blip r:embed="rId4"/>
          <a:stretch>
            <a:fillRect/>
          </a:stretch>
        </p:blipFill>
        <p:spPr>
          <a:xfrm>
            <a:off x="7310801" y="2829800"/>
            <a:ext cx="276225" cy="190500"/>
          </a:xfrm>
          <a:prstGeom prst="rect">
            <a:avLst/>
          </a:prstGeom>
        </p:spPr>
      </p:pic>
      <p:sp>
        <p:nvSpPr>
          <p:cNvPr id="26" name="Rectangle: Rounded Corners 25">
            <a:extLst>
              <a:ext uri="{FF2B5EF4-FFF2-40B4-BE49-F238E27FC236}">
                <a16:creationId xmlns:a16="http://schemas.microsoft.com/office/drawing/2014/main" id="{4C21500B-D3B1-47C6-BC4D-D7FA01515A81}"/>
              </a:ext>
            </a:extLst>
          </p:cNvPr>
          <p:cNvSpPr/>
          <p:nvPr/>
        </p:nvSpPr>
        <p:spPr>
          <a:xfrm>
            <a:off x="838200" y="3601550"/>
            <a:ext cx="211836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Deploy Cluster</a:t>
            </a:r>
            <a:endParaRPr lang="en-GB" sz="1100" dirty="0">
              <a:solidFill>
                <a:srgbClr val="DD5900"/>
              </a:solidFill>
            </a:endParaRPr>
          </a:p>
        </p:txBody>
      </p:sp>
      <p:sp>
        <p:nvSpPr>
          <p:cNvPr id="27" name="Rectangle: Rounded Corners 26">
            <a:extLst>
              <a:ext uri="{FF2B5EF4-FFF2-40B4-BE49-F238E27FC236}">
                <a16:creationId xmlns:a16="http://schemas.microsoft.com/office/drawing/2014/main" id="{DAD9297D-51D5-4125-AF18-499E5DC7A2F6}"/>
              </a:ext>
            </a:extLst>
          </p:cNvPr>
          <p:cNvSpPr/>
          <p:nvPr/>
        </p:nvSpPr>
        <p:spPr>
          <a:xfrm>
            <a:off x="1079679" y="4224135"/>
            <a:ext cx="3342794" cy="966282"/>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AZCLI will create:</a:t>
            </a:r>
          </a:p>
          <a:p>
            <a:pPr marL="171450" indent="-171450" algn="just">
              <a:buFont typeface="Arial" panose="020B0604020202020204" pitchFamily="34" charset="0"/>
              <a:buChar char="•"/>
            </a:pPr>
            <a:r>
              <a:rPr lang="en-GB" sz="1000" dirty="0">
                <a:solidFill>
                  <a:srgbClr val="DD5900"/>
                </a:solidFill>
              </a:rPr>
              <a:t>Service Fabric Cluster</a:t>
            </a:r>
          </a:p>
          <a:p>
            <a:pPr marL="171450" indent="-171450" algn="just">
              <a:buFont typeface="Arial" panose="020B0604020202020204" pitchFamily="34" charset="0"/>
              <a:buChar char="•"/>
            </a:pPr>
            <a:r>
              <a:rPr lang="en-GB" sz="1000" dirty="0">
                <a:solidFill>
                  <a:srgbClr val="DD5900"/>
                </a:solidFill>
              </a:rPr>
              <a:t>KeyVault for certificates and secrets</a:t>
            </a:r>
          </a:p>
          <a:p>
            <a:pPr marL="171450" indent="-171450" algn="just">
              <a:buFont typeface="Arial" panose="020B0604020202020204" pitchFamily="34" charset="0"/>
              <a:buChar char="•"/>
            </a:pPr>
            <a:r>
              <a:rPr lang="en-GB" sz="1000" dirty="0">
                <a:solidFill>
                  <a:srgbClr val="DD5900"/>
                </a:solidFill>
              </a:rPr>
              <a:t>Virtual Machine Scale Set for Auto-Scale</a:t>
            </a:r>
          </a:p>
          <a:p>
            <a:pPr marL="171450" indent="-171450" algn="just">
              <a:buFont typeface="Arial" panose="020B0604020202020204" pitchFamily="34" charset="0"/>
              <a:buChar char="•"/>
            </a:pPr>
            <a:r>
              <a:rPr lang="en-GB" sz="1000" dirty="0">
                <a:solidFill>
                  <a:srgbClr val="DD5900"/>
                </a:solidFill>
              </a:rPr>
              <a:t>Virtual Network (including IP, VNET, LB and NSG)</a:t>
            </a:r>
          </a:p>
        </p:txBody>
      </p:sp>
    </p:spTree>
    <p:extLst>
      <p:ext uri="{BB962C8B-B14F-4D97-AF65-F5344CB8AC3E}">
        <p14:creationId xmlns:p14="http://schemas.microsoft.com/office/powerpoint/2010/main" val="4274474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AZURE DEVOPS INTEGRATION</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3" name="Group 62">
            <a:extLst>
              <a:ext uri="{FF2B5EF4-FFF2-40B4-BE49-F238E27FC236}">
                <a16:creationId xmlns:a16="http://schemas.microsoft.com/office/drawing/2014/main" id="{C0D5052B-4A7B-4C89-A610-98C80DC5FC23}"/>
              </a:ext>
            </a:extLst>
          </p:cNvPr>
          <p:cNvGrpSpPr/>
          <p:nvPr/>
        </p:nvGrpSpPr>
        <p:grpSpPr>
          <a:xfrm>
            <a:off x="838200" y="1565887"/>
            <a:ext cx="7221588" cy="4749801"/>
            <a:chOff x="807987" y="357733"/>
            <a:chExt cx="7221588" cy="4749801"/>
          </a:xfrm>
        </p:grpSpPr>
        <p:grpSp>
          <p:nvGrpSpPr>
            <p:cNvPr id="64" name="Group 63">
              <a:extLst>
                <a:ext uri="{FF2B5EF4-FFF2-40B4-BE49-F238E27FC236}">
                  <a16:creationId xmlns:a16="http://schemas.microsoft.com/office/drawing/2014/main" id="{8E06DFEF-8949-40E1-B112-0E348DC2733F}"/>
                </a:ext>
              </a:extLst>
            </p:cNvPr>
            <p:cNvGrpSpPr/>
            <p:nvPr/>
          </p:nvGrpSpPr>
          <p:grpSpPr>
            <a:xfrm>
              <a:off x="882987" y="1606222"/>
              <a:ext cx="667500" cy="727500"/>
              <a:chOff x="6528074" y="5318310"/>
              <a:chExt cx="667500" cy="727500"/>
            </a:xfrm>
          </p:grpSpPr>
          <p:sp>
            <p:nvSpPr>
              <p:cNvPr id="72" name="Freeform: Shape 71">
                <a:extLst>
                  <a:ext uri="{FF2B5EF4-FFF2-40B4-BE49-F238E27FC236}">
                    <a16:creationId xmlns:a16="http://schemas.microsoft.com/office/drawing/2014/main" id="{81257692-887D-4642-A4B4-EB87F3972CEB}"/>
                  </a:ext>
                </a:extLst>
              </p:cNvPr>
              <p:cNvSpPr/>
              <p:nvPr/>
            </p:nvSpPr>
            <p:spPr>
              <a:xfrm>
                <a:off x="6648074" y="5318310"/>
                <a:ext cx="427500" cy="600000"/>
              </a:xfrm>
              <a:custGeom>
                <a:avLst/>
                <a:gdLst>
                  <a:gd name="connsiteX0" fmla="*/ 395625 w 427500"/>
                  <a:gd name="connsiteY0" fmla="*/ 5625 h 600000"/>
                  <a:gd name="connsiteX1" fmla="*/ 425625 w 427500"/>
                  <a:gd name="connsiteY1" fmla="*/ 35625 h 600000"/>
                  <a:gd name="connsiteX2" fmla="*/ 425625 w 427500"/>
                  <a:gd name="connsiteY2" fmla="*/ 252611 h 600000"/>
                  <a:gd name="connsiteX3" fmla="*/ 425625 w 427500"/>
                  <a:gd name="connsiteY3" fmla="*/ 301875 h 600000"/>
                  <a:gd name="connsiteX4" fmla="*/ 425625 w 427500"/>
                  <a:gd name="connsiteY4" fmla="*/ 568125 h 600000"/>
                  <a:gd name="connsiteX5" fmla="*/ 395625 w 427500"/>
                  <a:gd name="connsiteY5" fmla="*/ 598125 h 600000"/>
                  <a:gd name="connsiteX6" fmla="*/ 35625 w 427500"/>
                  <a:gd name="connsiteY6" fmla="*/ 598125 h 600000"/>
                  <a:gd name="connsiteX7" fmla="*/ 5625 w 427500"/>
                  <a:gd name="connsiteY7" fmla="*/ 568125 h 600000"/>
                  <a:gd name="connsiteX8" fmla="*/ 5625 w 427500"/>
                  <a:gd name="connsiteY8" fmla="*/ 35625 h 600000"/>
                  <a:gd name="connsiteX9" fmla="*/ 35625 w 427500"/>
                  <a:gd name="connsiteY9" fmla="*/ 5625 h 600000"/>
                  <a:gd name="connsiteX10" fmla="*/ 395625 w 427500"/>
                  <a:gd name="connsiteY10" fmla="*/ 5625 h 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7500" h="600000">
                    <a:moveTo>
                      <a:pt x="395625" y="5625"/>
                    </a:moveTo>
                    <a:cubicBezTo>
                      <a:pt x="412194" y="5625"/>
                      <a:pt x="425625" y="19056"/>
                      <a:pt x="425625" y="35625"/>
                    </a:cubicBezTo>
                    <a:lnTo>
                      <a:pt x="425625" y="252611"/>
                    </a:lnTo>
                    <a:lnTo>
                      <a:pt x="425625" y="301875"/>
                    </a:lnTo>
                    <a:lnTo>
                      <a:pt x="425625" y="568125"/>
                    </a:lnTo>
                    <a:cubicBezTo>
                      <a:pt x="425625" y="584693"/>
                      <a:pt x="412194" y="598125"/>
                      <a:pt x="395625" y="598125"/>
                    </a:cubicBezTo>
                    <a:lnTo>
                      <a:pt x="35625" y="598125"/>
                    </a:lnTo>
                    <a:cubicBezTo>
                      <a:pt x="19057" y="598125"/>
                      <a:pt x="5625" y="584693"/>
                      <a:pt x="5625" y="568125"/>
                    </a:cubicBezTo>
                    <a:lnTo>
                      <a:pt x="5625" y="35625"/>
                    </a:lnTo>
                    <a:cubicBezTo>
                      <a:pt x="5625" y="19056"/>
                      <a:pt x="19057" y="5625"/>
                      <a:pt x="35625" y="5625"/>
                    </a:cubicBezTo>
                    <a:lnTo>
                      <a:pt x="395625" y="5625"/>
                    </a:lnTo>
                    <a:close/>
                  </a:path>
                </a:pathLst>
              </a:custGeom>
              <a:solidFill>
                <a:schemeClr val="bg1"/>
              </a:solidFill>
              <a:ln w="9525"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32A52386-E1FB-4E9D-8993-833138B9CDF3}"/>
                  </a:ext>
                </a:extLst>
              </p:cNvPr>
              <p:cNvSpPr/>
              <p:nvPr/>
            </p:nvSpPr>
            <p:spPr>
              <a:xfrm>
                <a:off x="6588074" y="5378310"/>
                <a:ext cx="547500" cy="592500"/>
              </a:xfrm>
              <a:custGeom>
                <a:avLst/>
                <a:gdLst>
                  <a:gd name="connsiteX0" fmla="*/ 515625 w 547500"/>
                  <a:gd name="connsiteY0" fmla="*/ 5625 h 592500"/>
                  <a:gd name="connsiteX1" fmla="*/ 545625 w 547500"/>
                  <a:gd name="connsiteY1" fmla="*/ 35625 h 592500"/>
                  <a:gd name="connsiteX2" fmla="*/ 545625 w 547500"/>
                  <a:gd name="connsiteY2" fmla="*/ 249484 h 592500"/>
                  <a:gd name="connsiteX3" fmla="*/ 545625 w 547500"/>
                  <a:gd name="connsiteY3" fmla="*/ 298125 h 592500"/>
                  <a:gd name="connsiteX4" fmla="*/ 545625 w 547500"/>
                  <a:gd name="connsiteY4" fmla="*/ 560625 h 592500"/>
                  <a:gd name="connsiteX5" fmla="*/ 515625 w 547500"/>
                  <a:gd name="connsiteY5" fmla="*/ 590625 h 592500"/>
                  <a:gd name="connsiteX6" fmla="*/ 35625 w 547500"/>
                  <a:gd name="connsiteY6" fmla="*/ 590625 h 592500"/>
                  <a:gd name="connsiteX7" fmla="*/ 5625 w 547500"/>
                  <a:gd name="connsiteY7" fmla="*/ 560625 h 592500"/>
                  <a:gd name="connsiteX8" fmla="*/ 5625 w 547500"/>
                  <a:gd name="connsiteY8" fmla="*/ 35625 h 592500"/>
                  <a:gd name="connsiteX9" fmla="*/ 35625 w 547500"/>
                  <a:gd name="connsiteY9" fmla="*/ 5625 h 592500"/>
                  <a:gd name="connsiteX10" fmla="*/ 515625 w 547500"/>
                  <a:gd name="connsiteY10" fmla="*/ 5625 h 5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500" h="592500">
                    <a:moveTo>
                      <a:pt x="515625" y="5625"/>
                    </a:moveTo>
                    <a:cubicBezTo>
                      <a:pt x="532194" y="5625"/>
                      <a:pt x="545625" y="19056"/>
                      <a:pt x="545625" y="35625"/>
                    </a:cubicBezTo>
                    <a:lnTo>
                      <a:pt x="545625" y="249484"/>
                    </a:lnTo>
                    <a:lnTo>
                      <a:pt x="545625" y="298125"/>
                    </a:lnTo>
                    <a:lnTo>
                      <a:pt x="545625" y="560625"/>
                    </a:lnTo>
                    <a:cubicBezTo>
                      <a:pt x="545625" y="577193"/>
                      <a:pt x="532194" y="590625"/>
                      <a:pt x="515625" y="590625"/>
                    </a:cubicBezTo>
                    <a:lnTo>
                      <a:pt x="35625" y="590625"/>
                    </a:lnTo>
                    <a:cubicBezTo>
                      <a:pt x="19057" y="590625"/>
                      <a:pt x="5625" y="577193"/>
                      <a:pt x="5625" y="560625"/>
                    </a:cubicBezTo>
                    <a:lnTo>
                      <a:pt x="5625" y="35625"/>
                    </a:lnTo>
                    <a:cubicBezTo>
                      <a:pt x="5625" y="19056"/>
                      <a:pt x="19057" y="5625"/>
                      <a:pt x="35625" y="5625"/>
                    </a:cubicBezTo>
                    <a:lnTo>
                      <a:pt x="515625" y="5625"/>
                    </a:lnTo>
                    <a:close/>
                  </a:path>
                </a:pathLst>
              </a:custGeom>
              <a:solidFill>
                <a:srgbClr val="5F14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DB1BB34D-687F-49CB-AF11-DF90D85AF5B0}"/>
                  </a:ext>
                </a:extLst>
              </p:cNvPr>
              <p:cNvSpPr/>
              <p:nvPr/>
            </p:nvSpPr>
            <p:spPr>
              <a:xfrm>
                <a:off x="6588074" y="5378310"/>
                <a:ext cx="547500" cy="592500"/>
              </a:xfrm>
              <a:custGeom>
                <a:avLst/>
                <a:gdLst>
                  <a:gd name="connsiteX0" fmla="*/ 515625 w 547500"/>
                  <a:gd name="connsiteY0" fmla="*/ 5625 h 592500"/>
                  <a:gd name="connsiteX1" fmla="*/ 545625 w 547500"/>
                  <a:gd name="connsiteY1" fmla="*/ 35625 h 592500"/>
                  <a:gd name="connsiteX2" fmla="*/ 545625 w 547500"/>
                  <a:gd name="connsiteY2" fmla="*/ 249484 h 592500"/>
                  <a:gd name="connsiteX3" fmla="*/ 545625 w 547500"/>
                  <a:gd name="connsiteY3" fmla="*/ 298125 h 592500"/>
                  <a:gd name="connsiteX4" fmla="*/ 545625 w 547500"/>
                  <a:gd name="connsiteY4" fmla="*/ 560625 h 592500"/>
                  <a:gd name="connsiteX5" fmla="*/ 515625 w 547500"/>
                  <a:gd name="connsiteY5" fmla="*/ 590625 h 592500"/>
                  <a:gd name="connsiteX6" fmla="*/ 35625 w 547500"/>
                  <a:gd name="connsiteY6" fmla="*/ 590625 h 592500"/>
                  <a:gd name="connsiteX7" fmla="*/ 5625 w 547500"/>
                  <a:gd name="connsiteY7" fmla="*/ 560625 h 592500"/>
                  <a:gd name="connsiteX8" fmla="*/ 5625 w 547500"/>
                  <a:gd name="connsiteY8" fmla="*/ 35625 h 592500"/>
                  <a:gd name="connsiteX9" fmla="*/ 35625 w 547500"/>
                  <a:gd name="connsiteY9" fmla="*/ 5625 h 592500"/>
                  <a:gd name="connsiteX10" fmla="*/ 515625 w 547500"/>
                  <a:gd name="connsiteY10" fmla="*/ 5625 h 5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500" h="592500">
                    <a:moveTo>
                      <a:pt x="515625" y="5625"/>
                    </a:moveTo>
                    <a:cubicBezTo>
                      <a:pt x="532194" y="5625"/>
                      <a:pt x="545625" y="19056"/>
                      <a:pt x="545625" y="35625"/>
                    </a:cubicBezTo>
                    <a:lnTo>
                      <a:pt x="545625" y="249484"/>
                    </a:lnTo>
                    <a:lnTo>
                      <a:pt x="545625" y="298125"/>
                    </a:lnTo>
                    <a:lnTo>
                      <a:pt x="545625" y="560625"/>
                    </a:lnTo>
                    <a:cubicBezTo>
                      <a:pt x="545625" y="577193"/>
                      <a:pt x="532194" y="590625"/>
                      <a:pt x="515625" y="590625"/>
                    </a:cubicBezTo>
                    <a:lnTo>
                      <a:pt x="35625" y="590625"/>
                    </a:lnTo>
                    <a:cubicBezTo>
                      <a:pt x="19057" y="590625"/>
                      <a:pt x="5625" y="577193"/>
                      <a:pt x="5625" y="560625"/>
                    </a:cubicBezTo>
                    <a:lnTo>
                      <a:pt x="5625" y="35625"/>
                    </a:lnTo>
                    <a:cubicBezTo>
                      <a:pt x="5625" y="19056"/>
                      <a:pt x="19057" y="5625"/>
                      <a:pt x="35625" y="5625"/>
                    </a:cubicBezTo>
                    <a:lnTo>
                      <a:pt x="515625" y="5625"/>
                    </a:lnTo>
                    <a:close/>
                  </a:path>
                </a:pathLst>
              </a:custGeom>
              <a:solidFill>
                <a:schemeClr val="bg1"/>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7A212100-5E10-46A4-91AB-48A1AA0A21F0}"/>
                  </a:ext>
                </a:extLst>
              </p:cNvPr>
              <p:cNvSpPr/>
              <p:nvPr/>
            </p:nvSpPr>
            <p:spPr>
              <a:xfrm>
                <a:off x="6648074" y="5378310"/>
                <a:ext cx="427500" cy="67500"/>
              </a:xfrm>
              <a:custGeom>
                <a:avLst/>
                <a:gdLst>
                  <a:gd name="connsiteX0" fmla="*/ 5625 w 427500"/>
                  <a:gd name="connsiteY0" fmla="*/ 5625 h 67500"/>
                  <a:gd name="connsiteX1" fmla="*/ 425625 w 427500"/>
                  <a:gd name="connsiteY1" fmla="*/ 5625 h 67500"/>
                  <a:gd name="connsiteX2" fmla="*/ 425625 w 427500"/>
                  <a:gd name="connsiteY2" fmla="*/ 65625 h 67500"/>
                  <a:gd name="connsiteX3" fmla="*/ 5625 w 427500"/>
                  <a:gd name="connsiteY3" fmla="*/ 65625 h 67500"/>
                </a:gdLst>
                <a:ahLst/>
                <a:cxnLst>
                  <a:cxn ang="0">
                    <a:pos x="connsiteX0" y="connsiteY0"/>
                  </a:cxn>
                  <a:cxn ang="0">
                    <a:pos x="connsiteX1" y="connsiteY1"/>
                  </a:cxn>
                  <a:cxn ang="0">
                    <a:pos x="connsiteX2" y="connsiteY2"/>
                  </a:cxn>
                  <a:cxn ang="0">
                    <a:pos x="connsiteX3" y="connsiteY3"/>
                  </a:cxn>
                </a:cxnLst>
                <a:rect l="l" t="t" r="r" b="b"/>
                <a:pathLst>
                  <a:path w="427500" h="67500">
                    <a:moveTo>
                      <a:pt x="5625" y="5625"/>
                    </a:moveTo>
                    <a:lnTo>
                      <a:pt x="425625" y="5625"/>
                    </a:lnTo>
                    <a:lnTo>
                      <a:pt x="425625" y="65625"/>
                    </a:lnTo>
                    <a:lnTo>
                      <a:pt x="5625" y="65625"/>
                    </a:lnTo>
                    <a:close/>
                  </a:path>
                </a:pathLst>
              </a:custGeom>
              <a:solidFill>
                <a:schemeClr val="bg1"/>
              </a:solidFill>
              <a:ln w="9525"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B8981A3F-AEEC-444A-9F6A-ECFAC65B762B}"/>
                  </a:ext>
                </a:extLst>
              </p:cNvPr>
              <p:cNvSpPr/>
              <p:nvPr/>
            </p:nvSpPr>
            <p:spPr>
              <a:xfrm>
                <a:off x="6528074" y="5438310"/>
                <a:ext cx="667500" cy="607500"/>
              </a:xfrm>
              <a:custGeom>
                <a:avLst/>
                <a:gdLst>
                  <a:gd name="connsiteX0" fmla="*/ 635625 w 667500"/>
                  <a:gd name="connsiteY0" fmla="*/ 5625 h 607500"/>
                  <a:gd name="connsiteX1" fmla="*/ 665625 w 667500"/>
                  <a:gd name="connsiteY1" fmla="*/ 35625 h 607500"/>
                  <a:gd name="connsiteX2" fmla="*/ 665625 w 667500"/>
                  <a:gd name="connsiteY2" fmla="*/ 255737 h 607500"/>
                  <a:gd name="connsiteX3" fmla="*/ 665625 w 667500"/>
                  <a:gd name="connsiteY3" fmla="*/ 305625 h 607500"/>
                  <a:gd name="connsiteX4" fmla="*/ 665625 w 667500"/>
                  <a:gd name="connsiteY4" fmla="*/ 575625 h 607500"/>
                  <a:gd name="connsiteX5" fmla="*/ 635625 w 667500"/>
                  <a:gd name="connsiteY5" fmla="*/ 605625 h 607500"/>
                  <a:gd name="connsiteX6" fmla="*/ 35625 w 667500"/>
                  <a:gd name="connsiteY6" fmla="*/ 605625 h 607500"/>
                  <a:gd name="connsiteX7" fmla="*/ 5625 w 667500"/>
                  <a:gd name="connsiteY7" fmla="*/ 575625 h 607500"/>
                  <a:gd name="connsiteX8" fmla="*/ 5625 w 667500"/>
                  <a:gd name="connsiteY8" fmla="*/ 35625 h 607500"/>
                  <a:gd name="connsiteX9" fmla="*/ 35625 w 667500"/>
                  <a:gd name="connsiteY9" fmla="*/ 5625 h 607500"/>
                  <a:gd name="connsiteX10" fmla="*/ 635625 w 667500"/>
                  <a:gd name="connsiteY10" fmla="*/ 5625 h 6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7500" h="607500">
                    <a:moveTo>
                      <a:pt x="635625" y="5625"/>
                    </a:moveTo>
                    <a:cubicBezTo>
                      <a:pt x="652194" y="5625"/>
                      <a:pt x="665625" y="19056"/>
                      <a:pt x="665625" y="35625"/>
                    </a:cubicBezTo>
                    <a:lnTo>
                      <a:pt x="665625" y="255737"/>
                    </a:lnTo>
                    <a:lnTo>
                      <a:pt x="665625" y="305625"/>
                    </a:lnTo>
                    <a:lnTo>
                      <a:pt x="665625" y="575625"/>
                    </a:lnTo>
                    <a:cubicBezTo>
                      <a:pt x="665625" y="592193"/>
                      <a:pt x="652194" y="605625"/>
                      <a:pt x="635625" y="605625"/>
                    </a:cubicBezTo>
                    <a:lnTo>
                      <a:pt x="35625" y="605625"/>
                    </a:lnTo>
                    <a:cubicBezTo>
                      <a:pt x="19057" y="605625"/>
                      <a:pt x="5625" y="592193"/>
                      <a:pt x="5625" y="575625"/>
                    </a:cubicBezTo>
                    <a:lnTo>
                      <a:pt x="5625" y="35625"/>
                    </a:lnTo>
                    <a:cubicBezTo>
                      <a:pt x="5625" y="19056"/>
                      <a:pt x="19057" y="5625"/>
                      <a:pt x="35625" y="5625"/>
                    </a:cubicBezTo>
                    <a:lnTo>
                      <a:pt x="635625" y="5625"/>
                    </a:lnTo>
                    <a:close/>
                  </a:path>
                </a:pathLst>
              </a:custGeom>
              <a:solidFill>
                <a:srgbClr val="7C1A00"/>
              </a:solidFill>
              <a:ln w="9525"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4B0E3CB2-19EB-4920-AD19-08539BCBE528}"/>
                  </a:ext>
                </a:extLst>
              </p:cNvPr>
              <p:cNvSpPr/>
              <p:nvPr/>
            </p:nvSpPr>
            <p:spPr>
              <a:xfrm>
                <a:off x="6528074" y="5438310"/>
                <a:ext cx="667500" cy="607500"/>
              </a:xfrm>
              <a:custGeom>
                <a:avLst/>
                <a:gdLst>
                  <a:gd name="connsiteX0" fmla="*/ 635625 w 667500"/>
                  <a:gd name="connsiteY0" fmla="*/ 5625 h 607500"/>
                  <a:gd name="connsiteX1" fmla="*/ 665625 w 667500"/>
                  <a:gd name="connsiteY1" fmla="*/ 35625 h 607500"/>
                  <a:gd name="connsiteX2" fmla="*/ 665625 w 667500"/>
                  <a:gd name="connsiteY2" fmla="*/ 255737 h 607500"/>
                  <a:gd name="connsiteX3" fmla="*/ 665625 w 667500"/>
                  <a:gd name="connsiteY3" fmla="*/ 305625 h 607500"/>
                  <a:gd name="connsiteX4" fmla="*/ 665625 w 667500"/>
                  <a:gd name="connsiteY4" fmla="*/ 575625 h 607500"/>
                  <a:gd name="connsiteX5" fmla="*/ 635625 w 667500"/>
                  <a:gd name="connsiteY5" fmla="*/ 605625 h 607500"/>
                  <a:gd name="connsiteX6" fmla="*/ 35625 w 667500"/>
                  <a:gd name="connsiteY6" fmla="*/ 605625 h 607500"/>
                  <a:gd name="connsiteX7" fmla="*/ 5625 w 667500"/>
                  <a:gd name="connsiteY7" fmla="*/ 575625 h 607500"/>
                  <a:gd name="connsiteX8" fmla="*/ 5625 w 667500"/>
                  <a:gd name="connsiteY8" fmla="*/ 35625 h 607500"/>
                  <a:gd name="connsiteX9" fmla="*/ 35625 w 667500"/>
                  <a:gd name="connsiteY9" fmla="*/ 5625 h 607500"/>
                  <a:gd name="connsiteX10" fmla="*/ 635625 w 667500"/>
                  <a:gd name="connsiteY10" fmla="*/ 5625 h 6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7500" h="607500">
                    <a:moveTo>
                      <a:pt x="635625" y="5625"/>
                    </a:moveTo>
                    <a:cubicBezTo>
                      <a:pt x="652194" y="5625"/>
                      <a:pt x="665625" y="19056"/>
                      <a:pt x="665625" y="35625"/>
                    </a:cubicBezTo>
                    <a:lnTo>
                      <a:pt x="665625" y="255737"/>
                    </a:lnTo>
                    <a:lnTo>
                      <a:pt x="665625" y="305625"/>
                    </a:lnTo>
                    <a:lnTo>
                      <a:pt x="665625" y="575625"/>
                    </a:lnTo>
                    <a:cubicBezTo>
                      <a:pt x="665625" y="592193"/>
                      <a:pt x="652194" y="605625"/>
                      <a:pt x="635625" y="605625"/>
                    </a:cubicBezTo>
                    <a:lnTo>
                      <a:pt x="35625" y="605625"/>
                    </a:lnTo>
                    <a:cubicBezTo>
                      <a:pt x="19057" y="605625"/>
                      <a:pt x="5625" y="592193"/>
                      <a:pt x="5625" y="575625"/>
                    </a:cubicBezTo>
                    <a:lnTo>
                      <a:pt x="5625" y="35625"/>
                    </a:lnTo>
                    <a:cubicBezTo>
                      <a:pt x="5625" y="19056"/>
                      <a:pt x="19057" y="5625"/>
                      <a:pt x="35625" y="5625"/>
                    </a:cubicBezTo>
                    <a:lnTo>
                      <a:pt x="635625" y="5625"/>
                    </a:lnTo>
                    <a:close/>
                  </a:path>
                </a:pathLst>
              </a:custGeom>
              <a:solidFill>
                <a:schemeClr val="bg1"/>
              </a:solidFill>
              <a:ln w="9525"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A339C47B-F4A2-442D-939A-C437A9E6F22D}"/>
                  </a:ext>
                </a:extLst>
              </p:cNvPr>
              <p:cNvSpPr/>
              <p:nvPr/>
            </p:nvSpPr>
            <p:spPr>
              <a:xfrm>
                <a:off x="6588074" y="5438310"/>
                <a:ext cx="547500" cy="532500"/>
              </a:xfrm>
              <a:custGeom>
                <a:avLst/>
                <a:gdLst>
                  <a:gd name="connsiteX0" fmla="*/ 545625 w 547500"/>
                  <a:gd name="connsiteY0" fmla="*/ 5625 h 532500"/>
                  <a:gd name="connsiteX1" fmla="*/ 5625 w 547500"/>
                  <a:gd name="connsiteY1" fmla="*/ 5625 h 532500"/>
                  <a:gd name="connsiteX2" fmla="*/ 5625 w 547500"/>
                  <a:gd name="connsiteY2" fmla="*/ 500625 h 532500"/>
                  <a:gd name="connsiteX3" fmla="*/ 32292 w 547500"/>
                  <a:gd name="connsiteY3" fmla="*/ 530625 h 532500"/>
                  <a:gd name="connsiteX4" fmla="*/ 518958 w 547500"/>
                  <a:gd name="connsiteY4" fmla="*/ 530625 h 532500"/>
                  <a:gd name="connsiteX5" fmla="*/ 545625 w 547500"/>
                  <a:gd name="connsiteY5" fmla="*/ 500625 h 532500"/>
                  <a:gd name="connsiteX6" fmla="*/ 545625 w 547500"/>
                  <a:gd name="connsiteY6" fmla="*/ 5625 h 5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00" h="532500">
                    <a:moveTo>
                      <a:pt x="545625" y="5625"/>
                    </a:moveTo>
                    <a:lnTo>
                      <a:pt x="5625" y="5625"/>
                    </a:lnTo>
                    <a:lnTo>
                      <a:pt x="5625" y="500625"/>
                    </a:lnTo>
                    <a:cubicBezTo>
                      <a:pt x="5625" y="517193"/>
                      <a:pt x="17564" y="530625"/>
                      <a:pt x="32292" y="530625"/>
                    </a:cubicBezTo>
                    <a:lnTo>
                      <a:pt x="518958" y="530625"/>
                    </a:lnTo>
                    <a:cubicBezTo>
                      <a:pt x="533686" y="530625"/>
                      <a:pt x="545625" y="517193"/>
                      <a:pt x="545625" y="500625"/>
                    </a:cubicBezTo>
                    <a:lnTo>
                      <a:pt x="545625" y="5625"/>
                    </a:lnTo>
                    <a:close/>
                  </a:path>
                </a:pathLst>
              </a:custGeom>
              <a:solidFill>
                <a:schemeClr val="bg1"/>
              </a:solidFill>
              <a:ln w="9525"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7DC456AE-2042-46E7-86C7-69F528908D84}"/>
                  </a:ext>
                </a:extLst>
              </p:cNvPr>
              <p:cNvSpPr/>
              <p:nvPr/>
            </p:nvSpPr>
            <p:spPr>
              <a:xfrm>
                <a:off x="6700574" y="5603310"/>
                <a:ext cx="67500" cy="277500"/>
              </a:xfrm>
              <a:custGeom>
                <a:avLst/>
                <a:gdLst>
                  <a:gd name="connsiteX0" fmla="*/ 65625 w 67500"/>
                  <a:gd name="connsiteY0" fmla="*/ 5625 h 277500"/>
                  <a:gd name="connsiteX1" fmla="*/ 65625 w 67500"/>
                  <a:gd name="connsiteY1" fmla="*/ 275625 h 277500"/>
                  <a:gd name="connsiteX2" fmla="*/ 5625 w 67500"/>
                  <a:gd name="connsiteY2" fmla="*/ 275625 h 277500"/>
                  <a:gd name="connsiteX3" fmla="*/ 5625 w 67500"/>
                  <a:gd name="connsiteY3" fmla="*/ 5625 h 277500"/>
                  <a:gd name="connsiteX4" fmla="*/ 65625 w 67500"/>
                  <a:gd name="connsiteY4" fmla="*/ 5625 h 27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0" h="277500">
                    <a:moveTo>
                      <a:pt x="65625" y="5625"/>
                    </a:moveTo>
                    <a:lnTo>
                      <a:pt x="65625" y="275625"/>
                    </a:lnTo>
                    <a:lnTo>
                      <a:pt x="5625" y="275625"/>
                    </a:lnTo>
                    <a:lnTo>
                      <a:pt x="5625" y="5625"/>
                    </a:lnTo>
                    <a:lnTo>
                      <a:pt x="65625" y="5625"/>
                    </a:lnTo>
                    <a:close/>
                  </a:path>
                </a:pathLst>
              </a:custGeom>
              <a:solidFill>
                <a:schemeClr val="tx1"/>
              </a:solidFill>
              <a:ln w="9525"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8D757A16-AD31-4099-B870-790C6F66F3A8}"/>
                  </a:ext>
                </a:extLst>
              </p:cNvPr>
              <p:cNvSpPr/>
              <p:nvPr/>
            </p:nvSpPr>
            <p:spPr>
              <a:xfrm>
                <a:off x="6655574" y="5483310"/>
                <a:ext cx="157500" cy="157500"/>
              </a:xfrm>
              <a:custGeom>
                <a:avLst/>
                <a:gdLst>
                  <a:gd name="connsiteX0" fmla="*/ 155625 w 157500"/>
                  <a:gd name="connsiteY0" fmla="*/ 80625 h 157500"/>
                  <a:gd name="connsiteX1" fmla="*/ 80625 w 157500"/>
                  <a:gd name="connsiteY1" fmla="*/ 155625 h 157500"/>
                  <a:gd name="connsiteX2" fmla="*/ 5625 w 157500"/>
                  <a:gd name="connsiteY2" fmla="*/ 80625 h 157500"/>
                  <a:gd name="connsiteX3" fmla="*/ 80625 w 157500"/>
                  <a:gd name="connsiteY3" fmla="*/ 5625 h 157500"/>
                  <a:gd name="connsiteX4" fmla="*/ 155625 w 157500"/>
                  <a:gd name="connsiteY4" fmla="*/ 80625 h 157500"/>
                  <a:gd name="connsiteX5" fmla="*/ 80625 w 157500"/>
                  <a:gd name="connsiteY5" fmla="*/ 125625 h 157500"/>
                  <a:gd name="connsiteX6" fmla="*/ 125625 w 157500"/>
                  <a:gd name="connsiteY6" fmla="*/ 80625 h 157500"/>
                  <a:gd name="connsiteX7" fmla="*/ 80625 w 157500"/>
                  <a:gd name="connsiteY7" fmla="*/ 35625 h 157500"/>
                  <a:gd name="connsiteX8" fmla="*/ 35625 w 157500"/>
                  <a:gd name="connsiteY8" fmla="*/ 80625 h 157500"/>
                  <a:gd name="connsiteX9" fmla="*/ 80625 w 157500"/>
                  <a:gd name="connsiteY9" fmla="*/ 125625 h 1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00" h="157500">
                    <a:moveTo>
                      <a:pt x="155625" y="80625"/>
                    </a:moveTo>
                    <a:cubicBezTo>
                      <a:pt x="155625" y="122047"/>
                      <a:pt x="122046" y="155625"/>
                      <a:pt x="80625" y="155625"/>
                    </a:cubicBezTo>
                    <a:cubicBezTo>
                      <a:pt x="39204" y="155625"/>
                      <a:pt x="5625" y="122047"/>
                      <a:pt x="5625" y="80625"/>
                    </a:cubicBezTo>
                    <a:cubicBezTo>
                      <a:pt x="5625" y="39203"/>
                      <a:pt x="39204" y="5625"/>
                      <a:pt x="80625" y="5625"/>
                    </a:cubicBezTo>
                    <a:cubicBezTo>
                      <a:pt x="122046" y="5625"/>
                      <a:pt x="155625" y="39203"/>
                      <a:pt x="155625" y="80625"/>
                    </a:cubicBezTo>
                    <a:close/>
                    <a:moveTo>
                      <a:pt x="80625" y="125625"/>
                    </a:moveTo>
                    <a:cubicBezTo>
                      <a:pt x="105478" y="125625"/>
                      <a:pt x="125625" y="105476"/>
                      <a:pt x="125625" y="80625"/>
                    </a:cubicBezTo>
                    <a:cubicBezTo>
                      <a:pt x="125625" y="55774"/>
                      <a:pt x="105478" y="35625"/>
                      <a:pt x="80625" y="35625"/>
                    </a:cubicBezTo>
                    <a:cubicBezTo>
                      <a:pt x="55772" y="35625"/>
                      <a:pt x="35625" y="55774"/>
                      <a:pt x="35625" y="80625"/>
                    </a:cubicBezTo>
                    <a:cubicBezTo>
                      <a:pt x="35625" y="105476"/>
                      <a:pt x="55772" y="125625"/>
                      <a:pt x="80625" y="125625"/>
                    </a:cubicBezTo>
                    <a:close/>
                  </a:path>
                </a:pathLst>
              </a:custGeom>
              <a:solidFill>
                <a:schemeClr val="tx1"/>
              </a:solidFill>
              <a:ln w="9525"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DA1817E9-DFB4-4115-9B56-568E934F40E6}"/>
                  </a:ext>
                </a:extLst>
              </p:cNvPr>
              <p:cNvSpPr/>
              <p:nvPr/>
            </p:nvSpPr>
            <p:spPr>
              <a:xfrm>
                <a:off x="6655574" y="5483310"/>
                <a:ext cx="420000" cy="517500"/>
              </a:xfrm>
              <a:custGeom>
                <a:avLst/>
                <a:gdLst>
                  <a:gd name="connsiteX0" fmla="*/ 373125 w 420000"/>
                  <a:gd name="connsiteY0" fmla="*/ 149385 h 517500"/>
                  <a:gd name="connsiteX1" fmla="*/ 418125 w 420000"/>
                  <a:gd name="connsiteY1" fmla="*/ 80625 h 517500"/>
                  <a:gd name="connsiteX2" fmla="*/ 343125 w 420000"/>
                  <a:gd name="connsiteY2" fmla="*/ 5625 h 517500"/>
                  <a:gd name="connsiteX3" fmla="*/ 268125 w 420000"/>
                  <a:gd name="connsiteY3" fmla="*/ 80625 h 517500"/>
                  <a:gd name="connsiteX4" fmla="*/ 313125 w 420000"/>
                  <a:gd name="connsiteY4" fmla="*/ 149385 h 517500"/>
                  <a:gd name="connsiteX5" fmla="*/ 313125 w 420000"/>
                  <a:gd name="connsiteY5" fmla="*/ 187405 h 517500"/>
                  <a:gd name="connsiteX6" fmla="*/ 50625 w 420000"/>
                  <a:gd name="connsiteY6" fmla="*/ 299905 h 517500"/>
                  <a:gd name="connsiteX7" fmla="*/ 50625 w 420000"/>
                  <a:gd name="connsiteY7" fmla="*/ 371865 h 517500"/>
                  <a:gd name="connsiteX8" fmla="*/ 5625 w 420000"/>
                  <a:gd name="connsiteY8" fmla="*/ 440625 h 517500"/>
                  <a:gd name="connsiteX9" fmla="*/ 80625 w 420000"/>
                  <a:gd name="connsiteY9" fmla="*/ 515625 h 517500"/>
                  <a:gd name="connsiteX10" fmla="*/ 155625 w 420000"/>
                  <a:gd name="connsiteY10" fmla="*/ 440625 h 517500"/>
                  <a:gd name="connsiteX11" fmla="*/ 110625 w 420000"/>
                  <a:gd name="connsiteY11" fmla="*/ 371865 h 517500"/>
                  <a:gd name="connsiteX12" fmla="*/ 110625 w 420000"/>
                  <a:gd name="connsiteY12" fmla="*/ 339470 h 517500"/>
                  <a:gd name="connsiteX13" fmla="*/ 373125 w 420000"/>
                  <a:gd name="connsiteY13" fmla="*/ 226970 h 517500"/>
                  <a:gd name="connsiteX14" fmla="*/ 373125 w 420000"/>
                  <a:gd name="connsiteY14" fmla="*/ 149385 h 517500"/>
                  <a:gd name="connsiteX15" fmla="*/ 343125 w 420000"/>
                  <a:gd name="connsiteY15" fmla="*/ 125625 h 517500"/>
                  <a:gd name="connsiteX16" fmla="*/ 388125 w 420000"/>
                  <a:gd name="connsiteY16" fmla="*/ 80625 h 517500"/>
                  <a:gd name="connsiteX17" fmla="*/ 343125 w 420000"/>
                  <a:gd name="connsiteY17" fmla="*/ 35625 h 517500"/>
                  <a:gd name="connsiteX18" fmla="*/ 298125 w 420000"/>
                  <a:gd name="connsiteY18" fmla="*/ 80625 h 517500"/>
                  <a:gd name="connsiteX19" fmla="*/ 343125 w 420000"/>
                  <a:gd name="connsiteY19" fmla="*/ 125625 h 517500"/>
                  <a:gd name="connsiteX20" fmla="*/ 35625 w 420000"/>
                  <a:gd name="connsiteY20" fmla="*/ 440625 h 517500"/>
                  <a:gd name="connsiteX21" fmla="*/ 80625 w 420000"/>
                  <a:gd name="connsiteY21" fmla="*/ 395625 h 517500"/>
                  <a:gd name="connsiteX22" fmla="*/ 125625 w 420000"/>
                  <a:gd name="connsiteY22" fmla="*/ 440625 h 517500"/>
                  <a:gd name="connsiteX23" fmla="*/ 80625 w 420000"/>
                  <a:gd name="connsiteY23" fmla="*/ 485625 h 517500"/>
                  <a:gd name="connsiteX24" fmla="*/ 35625 w 420000"/>
                  <a:gd name="connsiteY24" fmla="*/ 440625 h 5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0000" h="517500">
                    <a:moveTo>
                      <a:pt x="373125" y="149385"/>
                    </a:moveTo>
                    <a:cubicBezTo>
                      <a:pt x="399614" y="137813"/>
                      <a:pt x="418125" y="111380"/>
                      <a:pt x="418125" y="80625"/>
                    </a:cubicBezTo>
                    <a:cubicBezTo>
                      <a:pt x="418125" y="39199"/>
                      <a:pt x="384546" y="5625"/>
                      <a:pt x="343125" y="5625"/>
                    </a:cubicBezTo>
                    <a:cubicBezTo>
                      <a:pt x="301704" y="5625"/>
                      <a:pt x="268125" y="39199"/>
                      <a:pt x="268125" y="80625"/>
                    </a:cubicBezTo>
                    <a:cubicBezTo>
                      <a:pt x="268125" y="111380"/>
                      <a:pt x="286637" y="137813"/>
                      <a:pt x="313125" y="149385"/>
                    </a:cubicBezTo>
                    <a:lnTo>
                      <a:pt x="313125" y="187405"/>
                    </a:lnTo>
                    <a:lnTo>
                      <a:pt x="50625" y="299905"/>
                    </a:lnTo>
                    <a:lnTo>
                      <a:pt x="50625" y="371865"/>
                    </a:lnTo>
                    <a:cubicBezTo>
                      <a:pt x="24137" y="383438"/>
                      <a:pt x="5625" y="409871"/>
                      <a:pt x="5625" y="440625"/>
                    </a:cubicBezTo>
                    <a:cubicBezTo>
                      <a:pt x="5625" y="482051"/>
                      <a:pt x="39204" y="515625"/>
                      <a:pt x="80625" y="515625"/>
                    </a:cubicBezTo>
                    <a:cubicBezTo>
                      <a:pt x="122046" y="515625"/>
                      <a:pt x="155625" y="482051"/>
                      <a:pt x="155625" y="440625"/>
                    </a:cubicBezTo>
                    <a:cubicBezTo>
                      <a:pt x="155625" y="409871"/>
                      <a:pt x="137114" y="383438"/>
                      <a:pt x="110625" y="371865"/>
                    </a:cubicBezTo>
                    <a:lnTo>
                      <a:pt x="110625" y="339470"/>
                    </a:lnTo>
                    <a:lnTo>
                      <a:pt x="373125" y="226970"/>
                    </a:lnTo>
                    <a:lnTo>
                      <a:pt x="373125" y="149385"/>
                    </a:lnTo>
                    <a:close/>
                    <a:moveTo>
                      <a:pt x="343125" y="125625"/>
                    </a:moveTo>
                    <a:cubicBezTo>
                      <a:pt x="367978" y="125625"/>
                      <a:pt x="388125" y="105476"/>
                      <a:pt x="388125" y="80625"/>
                    </a:cubicBezTo>
                    <a:cubicBezTo>
                      <a:pt x="388125" y="55774"/>
                      <a:pt x="367978" y="35625"/>
                      <a:pt x="343125" y="35625"/>
                    </a:cubicBezTo>
                    <a:cubicBezTo>
                      <a:pt x="318272" y="35625"/>
                      <a:pt x="298125" y="55774"/>
                      <a:pt x="298125" y="80625"/>
                    </a:cubicBezTo>
                    <a:cubicBezTo>
                      <a:pt x="298125" y="105476"/>
                      <a:pt x="318272" y="125625"/>
                      <a:pt x="343125" y="125625"/>
                    </a:cubicBezTo>
                    <a:close/>
                    <a:moveTo>
                      <a:pt x="35625" y="440625"/>
                    </a:moveTo>
                    <a:cubicBezTo>
                      <a:pt x="35625" y="415774"/>
                      <a:pt x="55772" y="395625"/>
                      <a:pt x="80625" y="395625"/>
                    </a:cubicBezTo>
                    <a:cubicBezTo>
                      <a:pt x="105478" y="395625"/>
                      <a:pt x="125625" y="415774"/>
                      <a:pt x="125625" y="440625"/>
                    </a:cubicBezTo>
                    <a:cubicBezTo>
                      <a:pt x="125625" y="465476"/>
                      <a:pt x="105478" y="485625"/>
                      <a:pt x="80625" y="485625"/>
                    </a:cubicBezTo>
                    <a:cubicBezTo>
                      <a:pt x="55772" y="485625"/>
                      <a:pt x="35625" y="465476"/>
                      <a:pt x="35625" y="440625"/>
                    </a:cubicBezTo>
                    <a:close/>
                  </a:path>
                </a:pathLst>
              </a:custGeom>
              <a:solidFill>
                <a:srgbClr val="BF2200"/>
              </a:solidFill>
              <a:ln w="9525" cap="flat">
                <a:no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80DE71AA-FEC7-42DC-A71E-52A26F628F48}"/>
                  </a:ext>
                </a:extLst>
              </p:cNvPr>
              <p:cNvSpPr/>
              <p:nvPr/>
            </p:nvSpPr>
            <p:spPr>
              <a:xfrm>
                <a:off x="6655574" y="5843310"/>
                <a:ext cx="157500" cy="157500"/>
              </a:xfrm>
              <a:custGeom>
                <a:avLst/>
                <a:gdLst>
                  <a:gd name="connsiteX0" fmla="*/ 155625 w 157500"/>
                  <a:gd name="connsiteY0" fmla="*/ 80625 h 157500"/>
                  <a:gd name="connsiteX1" fmla="*/ 80625 w 157500"/>
                  <a:gd name="connsiteY1" fmla="*/ 155625 h 157500"/>
                  <a:gd name="connsiteX2" fmla="*/ 5625 w 157500"/>
                  <a:gd name="connsiteY2" fmla="*/ 80625 h 157500"/>
                  <a:gd name="connsiteX3" fmla="*/ 80625 w 157500"/>
                  <a:gd name="connsiteY3" fmla="*/ 5625 h 157500"/>
                  <a:gd name="connsiteX4" fmla="*/ 155625 w 157500"/>
                  <a:gd name="connsiteY4" fmla="*/ 80625 h 157500"/>
                  <a:gd name="connsiteX5" fmla="*/ 80625 w 157500"/>
                  <a:gd name="connsiteY5" fmla="*/ 125625 h 157500"/>
                  <a:gd name="connsiteX6" fmla="*/ 125625 w 157500"/>
                  <a:gd name="connsiteY6" fmla="*/ 80625 h 157500"/>
                  <a:gd name="connsiteX7" fmla="*/ 80625 w 157500"/>
                  <a:gd name="connsiteY7" fmla="*/ 35625 h 157500"/>
                  <a:gd name="connsiteX8" fmla="*/ 35625 w 157500"/>
                  <a:gd name="connsiteY8" fmla="*/ 80625 h 157500"/>
                  <a:gd name="connsiteX9" fmla="*/ 80625 w 157500"/>
                  <a:gd name="connsiteY9" fmla="*/ 125625 h 1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00" h="157500">
                    <a:moveTo>
                      <a:pt x="155625" y="80625"/>
                    </a:moveTo>
                    <a:cubicBezTo>
                      <a:pt x="155625" y="122047"/>
                      <a:pt x="122046" y="155625"/>
                      <a:pt x="80625" y="155625"/>
                    </a:cubicBezTo>
                    <a:cubicBezTo>
                      <a:pt x="39204" y="155625"/>
                      <a:pt x="5625" y="122047"/>
                      <a:pt x="5625" y="80625"/>
                    </a:cubicBezTo>
                    <a:cubicBezTo>
                      <a:pt x="5625" y="39203"/>
                      <a:pt x="39204" y="5625"/>
                      <a:pt x="80625" y="5625"/>
                    </a:cubicBezTo>
                    <a:cubicBezTo>
                      <a:pt x="122046" y="5625"/>
                      <a:pt x="155625" y="39203"/>
                      <a:pt x="155625" y="80625"/>
                    </a:cubicBezTo>
                    <a:close/>
                    <a:moveTo>
                      <a:pt x="80625" y="125625"/>
                    </a:moveTo>
                    <a:cubicBezTo>
                      <a:pt x="105478" y="125625"/>
                      <a:pt x="125625" y="105476"/>
                      <a:pt x="125625" y="80625"/>
                    </a:cubicBezTo>
                    <a:cubicBezTo>
                      <a:pt x="125625" y="55774"/>
                      <a:pt x="105478" y="35625"/>
                      <a:pt x="80625" y="35625"/>
                    </a:cubicBezTo>
                    <a:cubicBezTo>
                      <a:pt x="55772" y="35625"/>
                      <a:pt x="35625" y="55774"/>
                      <a:pt x="35625" y="80625"/>
                    </a:cubicBezTo>
                    <a:cubicBezTo>
                      <a:pt x="35625" y="105476"/>
                      <a:pt x="55772" y="125625"/>
                      <a:pt x="80625" y="125625"/>
                    </a:cubicBezTo>
                    <a:close/>
                  </a:path>
                </a:pathLst>
              </a:custGeom>
              <a:solidFill>
                <a:schemeClr val="tx1"/>
              </a:solidFill>
              <a:ln w="9525"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DE538836-094D-4361-8A8D-C964169ECE2B}"/>
                  </a:ext>
                </a:extLst>
              </p:cNvPr>
              <p:cNvSpPr/>
              <p:nvPr/>
            </p:nvSpPr>
            <p:spPr>
              <a:xfrm>
                <a:off x="6700574" y="5603310"/>
                <a:ext cx="330000" cy="277500"/>
              </a:xfrm>
              <a:custGeom>
                <a:avLst/>
                <a:gdLst>
                  <a:gd name="connsiteX0" fmla="*/ 328125 w 330000"/>
                  <a:gd name="connsiteY0" fmla="*/ 5625 h 277500"/>
                  <a:gd name="connsiteX1" fmla="*/ 328125 w 330000"/>
                  <a:gd name="connsiteY1" fmla="*/ 106970 h 277500"/>
                  <a:gd name="connsiteX2" fmla="*/ 65625 w 330000"/>
                  <a:gd name="connsiteY2" fmla="*/ 219470 h 277500"/>
                  <a:gd name="connsiteX3" fmla="*/ 65625 w 330000"/>
                  <a:gd name="connsiteY3" fmla="*/ 275625 h 277500"/>
                  <a:gd name="connsiteX4" fmla="*/ 5625 w 330000"/>
                  <a:gd name="connsiteY4" fmla="*/ 275625 h 277500"/>
                  <a:gd name="connsiteX5" fmla="*/ 5625 w 330000"/>
                  <a:gd name="connsiteY5" fmla="*/ 179906 h 277500"/>
                  <a:gd name="connsiteX6" fmla="*/ 268125 w 330000"/>
                  <a:gd name="connsiteY6" fmla="*/ 67406 h 277500"/>
                  <a:gd name="connsiteX7" fmla="*/ 268125 w 330000"/>
                  <a:gd name="connsiteY7" fmla="*/ 5625 h 277500"/>
                  <a:gd name="connsiteX8" fmla="*/ 328125 w 330000"/>
                  <a:gd name="connsiteY8" fmla="*/ 5625 h 27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00" h="277500">
                    <a:moveTo>
                      <a:pt x="328125" y="5625"/>
                    </a:moveTo>
                    <a:lnTo>
                      <a:pt x="328125" y="106970"/>
                    </a:lnTo>
                    <a:lnTo>
                      <a:pt x="65625" y="219470"/>
                    </a:lnTo>
                    <a:lnTo>
                      <a:pt x="65625" y="275625"/>
                    </a:lnTo>
                    <a:lnTo>
                      <a:pt x="5625" y="275625"/>
                    </a:lnTo>
                    <a:lnTo>
                      <a:pt x="5625" y="179906"/>
                    </a:lnTo>
                    <a:lnTo>
                      <a:pt x="268125" y="67406"/>
                    </a:lnTo>
                    <a:lnTo>
                      <a:pt x="268125" y="5625"/>
                    </a:lnTo>
                    <a:lnTo>
                      <a:pt x="328125" y="5625"/>
                    </a:lnTo>
                    <a:close/>
                  </a:path>
                </a:pathLst>
              </a:custGeom>
              <a:solidFill>
                <a:schemeClr val="tx1"/>
              </a:solidFill>
              <a:ln w="9525" cap="flat">
                <a:no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2F483D54-610B-4849-80B7-5F70D37274B1}"/>
                  </a:ext>
                </a:extLst>
              </p:cNvPr>
              <p:cNvSpPr/>
              <p:nvPr/>
            </p:nvSpPr>
            <p:spPr>
              <a:xfrm>
                <a:off x="6700574" y="5751809"/>
                <a:ext cx="67500" cy="127500"/>
              </a:xfrm>
              <a:custGeom>
                <a:avLst/>
                <a:gdLst>
                  <a:gd name="connsiteX0" fmla="*/ 5695 w 67500"/>
                  <a:gd name="connsiteY0" fmla="*/ 31377 h 127500"/>
                  <a:gd name="connsiteX1" fmla="*/ 5625 w 67500"/>
                  <a:gd name="connsiteY1" fmla="*/ 127124 h 127500"/>
                  <a:gd name="connsiteX2" fmla="*/ 65625 w 67500"/>
                  <a:gd name="connsiteY2" fmla="*/ 127124 h 127500"/>
                  <a:gd name="connsiteX3" fmla="*/ 65748 w 67500"/>
                  <a:gd name="connsiteY3" fmla="*/ 5625 h 127500"/>
                  <a:gd name="connsiteX4" fmla="*/ 5695 w 67500"/>
                  <a:gd name="connsiteY4" fmla="*/ 31377 h 12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0" h="127500">
                    <a:moveTo>
                      <a:pt x="5695" y="31377"/>
                    </a:moveTo>
                    <a:lnTo>
                      <a:pt x="5625" y="127124"/>
                    </a:lnTo>
                    <a:lnTo>
                      <a:pt x="65625" y="127124"/>
                    </a:lnTo>
                    <a:lnTo>
                      <a:pt x="65748" y="5625"/>
                    </a:lnTo>
                    <a:lnTo>
                      <a:pt x="5695" y="31377"/>
                    </a:lnTo>
                    <a:close/>
                  </a:path>
                </a:pathLst>
              </a:custGeom>
              <a:solidFill>
                <a:schemeClr val="tx1"/>
              </a:solidFill>
              <a:ln w="9525" cap="flat">
                <a:no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CF2EA0DA-A32C-40A8-9F46-6E69D407D329}"/>
                  </a:ext>
                </a:extLst>
              </p:cNvPr>
              <p:cNvSpPr/>
              <p:nvPr/>
            </p:nvSpPr>
            <p:spPr>
              <a:xfrm>
                <a:off x="6918074" y="5483310"/>
                <a:ext cx="157500" cy="157500"/>
              </a:xfrm>
              <a:custGeom>
                <a:avLst/>
                <a:gdLst>
                  <a:gd name="connsiteX0" fmla="*/ 155625 w 157500"/>
                  <a:gd name="connsiteY0" fmla="*/ 80625 h 157500"/>
                  <a:gd name="connsiteX1" fmla="*/ 80625 w 157500"/>
                  <a:gd name="connsiteY1" fmla="*/ 155625 h 157500"/>
                  <a:gd name="connsiteX2" fmla="*/ 5625 w 157500"/>
                  <a:gd name="connsiteY2" fmla="*/ 80625 h 157500"/>
                  <a:gd name="connsiteX3" fmla="*/ 80625 w 157500"/>
                  <a:gd name="connsiteY3" fmla="*/ 5625 h 157500"/>
                  <a:gd name="connsiteX4" fmla="*/ 155625 w 157500"/>
                  <a:gd name="connsiteY4" fmla="*/ 80625 h 157500"/>
                  <a:gd name="connsiteX5" fmla="*/ 80625 w 157500"/>
                  <a:gd name="connsiteY5" fmla="*/ 125625 h 157500"/>
                  <a:gd name="connsiteX6" fmla="*/ 125625 w 157500"/>
                  <a:gd name="connsiteY6" fmla="*/ 80625 h 157500"/>
                  <a:gd name="connsiteX7" fmla="*/ 80625 w 157500"/>
                  <a:gd name="connsiteY7" fmla="*/ 35625 h 157500"/>
                  <a:gd name="connsiteX8" fmla="*/ 35625 w 157500"/>
                  <a:gd name="connsiteY8" fmla="*/ 80625 h 157500"/>
                  <a:gd name="connsiteX9" fmla="*/ 80625 w 157500"/>
                  <a:gd name="connsiteY9" fmla="*/ 125625 h 1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00" h="157500">
                    <a:moveTo>
                      <a:pt x="155625" y="80625"/>
                    </a:moveTo>
                    <a:cubicBezTo>
                      <a:pt x="155625" y="122047"/>
                      <a:pt x="122046" y="155625"/>
                      <a:pt x="80625" y="155625"/>
                    </a:cubicBezTo>
                    <a:cubicBezTo>
                      <a:pt x="39204" y="155625"/>
                      <a:pt x="5625" y="122047"/>
                      <a:pt x="5625" y="80625"/>
                    </a:cubicBezTo>
                    <a:cubicBezTo>
                      <a:pt x="5625" y="39203"/>
                      <a:pt x="39204" y="5625"/>
                      <a:pt x="80625" y="5625"/>
                    </a:cubicBezTo>
                    <a:cubicBezTo>
                      <a:pt x="122046" y="5625"/>
                      <a:pt x="155625" y="39203"/>
                      <a:pt x="155625" y="80625"/>
                    </a:cubicBezTo>
                    <a:close/>
                    <a:moveTo>
                      <a:pt x="80625" y="125625"/>
                    </a:moveTo>
                    <a:cubicBezTo>
                      <a:pt x="105478" y="125625"/>
                      <a:pt x="125625" y="105476"/>
                      <a:pt x="125625" y="80625"/>
                    </a:cubicBezTo>
                    <a:cubicBezTo>
                      <a:pt x="125625" y="55774"/>
                      <a:pt x="105478" y="35625"/>
                      <a:pt x="80625" y="35625"/>
                    </a:cubicBezTo>
                    <a:cubicBezTo>
                      <a:pt x="55772" y="35625"/>
                      <a:pt x="35625" y="55774"/>
                      <a:pt x="35625" y="80625"/>
                    </a:cubicBezTo>
                    <a:cubicBezTo>
                      <a:pt x="35625" y="105476"/>
                      <a:pt x="55772" y="125625"/>
                      <a:pt x="80625" y="125625"/>
                    </a:cubicBezTo>
                    <a:close/>
                  </a:path>
                </a:pathLst>
              </a:custGeom>
              <a:solidFill>
                <a:schemeClr val="tx1"/>
              </a:solidFill>
              <a:ln w="9525" cap="flat">
                <a:no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0CC45C1D-8185-4756-8BD1-6FC85FD76A54}"/>
                  </a:ext>
                </a:extLst>
              </p:cNvPr>
              <p:cNvSpPr/>
              <p:nvPr/>
            </p:nvSpPr>
            <p:spPr>
              <a:xfrm>
                <a:off x="6528074" y="5438310"/>
                <a:ext cx="667500" cy="607500"/>
              </a:xfrm>
              <a:custGeom>
                <a:avLst/>
                <a:gdLst>
                  <a:gd name="connsiteX0" fmla="*/ 35625 w 667500"/>
                  <a:gd name="connsiteY0" fmla="*/ 5625 h 607500"/>
                  <a:gd name="connsiteX1" fmla="*/ 5625 w 667500"/>
                  <a:gd name="connsiteY1" fmla="*/ 35625 h 607500"/>
                  <a:gd name="connsiteX2" fmla="*/ 5625 w 667500"/>
                  <a:gd name="connsiteY2" fmla="*/ 575625 h 607500"/>
                  <a:gd name="connsiteX3" fmla="*/ 35625 w 667500"/>
                  <a:gd name="connsiteY3" fmla="*/ 605625 h 607500"/>
                  <a:gd name="connsiteX4" fmla="*/ 635625 w 667500"/>
                  <a:gd name="connsiteY4" fmla="*/ 605625 h 607500"/>
                  <a:gd name="connsiteX5" fmla="*/ 665625 w 667500"/>
                  <a:gd name="connsiteY5" fmla="*/ 575625 h 607500"/>
                  <a:gd name="connsiteX6" fmla="*/ 665625 w 667500"/>
                  <a:gd name="connsiteY6" fmla="*/ 35625 h 607500"/>
                  <a:gd name="connsiteX7" fmla="*/ 635625 w 667500"/>
                  <a:gd name="connsiteY7" fmla="*/ 5625 h 607500"/>
                  <a:gd name="connsiteX8" fmla="*/ 605625 w 667500"/>
                  <a:gd name="connsiteY8" fmla="*/ 5625 h 607500"/>
                  <a:gd name="connsiteX9" fmla="*/ 65625 w 667500"/>
                  <a:gd name="connsiteY9" fmla="*/ 5625 h 607500"/>
                  <a:gd name="connsiteX10" fmla="*/ 35625 w 667500"/>
                  <a:gd name="connsiteY10" fmla="*/ 5625 h 60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7500" h="607500">
                    <a:moveTo>
                      <a:pt x="35625" y="5625"/>
                    </a:moveTo>
                    <a:cubicBezTo>
                      <a:pt x="19057" y="5625"/>
                      <a:pt x="5625" y="19058"/>
                      <a:pt x="5625" y="35625"/>
                    </a:cubicBezTo>
                    <a:lnTo>
                      <a:pt x="5625" y="575625"/>
                    </a:lnTo>
                    <a:cubicBezTo>
                      <a:pt x="5625" y="592193"/>
                      <a:pt x="19057" y="605625"/>
                      <a:pt x="35625" y="605625"/>
                    </a:cubicBezTo>
                    <a:lnTo>
                      <a:pt x="635625" y="605625"/>
                    </a:lnTo>
                    <a:cubicBezTo>
                      <a:pt x="652194" y="605625"/>
                      <a:pt x="665625" y="592193"/>
                      <a:pt x="665625" y="575625"/>
                    </a:cubicBezTo>
                    <a:lnTo>
                      <a:pt x="665625" y="35625"/>
                    </a:lnTo>
                    <a:cubicBezTo>
                      <a:pt x="665625" y="19058"/>
                      <a:pt x="652194" y="5625"/>
                      <a:pt x="635625" y="5625"/>
                    </a:cubicBezTo>
                    <a:lnTo>
                      <a:pt x="605625" y="5625"/>
                    </a:lnTo>
                    <a:lnTo>
                      <a:pt x="65625" y="5625"/>
                    </a:lnTo>
                    <a:lnTo>
                      <a:pt x="35625" y="5625"/>
                    </a:lnTo>
                    <a:close/>
                  </a:path>
                </a:pathLst>
              </a:custGeom>
              <a:noFill/>
              <a:ln w="9525" cap="flat">
                <a:noFill/>
                <a:prstDash val="solid"/>
                <a:miter/>
              </a:ln>
            </p:spPr>
            <p:txBody>
              <a:bodyPr rtlCol="0" anchor="ctr"/>
              <a:lstStyle/>
              <a:p>
                <a:endParaRPr lang="en-GB"/>
              </a:p>
            </p:txBody>
          </p:sp>
        </p:grpSp>
        <p:pic>
          <p:nvPicPr>
            <p:cNvPr id="65" name="Graphic 64">
              <a:extLst>
                <a:ext uri="{FF2B5EF4-FFF2-40B4-BE49-F238E27FC236}">
                  <a16:creationId xmlns:a16="http://schemas.microsoft.com/office/drawing/2014/main" id="{D98279D3-210E-43F4-9D77-117E5DA3CF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7987" y="2880546"/>
              <a:ext cx="720000" cy="720000"/>
            </a:xfrm>
            <a:prstGeom prst="rect">
              <a:avLst/>
            </a:prstGeom>
          </p:spPr>
        </p:pic>
        <p:pic>
          <p:nvPicPr>
            <p:cNvPr id="66" name="Graphic 65">
              <a:extLst>
                <a:ext uri="{FF2B5EF4-FFF2-40B4-BE49-F238E27FC236}">
                  <a16:creationId xmlns:a16="http://schemas.microsoft.com/office/drawing/2014/main" id="{65DAE9B6-FF93-44B0-9A1A-E25DEBBE855E}"/>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737" y="459398"/>
              <a:ext cx="720000" cy="720000"/>
            </a:xfrm>
            <a:prstGeom prst="rect">
              <a:avLst/>
            </a:prstGeom>
          </p:spPr>
        </p:pic>
        <p:sp>
          <p:nvSpPr>
            <p:cNvPr id="67" name="TextBox 66">
              <a:extLst>
                <a:ext uri="{FF2B5EF4-FFF2-40B4-BE49-F238E27FC236}">
                  <a16:creationId xmlns:a16="http://schemas.microsoft.com/office/drawing/2014/main" id="{8984ED4B-FF02-4C5B-87AF-4BFE18B6FB62}"/>
                </a:ext>
              </a:extLst>
            </p:cNvPr>
            <p:cNvSpPr txBox="1"/>
            <p:nvPr/>
          </p:nvSpPr>
          <p:spPr>
            <a:xfrm>
              <a:off x="2181225" y="357733"/>
              <a:ext cx="5848350" cy="923330"/>
            </a:xfrm>
            <a:prstGeom prst="rect">
              <a:avLst/>
            </a:prstGeom>
            <a:noFill/>
          </p:spPr>
          <p:txBody>
            <a:bodyPr wrap="square" rtlCol="0">
              <a:spAutoFit/>
            </a:bodyPr>
            <a:lstStyle/>
            <a:p>
              <a:r>
                <a:rPr lang="en-GB" dirty="0">
                  <a:solidFill>
                    <a:schemeClr val="bg1"/>
                  </a:solidFill>
                </a:rPr>
                <a:t>Login to </a:t>
              </a:r>
              <a:r>
                <a:rPr lang="en-GB" dirty="0">
                  <a:solidFill>
                    <a:srgbClr val="DD5900"/>
                  </a:solidFill>
                </a:rPr>
                <a:t>https://dev.azure.com</a:t>
              </a:r>
            </a:p>
            <a:p>
              <a:r>
                <a:rPr lang="en-GB" dirty="0">
                  <a:solidFill>
                    <a:schemeClr val="bg1"/>
                  </a:solidFill>
                </a:rPr>
                <a:t>Create a new team project</a:t>
              </a:r>
            </a:p>
            <a:p>
              <a:r>
                <a:rPr lang="en-GB" dirty="0">
                  <a:solidFill>
                    <a:schemeClr val="bg1"/>
                  </a:solidFill>
                </a:rPr>
                <a:t>Ensure </a:t>
              </a:r>
              <a:r>
                <a:rPr lang="en-GB" dirty="0">
                  <a:solidFill>
                    <a:srgbClr val="DD5900"/>
                  </a:solidFill>
                </a:rPr>
                <a:t>git</a:t>
              </a:r>
              <a:r>
                <a:rPr lang="en-GB" dirty="0">
                  <a:solidFill>
                    <a:schemeClr val="bg1"/>
                  </a:solidFill>
                </a:rPr>
                <a:t> source control provider</a:t>
              </a:r>
            </a:p>
          </p:txBody>
        </p:sp>
        <p:sp>
          <p:nvSpPr>
            <p:cNvPr id="68" name="TextBox 67">
              <a:extLst>
                <a:ext uri="{FF2B5EF4-FFF2-40B4-BE49-F238E27FC236}">
                  <a16:creationId xmlns:a16="http://schemas.microsoft.com/office/drawing/2014/main" id="{DE49B9F6-5CAF-49A1-8BC5-88908B7E1CB3}"/>
                </a:ext>
              </a:extLst>
            </p:cNvPr>
            <p:cNvSpPr txBox="1"/>
            <p:nvPr/>
          </p:nvSpPr>
          <p:spPr>
            <a:xfrm>
              <a:off x="2181225" y="1444557"/>
              <a:ext cx="5848350" cy="923330"/>
            </a:xfrm>
            <a:prstGeom prst="rect">
              <a:avLst/>
            </a:prstGeom>
            <a:noFill/>
          </p:spPr>
          <p:txBody>
            <a:bodyPr wrap="square" rtlCol="0">
              <a:spAutoFit/>
            </a:bodyPr>
            <a:lstStyle/>
            <a:p>
              <a:r>
                <a:rPr lang="en-GB" dirty="0">
                  <a:solidFill>
                    <a:schemeClr val="bg1"/>
                  </a:solidFill>
                </a:rPr>
                <a:t>Create a repository</a:t>
              </a:r>
            </a:p>
            <a:p>
              <a:r>
                <a:rPr lang="en-GB" dirty="0">
                  <a:solidFill>
                    <a:schemeClr val="bg1"/>
                  </a:solidFill>
                </a:rPr>
                <a:t>Import existing code from </a:t>
              </a:r>
              <a:r>
                <a:rPr lang="en-GB" dirty="0" err="1">
                  <a:solidFill>
                    <a:schemeClr val="bg1"/>
                  </a:solidFill>
                </a:rPr>
                <a:t>github</a:t>
              </a:r>
              <a:endParaRPr lang="en-GB" dirty="0">
                <a:solidFill>
                  <a:schemeClr val="bg1"/>
                </a:solidFill>
              </a:endParaRPr>
            </a:p>
            <a:p>
              <a:r>
                <a:rPr lang="en-GB" dirty="0">
                  <a:solidFill>
                    <a:srgbClr val="DD5900"/>
                  </a:solidFill>
                </a:rPr>
                <a:t>https://github.com/simondale/service-fabric-workshop</a:t>
              </a:r>
            </a:p>
          </p:txBody>
        </p:sp>
        <p:sp>
          <p:nvSpPr>
            <p:cNvPr id="69" name="TextBox 68">
              <a:extLst>
                <a:ext uri="{FF2B5EF4-FFF2-40B4-BE49-F238E27FC236}">
                  <a16:creationId xmlns:a16="http://schemas.microsoft.com/office/drawing/2014/main" id="{631D4CB7-B6AB-4BB7-BB4D-20DEEC1BD1B3}"/>
                </a:ext>
              </a:extLst>
            </p:cNvPr>
            <p:cNvSpPr txBox="1"/>
            <p:nvPr/>
          </p:nvSpPr>
          <p:spPr>
            <a:xfrm>
              <a:off x="2181225" y="2640381"/>
              <a:ext cx="5848350" cy="1200329"/>
            </a:xfrm>
            <a:prstGeom prst="rect">
              <a:avLst/>
            </a:prstGeom>
            <a:noFill/>
          </p:spPr>
          <p:txBody>
            <a:bodyPr wrap="square" rtlCol="0">
              <a:spAutoFit/>
            </a:bodyPr>
            <a:lstStyle/>
            <a:p>
              <a:r>
                <a:rPr lang="en-GB" dirty="0">
                  <a:solidFill>
                    <a:schemeClr val="bg1"/>
                  </a:solidFill>
                </a:rPr>
                <a:t>Create build pipeline</a:t>
              </a:r>
            </a:p>
            <a:p>
              <a:r>
                <a:rPr lang="en-GB" dirty="0">
                  <a:solidFill>
                    <a:schemeClr val="bg1"/>
                  </a:solidFill>
                </a:rPr>
                <a:t>Select </a:t>
              </a:r>
              <a:r>
                <a:rPr lang="en-GB" dirty="0">
                  <a:solidFill>
                    <a:srgbClr val="DD5900"/>
                  </a:solidFill>
                </a:rPr>
                <a:t>Service Fabric Build </a:t>
              </a:r>
              <a:r>
                <a:rPr lang="en-GB" dirty="0">
                  <a:solidFill>
                    <a:schemeClr val="bg1"/>
                  </a:solidFill>
                </a:rPr>
                <a:t>template</a:t>
              </a:r>
            </a:p>
            <a:p>
              <a:r>
                <a:rPr lang="en-GB" dirty="0">
                  <a:solidFill>
                    <a:schemeClr val="bg1"/>
                  </a:solidFill>
                </a:rPr>
                <a:t>Add task for each application in repository</a:t>
              </a:r>
            </a:p>
            <a:p>
              <a:r>
                <a:rPr lang="en-GB" dirty="0">
                  <a:solidFill>
                    <a:schemeClr val="bg1"/>
                  </a:solidFill>
                </a:rPr>
                <a:t>Enable continuous integration</a:t>
              </a:r>
            </a:p>
          </p:txBody>
        </p:sp>
        <p:pic>
          <p:nvPicPr>
            <p:cNvPr id="70" name="Graphic 69">
              <a:extLst>
                <a:ext uri="{FF2B5EF4-FFF2-40B4-BE49-F238E27FC236}">
                  <a16:creationId xmlns:a16="http://schemas.microsoft.com/office/drawing/2014/main" id="{E4552000-7030-46EF-8B36-7383483944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7987" y="4147370"/>
              <a:ext cx="720000" cy="720000"/>
            </a:xfrm>
            <a:prstGeom prst="rect">
              <a:avLst/>
            </a:prstGeom>
          </p:spPr>
        </p:pic>
        <p:sp>
          <p:nvSpPr>
            <p:cNvPr id="71" name="TextBox 70">
              <a:extLst>
                <a:ext uri="{FF2B5EF4-FFF2-40B4-BE49-F238E27FC236}">
                  <a16:creationId xmlns:a16="http://schemas.microsoft.com/office/drawing/2014/main" id="{1379B822-17C4-412C-8D16-61A70C2D5D63}"/>
                </a:ext>
              </a:extLst>
            </p:cNvPr>
            <p:cNvSpPr txBox="1"/>
            <p:nvPr/>
          </p:nvSpPr>
          <p:spPr>
            <a:xfrm>
              <a:off x="2181225" y="3907205"/>
              <a:ext cx="5848350" cy="1200329"/>
            </a:xfrm>
            <a:prstGeom prst="rect">
              <a:avLst/>
            </a:prstGeom>
            <a:noFill/>
          </p:spPr>
          <p:txBody>
            <a:bodyPr wrap="square" rtlCol="0">
              <a:spAutoFit/>
            </a:bodyPr>
            <a:lstStyle/>
            <a:p>
              <a:r>
                <a:rPr lang="en-GB" dirty="0">
                  <a:solidFill>
                    <a:schemeClr val="bg1"/>
                  </a:solidFill>
                </a:rPr>
                <a:t>Create release pipeline for the build</a:t>
              </a:r>
            </a:p>
            <a:p>
              <a:r>
                <a:rPr lang="en-GB" dirty="0">
                  <a:solidFill>
                    <a:schemeClr val="bg1"/>
                  </a:solidFill>
                </a:rPr>
                <a:t>Select </a:t>
              </a:r>
              <a:r>
                <a:rPr lang="en-GB" dirty="0">
                  <a:solidFill>
                    <a:srgbClr val="DD5900"/>
                  </a:solidFill>
                </a:rPr>
                <a:t>Service Fabric Deploy </a:t>
              </a:r>
              <a:r>
                <a:rPr lang="en-GB" dirty="0">
                  <a:solidFill>
                    <a:schemeClr val="bg1"/>
                  </a:solidFill>
                </a:rPr>
                <a:t>template</a:t>
              </a:r>
            </a:p>
            <a:p>
              <a:r>
                <a:rPr lang="en-GB" dirty="0">
                  <a:solidFill>
                    <a:schemeClr val="bg1"/>
                  </a:solidFill>
                </a:rPr>
                <a:t>Add task for each artefact in drop </a:t>
              </a:r>
            </a:p>
            <a:p>
              <a:r>
                <a:rPr lang="en-GB" dirty="0">
                  <a:solidFill>
                    <a:schemeClr val="bg1"/>
                  </a:solidFill>
                </a:rPr>
                <a:t>Configure variables and parameter overrides</a:t>
              </a:r>
            </a:p>
          </p:txBody>
        </p:sp>
      </p:grpSp>
      <p:sp>
        <p:nvSpPr>
          <p:cNvPr id="87" name="TextBox 86">
            <a:extLst>
              <a:ext uri="{FF2B5EF4-FFF2-40B4-BE49-F238E27FC236}">
                <a16:creationId xmlns:a16="http://schemas.microsoft.com/office/drawing/2014/main" id="{ADAFA0BB-BC7E-4C98-85DF-C11EB56997CD}"/>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5538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LOOKING BACK</a:t>
            </a:r>
          </a:p>
        </p:txBody>
      </p:sp>
      <p:grpSp>
        <p:nvGrpSpPr>
          <p:cNvPr id="9" name="Group 8">
            <a:extLst>
              <a:ext uri="{FF2B5EF4-FFF2-40B4-BE49-F238E27FC236}">
                <a16:creationId xmlns:a16="http://schemas.microsoft.com/office/drawing/2014/main" id="{6AABBAF5-DD89-4D64-8B14-4AACEF4D7EFB}"/>
              </a:ext>
            </a:extLst>
          </p:cNvPr>
          <p:cNvGrpSpPr/>
          <p:nvPr/>
        </p:nvGrpSpPr>
        <p:grpSpPr>
          <a:xfrm>
            <a:off x="6715967" y="2481390"/>
            <a:ext cx="3744999" cy="3162171"/>
            <a:chOff x="6715967" y="2481390"/>
            <a:chExt cx="3744999" cy="3162171"/>
          </a:xfrm>
        </p:grpSpPr>
        <p:pic>
          <p:nvPicPr>
            <p:cNvPr id="20" name="Graphic 19">
              <a:extLst>
                <a:ext uri="{FF2B5EF4-FFF2-40B4-BE49-F238E27FC236}">
                  <a16:creationId xmlns:a16="http://schemas.microsoft.com/office/drawing/2014/main" id="{411CEBBF-A5EF-424D-8D77-698876EE82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4321" y="2787260"/>
              <a:ext cx="548361" cy="548361"/>
            </a:xfrm>
            <a:prstGeom prst="rect">
              <a:avLst/>
            </a:prstGeom>
          </p:spPr>
        </p:pic>
        <p:pic>
          <p:nvPicPr>
            <p:cNvPr id="23" name="Graphic 22">
              <a:extLst>
                <a:ext uri="{FF2B5EF4-FFF2-40B4-BE49-F238E27FC236}">
                  <a16:creationId xmlns:a16="http://schemas.microsoft.com/office/drawing/2014/main" id="{55595617-CABC-4FC6-AA4F-D21321EC78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1843" y="4121972"/>
              <a:ext cx="493318" cy="548361"/>
            </a:xfrm>
            <a:prstGeom prst="rect">
              <a:avLst/>
            </a:prstGeom>
          </p:spPr>
        </p:pic>
        <p:pic>
          <p:nvPicPr>
            <p:cNvPr id="24" name="Graphic 23">
              <a:extLst>
                <a:ext uri="{FF2B5EF4-FFF2-40B4-BE49-F238E27FC236}">
                  <a16:creationId xmlns:a16="http://schemas.microsoft.com/office/drawing/2014/main" id="{FA8DD1DC-9D1D-4B40-9E77-6DF4F3F6A4C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5914" y="4771074"/>
              <a:ext cx="518181" cy="514164"/>
            </a:xfrm>
            <a:prstGeom prst="rect">
              <a:avLst/>
            </a:prstGeom>
          </p:spPr>
        </p:pic>
        <p:grpSp>
          <p:nvGrpSpPr>
            <p:cNvPr id="25" name="Group 24">
              <a:extLst>
                <a:ext uri="{FF2B5EF4-FFF2-40B4-BE49-F238E27FC236}">
                  <a16:creationId xmlns:a16="http://schemas.microsoft.com/office/drawing/2014/main" id="{B064A0EA-C9A2-41F3-9386-4DA804514C73}"/>
                </a:ext>
              </a:extLst>
            </p:cNvPr>
            <p:cNvGrpSpPr/>
            <p:nvPr/>
          </p:nvGrpSpPr>
          <p:grpSpPr>
            <a:xfrm>
              <a:off x="7142168" y="4730517"/>
              <a:ext cx="493318" cy="595279"/>
              <a:chOff x="5502507" y="1002075"/>
              <a:chExt cx="493318" cy="595279"/>
            </a:xfrm>
          </p:grpSpPr>
          <p:pic>
            <p:nvPicPr>
              <p:cNvPr id="26" name="Graphic 25">
                <a:extLst>
                  <a:ext uri="{FF2B5EF4-FFF2-40B4-BE49-F238E27FC236}">
                    <a16:creationId xmlns:a16="http://schemas.microsoft.com/office/drawing/2014/main" id="{8C6A7557-31AF-4B88-B46A-7D9D36E0F16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1890" y="1002075"/>
                <a:ext cx="454553" cy="595279"/>
              </a:xfrm>
              <a:prstGeom prst="rect">
                <a:avLst/>
              </a:prstGeom>
            </p:spPr>
          </p:pic>
          <p:sp>
            <p:nvSpPr>
              <p:cNvPr id="27" name="TextBox 26">
                <a:extLst>
                  <a:ext uri="{FF2B5EF4-FFF2-40B4-BE49-F238E27FC236}">
                    <a16:creationId xmlns:a16="http://schemas.microsoft.com/office/drawing/2014/main" id="{C1FD8A26-40E6-452F-B372-C2EB152522AA}"/>
                  </a:ext>
                </a:extLst>
              </p:cNvPr>
              <p:cNvSpPr txBox="1"/>
              <p:nvPr/>
            </p:nvSpPr>
            <p:spPr>
              <a:xfrm>
                <a:off x="5502507" y="1104236"/>
                <a:ext cx="493318" cy="461665"/>
              </a:xfrm>
              <a:prstGeom prst="rect">
                <a:avLst/>
              </a:prstGeom>
              <a:noFill/>
            </p:spPr>
            <p:txBody>
              <a:bodyPr wrap="square" rtlCol="0">
                <a:spAutoFit/>
              </a:bodyPr>
              <a:lstStyle/>
              <a:p>
                <a:pPr algn="ctr"/>
                <a:r>
                  <a:rPr lang="en-GB" sz="2400" b="1" dirty="0"/>
                  <a:t>{ }</a:t>
                </a:r>
              </a:p>
            </p:txBody>
          </p:sp>
        </p:grpSp>
        <p:sp>
          <p:nvSpPr>
            <p:cNvPr id="28" name="Hexagon 27">
              <a:extLst>
                <a:ext uri="{FF2B5EF4-FFF2-40B4-BE49-F238E27FC236}">
                  <a16:creationId xmlns:a16="http://schemas.microsoft.com/office/drawing/2014/main" id="{FF770A26-174C-4F21-A6C8-1CB91F8741C2}"/>
                </a:ext>
              </a:extLst>
            </p:cNvPr>
            <p:cNvSpPr/>
            <p:nvPr/>
          </p:nvSpPr>
          <p:spPr>
            <a:xfrm>
              <a:off x="6715967" y="4483458"/>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Hexagon 28">
              <a:extLst>
                <a:ext uri="{FF2B5EF4-FFF2-40B4-BE49-F238E27FC236}">
                  <a16:creationId xmlns:a16="http://schemas.microsoft.com/office/drawing/2014/main" id="{33466708-67DD-495A-8D92-C3F3E2927FEC}"/>
                </a:ext>
              </a:extLst>
            </p:cNvPr>
            <p:cNvSpPr/>
            <p:nvPr/>
          </p:nvSpPr>
          <p:spPr>
            <a:xfrm>
              <a:off x="7925642" y="3816102"/>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a:extLst>
                <a:ext uri="{FF2B5EF4-FFF2-40B4-BE49-F238E27FC236}">
                  <a16:creationId xmlns:a16="http://schemas.microsoft.com/office/drawing/2014/main" id="{74DF79EA-5FC8-4CFE-AB20-3BF1A60C054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8321" y="3454616"/>
              <a:ext cx="493318" cy="548361"/>
            </a:xfrm>
            <a:prstGeom prst="rect">
              <a:avLst/>
            </a:prstGeom>
          </p:spPr>
        </p:pic>
        <p:sp>
          <p:nvSpPr>
            <p:cNvPr id="31" name="Hexagon 30">
              <a:extLst>
                <a:ext uri="{FF2B5EF4-FFF2-40B4-BE49-F238E27FC236}">
                  <a16:creationId xmlns:a16="http://schemas.microsoft.com/office/drawing/2014/main" id="{23F2A035-097C-4205-A309-C74A48D32CBC}"/>
                </a:ext>
              </a:extLst>
            </p:cNvPr>
            <p:cNvSpPr/>
            <p:nvPr/>
          </p:nvSpPr>
          <p:spPr>
            <a:xfrm>
              <a:off x="6722120"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5823DEB6-54C8-40A0-AB29-C1A7FEABEEB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8346" y="3454616"/>
              <a:ext cx="493318" cy="548361"/>
            </a:xfrm>
            <a:prstGeom prst="rect">
              <a:avLst/>
            </a:prstGeom>
          </p:spPr>
        </p:pic>
        <p:sp>
          <p:nvSpPr>
            <p:cNvPr id="33" name="Hexagon 32">
              <a:extLst>
                <a:ext uri="{FF2B5EF4-FFF2-40B4-BE49-F238E27FC236}">
                  <a16:creationId xmlns:a16="http://schemas.microsoft.com/office/drawing/2014/main" id="{85934660-C1C5-4A1D-AB20-FFD75B81136E}"/>
                </a:ext>
              </a:extLst>
            </p:cNvPr>
            <p:cNvSpPr/>
            <p:nvPr/>
          </p:nvSpPr>
          <p:spPr>
            <a:xfrm>
              <a:off x="9115246"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33">
              <a:extLst>
                <a:ext uri="{FF2B5EF4-FFF2-40B4-BE49-F238E27FC236}">
                  <a16:creationId xmlns:a16="http://schemas.microsoft.com/office/drawing/2014/main" id="{D9005A8A-87A6-4BC8-B2F1-A1ADB8FC1865}"/>
                </a:ext>
              </a:extLst>
            </p:cNvPr>
            <p:cNvSpPr/>
            <p:nvPr/>
          </p:nvSpPr>
          <p:spPr>
            <a:xfrm>
              <a:off x="9115246" y="4483457"/>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Hexagon 34">
              <a:extLst>
                <a:ext uri="{FF2B5EF4-FFF2-40B4-BE49-F238E27FC236}">
                  <a16:creationId xmlns:a16="http://schemas.microsoft.com/office/drawing/2014/main" id="{7613B053-5EA7-4901-B7BA-F936810F9202}"/>
                </a:ext>
              </a:extLst>
            </p:cNvPr>
            <p:cNvSpPr/>
            <p:nvPr/>
          </p:nvSpPr>
          <p:spPr>
            <a:xfrm>
              <a:off x="7912133" y="2481390"/>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1" name="TextBox 60">
            <a:extLst>
              <a:ext uri="{FF2B5EF4-FFF2-40B4-BE49-F238E27FC236}">
                <a16:creationId xmlns:a16="http://schemas.microsoft.com/office/drawing/2014/main" id="{A2F4DB78-018D-4623-89A3-E6DB6CBF88F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
        <p:nvSpPr>
          <p:cNvPr id="48" name="Subtitle 2">
            <a:extLst>
              <a:ext uri="{FF2B5EF4-FFF2-40B4-BE49-F238E27FC236}">
                <a16:creationId xmlns:a16="http://schemas.microsoft.com/office/drawing/2014/main" id="{FAC3BE10-BAD2-4974-98BA-BFDDCA361EA4}"/>
              </a:ext>
            </a:extLst>
          </p:cNvPr>
          <p:cNvSpPr>
            <a:spLocks noGrp="1"/>
          </p:cNvSpPr>
          <p:nvPr>
            <p:ph idx="1"/>
          </p:nvPr>
        </p:nvSpPr>
        <p:spPr>
          <a:xfrm>
            <a:off x="838200" y="1825625"/>
            <a:ext cx="5635203" cy="4351338"/>
          </a:xfrm>
        </p:spPr>
        <p:txBody>
          <a:bodyPr/>
          <a:lstStyle/>
          <a:p>
            <a:pPr algn="l"/>
            <a:r>
              <a:rPr lang="en-GB" dirty="0">
                <a:solidFill>
                  <a:schemeClr val="bg1"/>
                </a:solidFill>
              </a:rPr>
              <a:t>What/why/how of Service Fabric</a:t>
            </a:r>
          </a:p>
          <a:p>
            <a:pPr algn="l"/>
            <a:r>
              <a:rPr lang="en-GB" dirty="0">
                <a:solidFill>
                  <a:schemeClr val="bg1"/>
                </a:solidFill>
              </a:rPr>
              <a:t>Service types and deployment</a:t>
            </a:r>
          </a:p>
          <a:p>
            <a:pPr algn="l"/>
            <a:r>
              <a:rPr lang="en-GB" dirty="0">
                <a:solidFill>
                  <a:schemeClr val="bg1"/>
                </a:solidFill>
              </a:rPr>
              <a:t>Built a sample application</a:t>
            </a:r>
          </a:p>
          <a:p>
            <a:pPr algn="l"/>
            <a:r>
              <a:rPr lang="en-GB" dirty="0">
                <a:solidFill>
                  <a:schemeClr val="bg1"/>
                </a:solidFill>
              </a:rPr>
              <a:t>Pipelines with Azure DevOps</a:t>
            </a:r>
          </a:p>
          <a:p>
            <a:pPr algn="l"/>
            <a:r>
              <a:rPr lang="en-GB" dirty="0">
                <a:solidFill>
                  <a:schemeClr val="bg1"/>
                </a:solidFill>
              </a:rPr>
              <a:t>Continuous integration</a:t>
            </a:r>
          </a:p>
        </p:txBody>
      </p:sp>
      <p:sp>
        <p:nvSpPr>
          <p:cNvPr id="49" name="Rectangle 48">
            <a:extLst>
              <a:ext uri="{FF2B5EF4-FFF2-40B4-BE49-F238E27FC236}">
                <a16:creationId xmlns:a16="http://schemas.microsoft.com/office/drawing/2014/main" id="{1FA0D00C-68C9-44B9-8E1C-8BC986E61ECD}"/>
              </a:ext>
            </a:extLst>
          </p:cNvPr>
          <p:cNvSpPr/>
          <p:nvPr/>
        </p:nvSpPr>
        <p:spPr>
          <a:xfrm>
            <a:off x="7263378" y="4332463"/>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3E3A7656-2425-4FFA-B28C-75026A892589}"/>
              </a:ext>
            </a:extLst>
          </p:cNvPr>
          <p:cNvSpPr/>
          <p:nvPr/>
        </p:nvSpPr>
        <p:spPr>
          <a:xfrm rot="3709499">
            <a:off x="7861389" y="4666827"/>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EBCAE2B6-BCDF-4BDF-AB75-1D83829FB4E8}"/>
              </a:ext>
            </a:extLst>
          </p:cNvPr>
          <p:cNvSpPr/>
          <p:nvPr/>
        </p:nvSpPr>
        <p:spPr>
          <a:xfrm>
            <a:off x="8473052" y="3665106"/>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A10C9127-B2C8-4943-AE50-F7D1A87FBAEA}"/>
              </a:ext>
            </a:extLst>
          </p:cNvPr>
          <p:cNvSpPr/>
          <p:nvPr/>
        </p:nvSpPr>
        <p:spPr>
          <a:xfrm rot="17770881">
            <a:off x="9059369" y="3348415"/>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5E9E86E5-1C39-48A8-852B-51ACA71640C8}"/>
              </a:ext>
            </a:extLst>
          </p:cNvPr>
          <p:cNvSpPr/>
          <p:nvPr/>
        </p:nvSpPr>
        <p:spPr>
          <a:xfrm rot="3868078">
            <a:off x="7859160" y="3314442"/>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4FC3A4A-24FF-4160-8B95-A4B8CD59ECC5}"/>
              </a:ext>
            </a:extLst>
          </p:cNvPr>
          <p:cNvSpPr/>
          <p:nvPr/>
        </p:nvSpPr>
        <p:spPr>
          <a:xfrm>
            <a:off x="9647052" y="4320331"/>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151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B9B205-4F33-4BF7-B934-125AEAEF2182}"/>
              </a:ext>
            </a:extLst>
          </p:cNvPr>
          <p:cNvSpPr>
            <a:spLocks noGrp="1"/>
          </p:cNvSpPr>
          <p:nvPr>
            <p:ph sz="half" idx="1"/>
          </p:nvPr>
        </p:nvSpPr>
        <p:spPr>
          <a:xfrm>
            <a:off x="799376" y="955905"/>
            <a:ext cx="3290073" cy="998182"/>
          </a:xfrm>
        </p:spPr>
        <p:txBody>
          <a:bodyPr>
            <a:normAutofit lnSpcReduction="10000"/>
          </a:bodyPr>
          <a:lstStyle/>
          <a:p>
            <a:pPr marL="0" indent="0">
              <a:buNone/>
            </a:pPr>
            <a:r>
              <a:rPr lang="en-GB" sz="7200" dirty="0">
                <a:solidFill>
                  <a:schemeClr val="bg1"/>
                </a:solidFill>
                <a:latin typeface="Helvetica LT Pro ExtraComp" panose="020B0508030502060204" pitchFamily="34" charset="0"/>
              </a:rPr>
              <a:t>Simon Dale</a:t>
            </a:r>
          </a:p>
          <a:p>
            <a:pPr marL="0" indent="0" algn="l">
              <a:buNone/>
            </a:pPr>
            <a:endParaRPr lang="en-GB" sz="7200" dirty="0">
              <a:solidFill>
                <a:schemeClr val="bg1"/>
              </a:solidFill>
              <a:latin typeface="Helvetica LT Pro ExtraComp" panose="020B0508030502060204" pitchFamily="34" charset="0"/>
            </a:endParaRPr>
          </a:p>
        </p:txBody>
      </p:sp>
      <p:sp>
        <p:nvSpPr>
          <p:cNvPr id="9" name="Content Placeholder 8">
            <a:extLst>
              <a:ext uri="{FF2B5EF4-FFF2-40B4-BE49-F238E27FC236}">
                <a16:creationId xmlns:a16="http://schemas.microsoft.com/office/drawing/2014/main" id="{0EBEF6A0-C047-45B7-A952-82C5896FC82F}"/>
              </a:ext>
            </a:extLst>
          </p:cNvPr>
          <p:cNvSpPr>
            <a:spLocks noGrp="1"/>
          </p:cNvSpPr>
          <p:nvPr>
            <p:ph sz="half" idx="2"/>
          </p:nvPr>
        </p:nvSpPr>
        <p:spPr>
          <a:xfrm>
            <a:off x="4610101" y="2347334"/>
            <a:ext cx="6727620" cy="3296227"/>
          </a:xfrm>
        </p:spPr>
        <p:txBody>
          <a:bodyPr>
            <a:normAutofit lnSpcReduction="10000"/>
          </a:bodyPr>
          <a:lstStyle/>
          <a:p>
            <a:pPr marL="0" indent="0" algn="r">
              <a:buNone/>
            </a:pPr>
            <a:r>
              <a:rPr lang="en-US" dirty="0">
                <a:solidFill>
                  <a:schemeClr val="bg1"/>
                </a:solidFill>
              </a:rPr>
              <a:t>“I'm a Technical Architect with BJSS currently working on Microsoft Azure, Service Fabric and Mixed Reality with the .NET tech stack. I’ve always had an interest for distributed computing, data and producing scalable, performant software.”</a:t>
            </a:r>
            <a:endParaRPr lang="en-GB" dirty="0">
              <a:solidFill>
                <a:schemeClr val="bg1"/>
              </a:solidFill>
            </a:endParaRP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descr="A person smiling for the camera&#10;&#10;Description generated with very high confidence">
            <a:extLst>
              <a:ext uri="{FF2B5EF4-FFF2-40B4-BE49-F238E27FC236}">
                <a16:creationId xmlns:a16="http://schemas.microsoft.com/office/drawing/2014/main" id="{463A6772-2EDA-4B61-AFF4-ADE82249F4FE}"/>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1334215" y="2157543"/>
            <a:ext cx="1891527" cy="2542914"/>
          </a:xfrm>
          <a:prstGeom prst="rect">
            <a:avLst/>
          </a:prstGeom>
        </p:spPr>
      </p:pic>
      <p:sp>
        <p:nvSpPr>
          <p:cNvPr id="26" name="TextBox 25">
            <a:extLst>
              <a:ext uri="{FF2B5EF4-FFF2-40B4-BE49-F238E27FC236}">
                <a16:creationId xmlns:a16="http://schemas.microsoft.com/office/drawing/2014/main" id="{FC404CAD-A603-4187-9449-25786A2F6A27}"/>
              </a:ext>
            </a:extLst>
          </p:cNvPr>
          <p:cNvSpPr txBox="1"/>
          <p:nvPr/>
        </p:nvSpPr>
        <p:spPr>
          <a:xfrm>
            <a:off x="5292520" y="5761175"/>
            <a:ext cx="6045200" cy="738664"/>
          </a:xfrm>
          <a:prstGeom prst="rect">
            <a:avLst/>
          </a:prstGeom>
          <a:noFill/>
          <a:ln>
            <a:noFill/>
          </a:ln>
        </p:spPr>
        <p:txBody>
          <a:bodyPr wrap="square" rtlCol="0">
            <a:spAutoFit/>
          </a:bodyPr>
          <a:lstStyle/>
          <a:p>
            <a:pPr algn="r"/>
            <a:r>
              <a:rPr lang="en-GB" sz="1400" dirty="0">
                <a:solidFill>
                  <a:srgbClr val="DD5900"/>
                </a:solidFill>
                <a:latin typeface="Consolas" panose="020B0609020204030204" pitchFamily="49" charset="0"/>
              </a:rPr>
              <a:t>@simondale_</a:t>
            </a:r>
          </a:p>
          <a:p>
            <a:pPr algn="r"/>
            <a:r>
              <a:rPr lang="en-GB" sz="1400" dirty="0">
                <a:solidFill>
                  <a:srgbClr val="DD5900"/>
                </a:solidFill>
                <a:latin typeface="Consolas" panose="020B0609020204030204" pitchFamily="49" charset="0"/>
              </a:rPr>
              <a:t>https://github.com/simondale</a:t>
            </a:r>
          </a:p>
          <a:p>
            <a:pPr algn="r"/>
            <a:r>
              <a:rPr lang="en-GB" sz="1400" dirty="0">
                <a:solidFill>
                  <a:srgbClr val="DD5900"/>
                </a:solidFill>
                <a:latin typeface="Consolas" panose="020B0609020204030204" pitchFamily="49" charset="0"/>
              </a:rPr>
              <a:t>https://linkedin.com/in/simonjdale</a:t>
            </a:r>
          </a:p>
        </p:txBody>
      </p:sp>
      <p:pic>
        <p:nvPicPr>
          <p:cNvPr id="28" name="image3.png" descr="image3.png">
            <a:extLst>
              <a:ext uri="{FF2B5EF4-FFF2-40B4-BE49-F238E27FC236}">
                <a16:creationId xmlns:a16="http://schemas.microsoft.com/office/drawing/2014/main" id="{61F6DB9C-A781-4B82-AF5B-6AF7F068873D}"/>
              </a:ext>
            </a:extLst>
          </p:cNvPr>
          <p:cNvPicPr>
            <a:picLocks noChangeAspect="1"/>
          </p:cNvPicPr>
          <p:nvPr/>
        </p:nvPicPr>
        <p:blipFill>
          <a:blip r:embed="rId3">
            <a:extLst/>
          </a:blip>
          <a:stretch>
            <a:fillRect/>
          </a:stretch>
        </p:blipFill>
        <p:spPr>
          <a:xfrm>
            <a:off x="799376" y="6057681"/>
            <a:ext cx="832548" cy="442158"/>
          </a:xfrm>
          <a:prstGeom prst="rect">
            <a:avLst/>
          </a:prstGeom>
          <a:ln w="12700">
            <a:miter lim="400000"/>
          </a:ln>
        </p:spPr>
      </p:pic>
    </p:spTree>
    <p:extLst>
      <p:ext uri="{BB962C8B-B14F-4D97-AF65-F5344CB8AC3E}">
        <p14:creationId xmlns:p14="http://schemas.microsoft.com/office/powerpoint/2010/main" val="214342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WHAT’S NEXT</a:t>
            </a:r>
          </a:p>
        </p:txBody>
      </p:sp>
      <p:sp>
        <p:nvSpPr>
          <p:cNvPr id="61" name="TextBox 60">
            <a:extLst>
              <a:ext uri="{FF2B5EF4-FFF2-40B4-BE49-F238E27FC236}">
                <a16:creationId xmlns:a16="http://schemas.microsoft.com/office/drawing/2014/main" id="{A2F4DB78-018D-4623-89A3-E6DB6CBF88F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https://github.com/simondale/azure-containers</a:t>
            </a:r>
          </a:p>
        </p:txBody>
      </p:sp>
      <p:sp>
        <p:nvSpPr>
          <p:cNvPr id="48" name="Subtitle 2">
            <a:extLst>
              <a:ext uri="{FF2B5EF4-FFF2-40B4-BE49-F238E27FC236}">
                <a16:creationId xmlns:a16="http://schemas.microsoft.com/office/drawing/2014/main" id="{FAC3BE10-BAD2-4974-98BA-BFDDCA361EA4}"/>
              </a:ext>
            </a:extLst>
          </p:cNvPr>
          <p:cNvSpPr>
            <a:spLocks noGrp="1"/>
          </p:cNvSpPr>
          <p:nvPr>
            <p:ph idx="1"/>
          </p:nvPr>
        </p:nvSpPr>
        <p:spPr>
          <a:xfrm>
            <a:off x="838200" y="1825625"/>
            <a:ext cx="5635203" cy="4351338"/>
          </a:xfrm>
        </p:spPr>
        <p:txBody>
          <a:bodyPr/>
          <a:lstStyle/>
          <a:p>
            <a:pPr algn="l"/>
            <a:r>
              <a:rPr lang="en-GB" dirty="0">
                <a:solidFill>
                  <a:schemeClr val="bg1"/>
                </a:solidFill>
              </a:rPr>
              <a:t>Azure Containers @</a:t>
            </a:r>
            <a:r>
              <a:rPr lang="en-GB" dirty="0" err="1">
                <a:solidFill>
                  <a:schemeClr val="bg1"/>
                </a:solidFill>
              </a:rPr>
              <a:t>dotnetnotts</a:t>
            </a:r>
            <a:endParaRPr lang="en-GB" dirty="0">
              <a:solidFill>
                <a:schemeClr val="bg1"/>
              </a:solidFill>
            </a:endParaRPr>
          </a:p>
          <a:p>
            <a:pPr algn="l"/>
            <a:r>
              <a:rPr lang="en-GB" dirty="0">
                <a:solidFill>
                  <a:schemeClr val="bg1"/>
                </a:solidFill>
              </a:rPr>
              <a:t>What / Why / How</a:t>
            </a:r>
          </a:p>
          <a:p>
            <a:r>
              <a:rPr lang="en-GB" dirty="0">
                <a:solidFill>
                  <a:schemeClr val="bg1"/>
                </a:solidFill>
              </a:rPr>
              <a:t>Docker, </a:t>
            </a:r>
            <a:r>
              <a:rPr lang="en-GB" dirty="0" err="1">
                <a:solidFill>
                  <a:schemeClr val="bg1"/>
                </a:solidFill>
              </a:rPr>
              <a:t>DockerHub</a:t>
            </a:r>
            <a:endParaRPr lang="en-GB" dirty="0">
              <a:solidFill>
                <a:schemeClr val="bg1"/>
              </a:solidFill>
            </a:endParaRPr>
          </a:p>
          <a:p>
            <a:pPr algn="l"/>
            <a:r>
              <a:rPr lang="en-GB" dirty="0">
                <a:solidFill>
                  <a:schemeClr val="bg1"/>
                </a:solidFill>
              </a:rPr>
              <a:t>PaaS services with Azure</a:t>
            </a:r>
          </a:p>
          <a:p>
            <a:pPr algn="l"/>
            <a:r>
              <a:rPr lang="en-GB" dirty="0">
                <a:solidFill>
                  <a:schemeClr val="bg1"/>
                </a:solidFill>
              </a:rPr>
              <a:t>Continuous Integration</a:t>
            </a:r>
          </a:p>
          <a:p>
            <a:pPr algn="l"/>
            <a:r>
              <a:rPr lang="en-GB" dirty="0">
                <a:solidFill>
                  <a:schemeClr val="bg1"/>
                </a:solidFill>
              </a:rPr>
              <a:t>Service Fabric Mesh</a:t>
            </a:r>
          </a:p>
        </p:txBody>
      </p:sp>
      <p:pic>
        <p:nvPicPr>
          <p:cNvPr id="3" name="Picture 2">
            <a:extLst>
              <a:ext uri="{FF2B5EF4-FFF2-40B4-BE49-F238E27FC236}">
                <a16:creationId xmlns:a16="http://schemas.microsoft.com/office/drawing/2014/main" id="{A3DF241F-3BF6-44C3-90F1-1E65DE079D80}"/>
              </a:ext>
            </a:extLst>
          </p:cNvPr>
          <p:cNvPicPr>
            <a:picLocks noChangeAspect="1"/>
          </p:cNvPicPr>
          <p:nvPr/>
        </p:nvPicPr>
        <p:blipFill>
          <a:blip r:embed="rId3"/>
          <a:stretch>
            <a:fillRect/>
          </a:stretch>
        </p:blipFill>
        <p:spPr>
          <a:xfrm>
            <a:off x="5961522" y="1686717"/>
            <a:ext cx="5919929" cy="3329960"/>
          </a:xfrm>
          <a:prstGeom prst="rect">
            <a:avLst/>
          </a:prstGeom>
          <a:ln>
            <a:solidFill>
              <a:srgbClr val="DD5900"/>
            </a:solidFill>
          </a:ln>
        </p:spPr>
      </p:pic>
      <p:grpSp>
        <p:nvGrpSpPr>
          <p:cNvPr id="66" name="Group 65">
            <a:extLst>
              <a:ext uri="{FF2B5EF4-FFF2-40B4-BE49-F238E27FC236}">
                <a16:creationId xmlns:a16="http://schemas.microsoft.com/office/drawing/2014/main" id="{33E698FF-660E-48F9-94F9-E7C6E9B7E785}"/>
              </a:ext>
            </a:extLst>
          </p:cNvPr>
          <p:cNvGrpSpPr/>
          <p:nvPr/>
        </p:nvGrpSpPr>
        <p:grpSpPr>
          <a:xfrm>
            <a:off x="6123874" y="5133018"/>
            <a:ext cx="5595223" cy="969816"/>
            <a:chOff x="5784837" y="4026463"/>
            <a:chExt cx="5595223" cy="969816"/>
          </a:xfrm>
        </p:grpSpPr>
        <p:pic>
          <p:nvPicPr>
            <p:cNvPr id="36" name="Graphic 35">
              <a:extLst>
                <a:ext uri="{FF2B5EF4-FFF2-40B4-BE49-F238E27FC236}">
                  <a16:creationId xmlns:a16="http://schemas.microsoft.com/office/drawing/2014/main" id="{DF73EF29-B915-463E-9AB8-7DB6F3DAEB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0688" y="4111222"/>
              <a:ext cx="784043" cy="784043"/>
            </a:xfrm>
            <a:prstGeom prst="rect">
              <a:avLst/>
            </a:prstGeom>
          </p:spPr>
        </p:pic>
        <p:pic>
          <p:nvPicPr>
            <p:cNvPr id="38" name="Graphic 37">
              <a:extLst>
                <a:ext uri="{FF2B5EF4-FFF2-40B4-BE49-F238E27FC236}">
                  <a16:creationId xmlns:a16="http://schemas.microsoft.com/office/drawing/2014/main" id="{4B838045-4221-4CBB-869E-EF4DD1DFE5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93926" y="4141482"/>
              <a:ext cx="772962" cy="772962"/>
            </a:xfrm>
            <a:prstGeom prst="rect">
              <a:avLst/>
            </a:prstGeom>
          </p:spPr>
        </p:pic>
        <p:grpSp>
          <p:nvGrpSpPr>
            <p:cNvPr id="43" name="Graphic 41">
              <a:extLst>
                <a:ext uri="{FF2B5EF4-FFF2-40B4-BE49-F238E27FC236}">
                  <a16:creationId xmlns:a16="http://schemas.microsoft.com/office/drawing/2014/main" id="{2B461FFC-AAD8-42BE-881A-959F9BA9EC01}"/>
                </a:ext>
              </a:extLst>
            </p:cNvPr>
            <p:cNvGrpSpPr/>
            <p:nvPr/>
          </p:nvGrpSpPr>
          <p:grpSpPr>
            <a:xfrm>
              <a:off x="9401625" y="4223317"/>
              <a:ext cx="772962" cy="772962"/>
              <a:chOff x="9401625" y="4223317"/>
              <a:chExt cx="772962" cy="772962"/>
            </a:xfrm>
          </p:grpSpPr>
          <p:sp>
            <p:nvSpPr>
              <p:cNvPr id="44" name="Freeform: Shape 43">
                <a:extLst>
                  <a:ext uri="{FF2B5EF4-FFF2-40B4-BE49-F238E27FC236}">
                    <a16:creationId xmlns:a16="http://schemas.microsoft.com/office/drawing/2014/main" id="{9859213C-1D35-4640-8739-285BD10D50B1}"/>
                  </a:ext>
                </a:extLst>
              </p:cNvPr>
              <p:cNvSpPr/>
              <p:nvPr/>
            </p:nvSpPr>
            <p:spPr>
              <a:xfrm>
                <a:off x="9399762" y="4221476"/>
                <a:ext cx="657018" cy="420298"/>
              </a:xfrm>
              <a:custGeom>
                <a:avLst/>
                <a:gdLst>
                  <a:gd name="connsiteX0" fmla="*/ 553294 w 657017"/>
                  <a:gd name="connsiteY0" fmla="*/ 150501 h 420298"/>
                  <a:gd name="connsiteX1" fmla="*/ 387438 w 657017"/>
                  <a:gd name="connsiteY1" fmla="*/ 2080 h 420298"/>
                  <a:gd name="connsiteX2" fmla="*/ 268414 w 657017"/>
                  <a:gd name="connsiteY2" fmla="*/ 67292 h 420298"/>
                  <a:gd name="connsiteX3" fmla="*/ 93632 w 657017"/>
                  <a:gd name="connsiteY3" fmla="*/ 89540 h 420298"/>
                  <a:gd name="connsiteX4" fmla="*/ 71415 w 657017"/>
                  <a:gd name="connsiteY4" fmla="*/ 196560 h 420298"/>
                  <a:gd name="connsiteX5" fmla="*/ 12385 w 657017"/>
                  <a:gd name="connsiteY5" fmla="*/ 353148 h 420298"/>
                  <a:gd name="connsiteX6" fmla="*/ 120126 w 657017"/>
                  <a:gd name="connsiteY6" fmla="*/ 422700 h 420298"/>
                  <a:gd name="connsiteX7" fmla="*/ 520907 w 657017"/>
                  <a:gd name="connsiteY7" fmla="*/ 422700 h 420298"/>
                  <a:gd name="connsiteX8" fmla="*/ 658837 w 657017"/>
                  <a:gd name="connsiteY8" fmla="*/ 284556 h 420298"/>
                  <a:gd name="connsiteX9" fmla="*/ 553275 w 657017"/>
                  <a:gd name="connsiteY9" fmla="*/ 150501 h 42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017" h="420298">
                    <a:moveTo>
                      <a:pt x="553294" y="150501"/>
                    </a:moveTo>
                    <a:cubicBezTo>
                      <a:pt x="548477" y="63716"/>
                      <a:pt x="474223" y="-2734"/>
                      <a:pt x="387438" y="2080"/>
                    </a:cubicBezTo>
                    <a:cubicBezTo>
                      <a:pt x="339948" y="4715"/>
                      <a:pt x="296196" y="28686"/>
                      <a:pt x="268414" y="67292"/>
                    </a:cubicBezTo>
                    <a:cubicBezTo>
                      <a:pt x="214006" y="25171"/>
                      <a:pt x="135753" y="35131"/>
                      <a:pt x="93632" y="89540"/>
                    </a:cubicBezTo>
                    <a:cubicBezTo>
                      <a:pt x="70138" y="119887"/>
                      <a:pt x="61941" y="159369"/>
                      <a:pt x="71415" y="196560"/>
                    </a:cubicBezTo>
                    <a:cubicBezTo>
                      <a:pt x="11874" y="223500"/>
                      <a:pt x="-14555" y="293607"/>
                      <a:pt x="12385" y="353148"/>
                    </a:cubicBezTo>
                    <a:cubicBezTo>
                      <a:pt x="31534" y="395470"/>
                      <a:pt x="73674" y="422673"/>
                      <a:pt x="120126" y="422700"/>
                    </a:cubicBezTo>
                    <a:lnTo>
                      <a:pt x="520907" y="422700"/>
                    </a:lnTo>
                    <a:cubicBezTo>
                      <a:pt x="597140" y="422641"/>
                      <a:pt x="658895" y="360792"/>
                      <a:pt x="658837" y="284556"/>
                    </a:cubicBezTo>
                    <a:cubicBezTo>
                      <a:pt x="658789" y="220870"/>
                      <a:pt x="615174" y="165484"/>
                      <a:pt x="553275" y="150501"/>
                    </a:cubicBezTo>
                    <a:close/>
                  </a:path>
                </a:pathLst>
              </a:custGeom>
              <a:solidFill>
                <a:srgbClr val="FFFFFF"/>
              </a:solidFill>
              <a:ln w="4822"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112DD88F-619C-4437-9B6B-9D0656F96783}"/>
                  </a:ext>
                </a:extLst>
              </p:cNvPr>
              <p:cNvSpPr/>
              <p:nvPr/>
            </p:nvSpPr>
            <p:spPr>
              <a:xfrm>
                <a:off x="9399762" y="4221476"/>
                <a:ext cx="657018" cy="420298"/>
              </a:xfrm>
              <a:custGeom>
                <a:avLst/>
                <a:gdLst>
                  <a:gd name="connsiteX0" fmla="*/ 553294 w 657017"/>
                  <a:gd name="connsiteY0" fmla="*/ 150501 h 420298"/>
                  <a:gd name="connsiteX1" fmla="*/ 387438 w 657017"/>
                  <a:gd name="connsiteY1" fmla="*/ 2080 h 420298"/>
                  <a:gd name="connsiteX2" fmla="*/ 268414 w 657017"/>
                  <a:gd name="connsiteY2" fmla="*/ 67292 h 420298"/>
                  <a:gd name="connsiteX3" fmla="*/ 93632 w 657017"/>
                  <a:gd name="connsiteY3" fmla="*/ 89540 h 420298"/>
                  <a:gd name="connsiteX4" fmla="*/ 71415 w 657017"/>
                  <a:gd name="connsiteY4" fmla="*/ 196560 h 420298"/>
                  <a:gd name="connsiteX5" fmla="*/ 12385 w 657017"/>
                  <a:gd name="connsiteY5" fmla="*/ 353148 h 420298"/>
                  <a:gd name="connsiteX6" fmla="*/ 120126 w 657017"/>
                  <a:gd name="connsiteY6" fmla="*/ 422700 h 420298"/>
                  <a:gd name="connsiteX7" fmla="*/ 520907 w 657017"/>
                  <a:gd name="connsiteY7" fmla="*/ 422700 h 420298"/>
                  <a:gd name="connsiteX8" fmla="*/ 658837 w 657017"/>
                  <a:gd name="connsiteY8" fmla="*/ 284556 h 420298"/>
                  <a:gd name="connsiteX9" fmla="*/ 553275 w 657017"/>
                  <a:gd name="connsiteY9" fmla="*/ 150501 h 42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017" h="420298">
                    <a:moveTo>
                      <a:pt x="553294" y="150501"/>
                    </a:moveTo>
                    <a:cubicBezTo>
                      <a:pt x="548477" y="63716"/>
                      <a:pt x="474223" y="-2734"/>
                      <a:pt x="387438" y="2080"/>
                    </a:cubicBezTo>
                    <a:cubicBezTo>
                      <a:pt x="339948" y="4715"/>
                      <a:pt x="296196" y="28686"/>
                      <a:pt x="268414" y="67292"/>
                    </a:cubicBezTo>
                    <a:cubicBezTo>
                      <a:pt x="214006" y="25171"/>
                      <a:pt x="135753" y="35131"/>
                      <a:pt x="93632" y="89540"/>
                    </a:cubicBezTo>
                    <a:cubicBezTo>
                      <a:pt x="70138" y="119887"/>
                      <a:pt x="61941" y="159369"/>
                      <a:pt x="71415" y="196560"/>
                    </a:cubicBezTo>
                    <a:cubicBezTo>
                      <a:pt x="11874" y="223500"/>
                      <a:pt x="-14555" y="293607"/>
                      <a:pt x="12385" y="353148"/>
                    </a:cubicBezTo>
                    <a:cubicBezTo>
                      <a:pt x="31534" y="395470"/>
                      <a:pt x="73674" y="422673"/>
                      <a:pt x="120126" y="422700"/>
                    </a:cubicBezTo>
                    <a:lnTo>
                      <a:pt x="520907" y="422700"/>
                    </a:lnTo>
                    <a:cubicBezTo>
                      <a:pt x="597140" y="422641"/>
                      <a:pt x="658895" y="360792"/>
                      <a:pt x="658837" y="284556"/>
                    </a:cubicBezTo>
                    <a:cubicBezTo>
                      <a:pt x="658789" y="220870"/>
                      <a:pt x="615174" y="165484"/>
                      <a:pt x="553275" y="150501"/>
                    </a:cubicBezTo>
                    <a:close/>
                  </a:path>
                </a:pathLst>
              </a:custGeom>
              <a:solidFill>
                <a:srgbClr val="59B4D9"/>
              </a:solidFill>
              <a:ln w="4822"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4B17E81D-F7D6-4F28-AB17-E69B7A7BDA35}"/>
                  </a:ext>
                </a:extLst>
              </p:cNvPr>
              <p:cNvSpPr/>
              <p:nvPr/>
            </p:nvSpPr>
            <p:spPr>
              <a:xfrm>
                <a:off x="9556789" y="4510411"/>
                <a:ext cx="343002" cy="371988"/>
              </a:xfrm>
              <a:custGeom>
                <a:avLst/>
                <a:gdLst>
                  <a:gd name="connsiteX0" fmla="*/ 15028 w 343001"/>
                  <a:gd name="connsiteY0" fmla="*/ 1834 h 371987"/>
                  <a:gd name="connsiteX1" fmla="*/ 1834 w 343001"/>
                  <a:gd name="connsiteY1" fmla="*/ 15028 h 371987"/>
                  <a:gd name="connsiteX2" fmla="*/ 1834 w 343001"/>
                  <a:gd name="connsiteY2" fmla="*/ 358030 h 371987"/>
                  <a:gd name="connsiteX3" fmla="*/ 15028 w 343001"/>
                  <a:gd name="connsiteY3" fmla="*/ 371223 h 371987"/>
                  <a:gd name="connsiteX4" fmla="*/ 331638 w 343001"/>
                  <a:gd name="connsiteY4" fmla="*/ 371223 h 371987"/>
                  <a:gd name="connsiteX5" fmla="*/ 344831 w 343001"/>
                  <a:gd name="connsiteY5" fmla="*/ 358030 h 371987"/>
                  <a:gd name="connsiteX6" fmla="*/ 344831 w 343001"/>
                  <a:gd name="connsiteY6" fmla="*/ 15028 h 371987"/>
                  <a:gd name="connsiteX7" fmla="*/ 331638 w 343001"/>
                  <a:gd name="connsiteY7" fmla="*/ 1834 h 37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001" h="371987">
                    <a:moveTo>
                      <a:pt x="15028" y="1834"/>
                    </a:moveTo>
                    <a:cubicBezTo>
                      <a:pt x="7742" y="1837"/>
                      <a:pt x="1837" y="7742"/>
                      <a:pt x="1834" y="15028"/>
                    </a:cubicBezTo>
                    <a:lnTo>
                      <a:pt x="1834" y="358030"/>
                    </a:lnTo>
                    <a:cubicBezTo>
                      <a:pt x="1837" y="365315"/>
                      <a:pt x="7742" y="371218"/>
                      <a:pt x="15028" y="371223"/>
                    </a:cubicBezTo>
                    <a:lnTo>
                      <a:pt x="331638" y="371223"/>
                    </a:lnTo>
                    <a:cubicBezTo>
                      <a:pt x="338923" y="371218"/>
                      <a:pt x="344827" y="365315"/>
                      <a:pt x="344831" y="358030"/>
                    </a:cubicBezTo>
                    <a:lnTo>
                      <a:pt x="344831" y="15028"/>
                    </a:lnTo>
                    <a:cubicBezTo>
                      <a:pt x="344827" y="7742"/>
                      <a:pt x="338923" y="1837"/>
                      <a:pt x="331638" y="1834"/>
                    </a:cubicBezTo>
                    <a:close/>
                  </a:path>
                </a:pathLst>
              </a:custGeom>
              <a:solidFill>
                <a:srgbClr val="000000"/>
              </a:solidFill>
              <a:ln w="4822"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A4DFF9C7-3B0A-47DE-A2BC-D45CE43CBA48}"/>
                  </a:ext>
                </a:extLst>
              </p:cNvPr>
              <p:cNvSpPr/>
              <p:nvPr/>
            </p:nvSpPr>
            <p:spPr>
              <a:xfrm>
                <a:off x="9556789" y="4510411"/>
                <a:ext cx="289861" cy="371988"/>
              </a:xfrm>
              <a:custGeom>
                <a:avLst/>
                <a:gdLst>
                  <a:gd name="connsiteX0" fmla="*/ 15028 w 289860"/>
                  <a:gd name="connsiteY0" fmla="*/ 1834 h 371987"/>
                  <a:gd name="connsiteX1" fmla="*/ 1834 w 289860"/>
                  <a:gd name="connsiteY1" fmla="*/ 15028 h 371987"/>
                  <a:gd name="connsiteX2" fmla="*/ 1834 w 289860"/>
                  <a:gd name="connsiteY2" fmla="*/ 358030 h 371987"/>
                  <a:gd name="connsiteX3" fmla="*/ 15028 w 289860"/>
                  <a:gd name="connsiteY3" fmla="*/ 371223 h 371987"/>
                  <a:gd name="connsiteX4" fmla="*/ 54608 w 289860"/>
                  <a:gd name="connsiteY4" fmla="*/ 371223 h 371987"/>
                  <a:gd name="connsiteX5" fmla="*/ 292082 w 289860"/>
                  <a:gd name="connsiteY5" fmla="*/ 1834 h 37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860" h="371987">
                    <a:moveTo>
                      <a:pt x="15028" y="1834"/>
                    </a:moveTo>
                    <a:cubicBezTo>
                      <a:pt x="7742" y="1837"/>
                      <a:pt x="1837" y="7742"/>
                      <a:pt x="1834" y="15028"/>
                    </a:cubicBezTo>
                    <a:lnTo>
                      <a:pt x="1834" y="358030"/>
                    </a:lnTo>
                    <a:cubicBezTo>
                      <a:pt x="1837" y="365315"/>
                      <a:pt x="7742" y="371218"/>
                      <a:pt x="15028" y="371223"/>
                    </a:cubicBezTo>
                    <a:lnTo>
                      <a:pt x="54608" y="371223"/>
                    </a:lnTo>
                    <a:lnTo>
                      <a:pt x="292082" y="1834"/>
                    </a:lnTo>
                    <a:close/>
                  </a:path>
                </a:pathLst>
              </a:custGeom>
              <a:solidFill>
                <a:srgbClr val="FFFFFF">
                  <a:alpha val="15000"/>
                </a:srgbClr>
              </a:solidFill>
              <a:ln w="4822"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105F4CF6-D8F7-4D88-A0D9-699CD0F65F15}"/>
                  </a:ext>
                </a:extLst>
              </p:cNvPr>
              <p:cNvSpPr/>
              <p:nvPr/>
            </p:nvSpPr>
            <p:spPr>
              <a:xfrm>
                <a:off x="9395762" y="4216652"/>
                <a:ext cx="4831" cy="4831"/>
              </a:xfrm>
              <a:custGeom>
                <a:avLst/>
                <a:gdLst/>
                <a:ahLst/>
                <a:cxnLst/>
                <a:rect l="l" t="t" r="r" b="b"/>
                <a:pathLst>
                  <a:path/>
                </a:pathLst>
              </a:custGeom>
              <a:noFill/>
              <a:ln w="4822"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F7648995-608E-4D15-8A26-9B7AD23D8FED}"/>
                  </a:ext>
                </a:extLst>
              </p:cNvPr>
              <p:cNvSpPr/>
              <p:nvPr/>
            </p:nvSpPr>
            <p:spPr>
              <a:xfrm>
                <a:off x="9395762" y="4216652"/>
                <a:ext cx="4831" cy="4831"/>
              </a:xfrm>
              <a:custGeom>
                <a:avLst/>
                <a:gdLst/>
                <a:ahLst/>
                <a:cxnLst/>
                <a:rect l="l" t="t" r="r" b="b"/>
                <a:pathLst>
                  <a:path/>
                </a:pathLst>
              </a:custGeom>
              <a:noFill/>
              <a:ln w="4822"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897E5764-92E0-4CF8-A2A2-C7389D4E11D2}"/>
                  </a:ext>
                </a:extLst>
              </p:cNvPr>
              <p:cNvSpPr/>
              <p:nvPr/>
            </p:nvSpPr>
            <p:spPr>
              <a:xfrm>
                <a:off x="9662332" y="4325707"/>
                <a:ext cx="135268" cy="183578"/>
              </a:xfrm>
              <a:custGeom>
                <a:avLst/>
                <a:gdLst>
                  <a:gd name="connsiteX0" fmla="*/ 41415 w 135268"/>
                  <a:gd name="connsiteY0" fmla="*/ 186538 h 183578"/>
                  <a:gd name="connsiteX1" fmla="*/ 41415 w 135268"/>
                  <a:gd name="connsiteY1" fmla="*/ 94189 h 183578"/>
                  <a:gd name="connsiteX2" fmla="*/ 1834 w 135268"/>
                  <a:gd name="connsiteY2" fmla="*/ 94189 h 183578"/>
                  <a:gd name="connsiteX3" fmla="*/ 67802 w 135268"/>
                  <a:gd name="connsiteY3" fmla="*/ 1834 h 183578"/>
                  <a:gd name="connsiteX4" fmla="*/ 133769 w 135268"/>
                  <a:gd name="connsiteY4" fmla="*/ 94189 h 183578"/>
                  <a:gd name="connsiteX5" fmla="*/ 94189 w 135268"/>
                  <a:gd name="connsiteY5" fmla="*/ 94189 h 183578"/>
                  <a:gd name="connsiteX6" fmla="*/ 94189 w 135268"/>
                  <a:gd name="connsiteY6" fmla="*/ 186538 h 183578"/>
                  <a:gd name="connsiteX7" fmla="*/ 41415 w 135268"/>
                  <a:gd name="connsiteY7" fmla="*/ 186538 h 1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268" h="183578">
                    <a:moveTo>
                      <a:pt x="41415" y="186538"/>
                    </a:moveTo>
                    <a:lnTo>
                      <a:pt x="41415" y="94189"/>
                    </a:lnTo>
                    <a:lnTo>
                      <a:pt x="1834" y="94189"/>
                    </a:lnTo>
                    <a:lnTo>
                      <a:pt x="67802" y="1834"/>
                    </a:lnTo>
                    <a:lnTo>
                      <a:pt x="133769" y="94189"/>
                    </a:lnTo>
                    <a:lnTo>
                      <a:pt x="94189" y="94189"/>
                    </a:lnTo>
                    <a:lnTo>
                      <a:pt x="94189" y="186538"/>
                    </a:lnTo>
                    <a:lnTo>
                      <a:pt x="41415" y="186538"/>
                    </a:lnTo>
                    <a:close/>
                  </a:path>
                </a:pathLst>
              </a:custGeom>
              <a:solidFill>
                <a:srgbClr val="FFFFFF"/>
              </a:solidFill>
              <a:ln w="4822"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844C5E66-582B-49E1-AF3F-025DA7FC2864}"/>
                  </a:ext>
                </a:extLst>
              </p:cNvPr>
              <p:cNvSpPr/>
              <p:nvPr/>
            </p:nvSpPr>
            <p:spPr>
              <a:xfrm>
                <a:off x="9395762" y="4216652"/>
                <a:ext cx="4831" cy="4831"/>
              </a:xfrm>
              <a:custGeom>
                <a:avLst/>
                <a:gdLst/>
                <a:ahLst/>
                <a:cxnLst/>
                <a:rect l="l" t="t" r="r" b="b"/>
                <a:pathLst>
                  <a:path/>
                </a:pathLst>
              </a:custGeom>
              <a:solidFill>
                <a:srgbClr val="000000"/>
              </a:solidFill>
              <a:ln w="4822"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49EF858C-83E7-4C5A-8E43-014BD3C0C4F9}"/>
                  </a:ext>
                </a:extLst>
              </p:cNvPr>
              <p:cNvSpPr/>
              <p:nvPr/>
            </p:nvSpPr>
            <p:spPr>
              <a:xfrm>
                <a:off x="9596365" y="4549992"/>
                <a:ext cx="265706" cy="289861"/>
              </a:xfrm>
              <a:custGeom>
                <a:avLst/>
                <a:gdLst>
                  <a:gd name="connsiteX0" fmla="*/ 239312 w 265705"/>
                  <a:gd name="connsiteY0" fmla="*/ 1834 h 289860"/>
                  <a:gd name="connsiteX1" fmla="*/ 1834 w 265705"/>
                  <a:gd name="connsiteY1" fmla="*/ 1834 h 289860"/>
                  <a:gd name="connsiteX2" fmla="*/ 1834 w 265705"/>
                  <a:gd name="connsiteY2" fmla="*/ 292082 h 289860"/>
                  <a:gd name="connsiteX3" fmla="*/ 265699 w 265705"/>
                  <a:gd name="connsiteY3" fmla="*/ 292082 h 289860"/>
                  <a:gd name="connsiteX4" fmla="*/ 265699 w 265705"/>
                  <a:gd name="connsiteY4" fmla="*/ 1834 h 289860"/>
                  <a:gd name="connsiteX5" fmla="*/ 80995 w 265705"/>
                  <a:gd name="connsiteY5" fmla="*/ 265695 h 289860"/>
                  <a:gd name="connsiteX6" fmla="*/ 28221 w 265705"/>
                  <a:gd name="connsiteY6" fmla="*/ 265695 h 289860"/>
                  <a:gd name="connsiteX7" fmla="*/ 28221 w 265705"/>
                  <a:gd name="connsiteY7" fmla="*/ 28221 h 289860"/>
                  <a:gd name="connsiteX8" fmla="*/ 80995 w 265705"/>
                  <a:gd name="connsiteY8" fmla="*/ 28221 h 289860"/>
                  <a:gd name="connsiteX9" fmla="*/ 160156 w 265705"/>
                  <a:gd name="connsiteY9" fmla="*/ 265695 h 289860"/>
                  <a:gd name="connsiteX10" fmla="*/ 107382 w 265705"/>
                  <a:gd name="connsiteY10" fmla="*/ 265695 h 289860"/>
                  <a:gd name="connsiteX11" fmla="*/ 107382 w 265705"/>
                  <a:gd name="connsiteY11" fmla="*/ 28221 h 289860"/>
                  <a:gd name="connsiteX12" fmla="*/ 160176 w 265705"/>
                  <a:gd name="connsiteY12" fmla="*/ 28221 h 289860"/>
                  <a:gd name="connsiteX13" fmla="*/ 239317 w 265705"/>
                  <a:gd name="connsiteY13" fmla="*/ 265695 h 289860"/>
                  <a:gd name="connsiteX14" fmla="*/ 186538 w 265705"/>
                  <a:gd name="connsiteY14" fmla="*/ 265695 h 289860"/>
                  <a:gd name="connsiteX15" fmla="*/ 186538 w 265705"/>
                  <a:gd name="connsiteY15" fmla="*/ 28221 h 289860"/>
                  <a:gd name="connsiteX16" fmla="*/ 239312 w 265705"/>
                  <a:gd name="connsiteY16" fmla="*/ 28221 h 28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05" h="289860">
                    <a:moveTo>
                      <a:pt x="239312" y="1834"/>
                    </a:moveTo>
                    <a:lnTo>
                      <a:pt x="1834" y="1834"/>
                    </a:lnTo>
                    <a:lnTo>
                      <a:pt x="1834" y="292082"/>
                    </a:lnTo>
                    <a:lnTo>
                      <a:pt x="265699" y="292082"/>
                    </a:lnTo>
                    <a:lnTo>
                      <a:pt x="265699" y="1834"/>
                    </a:lnTo>
                    <a:close/>
                    <a:moveTo>
                      <a:pt x="80995" y="265695"/>
                    </a:moveTo>
                    <a:lnTo>
                      <a:pt x="28221" y="265695"/>
                    </a:lnTo>
                    <a:lnTo>
                      <a:pt x="28221" y="28221"/>
                    </a:lnTo>
                    <a:lnTo>
                      <a:pt x="80995" y="28221"/>
                    </a:lnTo>
                    <a:close/>
                    <a:moveTo>
                      <a:pt x="160156" y="265695"/>
                    </a:moveTo>
                    <a:lnTo>
                      <a:pt x="107382" y="265695"/>
                    </a:lnTo>
                    <a:lnTo>
                      <a:pt x="107382" y="28221"/>
                    </a:lnTo>
                    <a:lnTo>
                      <a:pt x="160176" y="28221"/>
                    </a:lnTo>
                    <a:close/>
                    <a:moveTo>
                      <a:pt x="239317" y="265695"/>
                    </a:moveTo>
                    <a:lnTo>
                      <a:pt x="186538" y="265695"/>
                    </a:lnTo>
                    <a:lnTo>
                      <a:pt x="186538" y="28221"/>
                    </a:lnTo>
                    <a:lnTo>
                      <a:pt x="239312" y="28221"/>
                    </a:lnTo>
                    <a:close/>
                  </a:path>
                </a:pathLst>
              </a:custGeom>
              <a:solidFill>
                <a:srgbClr val="000000">
                  <a:alpha val="30000"/>
                </a:srgbClr>
              </a:solidFill>
              <a:ln w="4822"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64EAB396-3D23-4322-B175-E5DA01DA4F46}"/>
                  </a:ext>
                </a:extLst>
              </p:cNvPr>
              <p:cNvSpPr/>
              <p:nvPr/>
            </p:nvSpPr>
            <p:spPr>
              <a:xfrm>
                <a:off x="9596365" y="4549992"/>
                <a:ext cx="265706" cy="289861"/>
              </a:xfrm>
              <a:custGeom>
                <a:avLst/>
                <a:gdLst>
                  <a:gd name="connsiteX0" fmla="*/ 239312 w 265705"/>
                  <a:gd name="connsiteY0" fmla="*/ 1834 h 289860"/>
                  <a:gd name="connsiteX1" fmla="*/ 1834 w 265705"/>
                  <a:gd name="connsiteY1" fmla="*/ 1834 h 289860"/>
                  <a:gd name="connsiteX2" fmla="*/ 1834 w 265705"/>
                  <a:gd name="connsiteY2" fmla="*/ 292082 h 289860"/>
                  <a:gd name="connsiteX3" fmla="*/ 265699 w 265705"/>
                  <a:gd name="connsiteY3" fmla="*/ 292082 h 289860"/>
                  <a:gd name="connsiteX4" fmla="*/ 265699 w 265705"/>
                  <a:gd name="connsiteY4" fmla="*/ 1834 h 289860"/>
                  <a:gd name="connsiteX5" fmla="*/ 80995 w 265705"/>
                  <a:gd name="connsiteY5" fmla="*/ 265695 h 289860"/>
                  <a:gd name="connsiteX6" fmla="*/ 28221 w 265705"/>
                  <a:gd name="connsiteY6" fmla="*/ 265695 h 289860"/>
                  <a:gd name="connsiteX7" fmla="*/ 28221 w 265705"/>
                  <a:gd name="connsiteY7" fmla="*/ 28221 h 289860"/>
                  <a:gd name="connsiteX8" fmla="*/ 80995 w 265705"/>
                  <a:gd name="connsiteY8" fmla="*/ 28221 h 289860"/>
                  <a:gd name="connsiteX9" fmla="*/ 160156 w 265705"/>
                  <a:gd name="connsiteY9" fmla="*/ 265695 h 289860"/>
                  <a:gd name="connsiteX10" fmla="*/ 107382 w 265705"/>
                  <a:gd name="connsiteY10" fmla="*/ 265695 h 289860"/>
                  <a:gd name="connsiteX11" fmla="*/ 107382 w 265705"/>
                  <a:gd name="connsiteY11" fmla="*/ 28221 h 289860"/>
                  <a:gd name="connsiteX12" fmla="*/ 160176 w 265705"/>
                  <a:gd name="connsiteY12" fmla="*/ 28221 h 289860"/>
                  <a:gd name="connsiteX13" fmla="*/ 239317 w 265705"/>
                  <a:gd name="connsiteY13" fmla="*/ 265695 h 289860"/>
                  <a:gd name="connsiteX14" fmla="*/ 186538 w 265705"/>
                  <a:gd name="connsiteY14" fmla="*/ 265695 h 289860"/>
                  <a:gd name="connsiteX15" fmla="*/ 186538 w 265705"/>
                  <a:gd name="connsiteY15" fmla="*/ 28221 h 289860"/>
                  <a:gd name="connsiteX16" fmla="*/ 239312 w 265705"/>
                  <a:gd name="connsiteY16" fmla="*/ 28221 h 28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05" h="289860">
                    <a:moveTo>
                      <a:pt x="239312" y="1834"/>
                    </a:moveTo>
                    <a:lnTo>
                      <a:pt x="1834" y="1834"/>
                    </a:lnTo>
                    <a:lnTo>
                      <a:pt x="1834" y="292082"/>
                    </a:lnTo>
                    <a:lnTo>
                      <a:pt x="265699" y="292082"/>
                    </a:lnTo>
                    <a:lnTo>
                      <a:pt x="265699" y="1834"/>
                    </a:lnTo>
                    <a:close/>
                    <a:moveTo>
                      <a:pt x="80995" y="265695"/>
                    </a:moveTo>
                    <a:lnTo>
                      <a:pt x="28221" y="265695"/>
                    </a:lnTo>
                    <a:lnTo>
                      <a:pt x="28221" y="28221"/>
                    </a:lnTo>
                    <a:lnTo>
                      <a:pt x="80995" y="28221"/>
                    </a:lnTo>
                    <a:close/>
                    <a:moveTo>
                      <a:pt x="160156" y="265695"/>
                    </a:moveTo>
                    <a:lnTo>
                      <a:pt x="107382" y="265695"/>
                    </a:lnTo>
                    <a:lnTo>
                      <a:pt x="107382" y="28221"/>
                    </a:lnTo>
                    <a:lnTo>
                      <a:pt x="160176" y="28221"/>
                    </a:lnTo>
                    <a:close/>
                    <a:moveTo>
                      <a:pt x="239317" y="265695"/>
                    </a:moveTo>
                    <a:lnTo>
                      <a:pt x="186538" y="265695"/>
                    </a:lnTo>
                    <a:lnTo>
                      <a:pt x="186538" y="28221"/>
                    </a:lnTo>
                    <a:lnTo>
                      <a:pt x="239312" y="28221"/>
                    </a:lnTo>
                    <a:close/>
                  </a:path>
                </a:pathLst>
              </a:custGeom>
              <a:solidFill>
                <a:srgbClr val="FFFFFF"/>
              </a:solidFill>
              <a:ln w="4822" cap="flat">
                <a:noFill/>
                <a:prstDash val="solid"/>
                <a:miter/>
              </a:ln>
            </p:spPr>
            <p:txBody>
              <a:bodyPr rtlCol="0" anchor="ctr"/>
              <a:lstStyle/>
              <a:p>
                <a:endParaRPr lang="en-GB"/>
              </a:p>
            </p:txBody>
          </p:sp>
        </p:grpSp>
        <p:pic>
          <p:nvPicPr>
            <p:cNvPr id="63" name="Graphic 62">
              <a:extLst>
                <a:ext uri="{FF2B5EF4-FFF2-40B4-BE49-F238E27FC236}">
                  <a16:creationId xmlns:a16="http://schemas.microsoft.com/office/drawing/2014/main" id="{3094C8E4-F13A-4CAC-AD4E-26901A74EB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4837" y="4026463"/>
              <a:ext cx="784042" cy="784042"/>
            </a:xfrm>
            <a:prstGeom prst="rect">
              <a:avLst/>
            </a:prstGeom>
          </p:spPr>
        </p:pic>
        <p:pic>
          <p:nvPicPr>
            <p:cNvPr id="65" name="Graphic 64">
              <a:extLst>
                <a:ext uri="{FF2B5EF4-FFF2-40B4-BE49-F238E27FC236}">
                  <a16:creationId xmlns:a16="http://schemas.microsoft.com/office/drawing/2014/main" id="{0697C40B-3A00-405D-9546-30AA793B41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36551" y="4157970"/>
              <a:ext cx="943509" cy="784043"/>
            </a:xfrm>
            <a:prstGeom prst="rect">
              <a:avLst/>
            </a:prstGeom>
          </p:spPr>
        </p:pic>
      </p:grpSp>
    </p:spTree>
    <p:extLst>
      <p:ext uri="{BB962C8B-B14F-4D97-AF65-F5344CB8AC3E}">
        <p14:creationId xmlns:p14="http://schemas.microsoft.com/office/powerpoint/2010/main" val="16000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SERVICE FABRIC</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p:txBody>
          <a:bodyPr/>
          <a:lstStyle/>
          <a:p>
            <a:pPr algn="l"/>
            <a:r>
              <a:rPr lang="en-GB" dirty="0">
                <a:solidFill>
                  <a:schemeClr val="bg1"/>
                </a:solidFill>
              </a:rPr>
              <a:t>Distributed Systems Platform</a:t>
            </a:r>
          </a:p>
          <a:p>
            <a:pPr algn="l"/>
            <a:r>
              <a:rPr lang="en-GB" dirty="0">
                <a:solidFill>
                  <a:schemeClr val="bg1"/>
                </a:solidFill>
              </a:rPr>
              <a:t>Scalable, Reliable Microservices and Containers</a:t>
            </a:r>
          </a:p>
          <a:p>
            <a:pPr algn="l"/>
            <a:r>
              <a:rPr lang="en-GB" dirty="0">
                <a:solidFill>
                  <a:schemeClr val="bg1"/>
                </a:solidFill>
              </a:rPr>
              <a:t>Next Generation, Enterprise Class, Cloud Scale</a:t>
            </a:r>
          </a:p>
          <a:p>
            <a:pPr algn="l"/>
            <a:r>
              <a:rPr lang="en-GB" dirty="0">
                <a:solidFill>
                  <a:schemeClr val="bg1"/>
                </a:solidFill>
              </a:rPr>
              <a:t>Application Platform Layer</a:t>
            </a:r>
          </a:p>
          <a:p>
            <a:pPr algn="l"/>
            <a:r>
              <a:rPr lang="en-GB" dirty="0">
                <a:solidFill>
                  <a:schemeClr val="bg1"/>
                </a:solidFill>
              </a:rPr>
              <a:t>Runs on a cluster of machines</a:t>
            </a:r>
          </a:p>
          <a:p>
            <a:pPr algn="l"/>
            <a:r>
              <a:rPr lang="en-GB" dirty="0">
                <a:solidFill>
                  <a:schemeClr val="bg1"/>
                </a:solidFill>
              </a:rPr>
              <a:t>Run anywhere</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4BE35FC7-C9BC-4B9C-B287-7C9FAFF56FD3}"/>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grpSp>
        <p:nvGrpSpPr>
          <p:cNvPr id="9" name="Group 8">
            <a:extLst>
              <a:ext uri="{FF2B5EF4-FFF2-40B4-BE49-F238E27FC236}">
                <a16:creationId xmlns:a16="http://schemas.microsoft.com/office/drawing/2014/main" id="{A9B62896-0432-4DDD-9A20-EBFE63EFEFE9}"/>
              </a:ext>
            </a:extLst>
          </p:cNvPr>
          <p:cNvGrpSpPr/>
          <p:nvPr/>
        </p:nvGrpSpPr>
        <p:grpSpPr>
          <a:xfrm>
            <a:off x="9123922" y="1933779"/>
            <a:ext cx="1863417" cy="2158901"/>
            <a:chOff x="8935611" y="1952622"/>
            <a:chExt cx="1863417" cy="2158901"/>
          </a:xfrm>
        </p:grpSpPr>
        <p:sp>
          <p:nvSpPr>
            <p:cNvPr id="23" name="Pentagon 22">
              <a:extLst>
                <a:ext uri="{FF2B5EF4-FFF2-40B4-BE49-F238E27FC236}">
                  <a16:creationId xmlns:a16="http://schemas.microsoft.com/office/drawing/2014/main" id="{A7C970B9-72B6-4BEB-84D4-6A2DB834B600}"/>
                </a:ext>
              </a:extLst>
            </p:cNvPr>
            <p:cNvSpPr/>
            <p:nvPr/>
          </p:nvSpPr>
          <p:spPr>
            <a:xfrm>
              <a:off x="9086850" y="2174987"/>
              <a:ext cx="1559242" cy="1484992"/>
            </a:xfrm>
            <a:prstGeom prst="pentagon">
              <a:avLst/>
            </a:prstGeom>
            <a:noFill/>
            <a:ln>
              <a:solidFill>
                <a:srgbClr val="DD5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EF2A4F6E-F6F8-4D91-8521-D46D2DEFBE04}"/>
                </a:ext>
              </a:extLst>
            </p:cNvPr>
            <p:cNvGrpSpPr/>
            <p:nvPr/>
          </p:nvGrpSpPr>
          <p:grpSpPr>
            <a:xfrm>
              <a:off x="8943975" y="2524815"/>
              <a:ext cx="285750" cy="485775"/>
              <a:chOff x="5949791" y="3183731"/>
              <a:chExt cx="285750" cy="485775"/>
            </a:xfrm>
          </p:grpSpPr>
          <p:sp>
            <p:nvSpPr>
              <p:cNvPr id="26" name="Freeform: Shape 25">
                <a:extLst>
                  <a:ext uri="{FF2B5EF4-FFF2-40B4-BE49-F238E27FC236}">
                    <a16:creationId xmlns:a16="http://schemas.microsoft.com/office/drawing/2014/main" id="{ED640203-AF60-435F-A3FB-A77F63FEB6E8}"/>
                  </a:ext>
                </a:extLst>
              </p:cNvPr>
              <p:cNvSpPr/>
              <p:nvPr/>
            </p:nvSpPr>
            <p:spPr>
              <a:xfrm>
                <a:off x="5949791" y="3183731"/>
                <a:ext cx="285750" cy="485775"/>
              </a:xfrm>
              <a:custGeom>
                <a:avLst/>
                <a:gdLst>
                  <a:gd name="connsiteX0" fmla="*/ 286226 w 285750"/>
                  <a:gd name="connsiteY0" fmla="*/ 459581 h 485775"/>
                  <a:gd name="connsiteX1" fmla="*/ 262414 w 285750"/>
                  <a:gd name="connsiteY1" fmla="*/ 483394 h 485775"/>
                  <a:gd name="connsiteX2" fmla="*/ 30956 w 285750"/>
                  <a:gd name="connsiteY2" fmla="*/ 483394 h 485775"/>
                  <a:gd name="connsiteX3" fmla="*/ 7144 w 285750"/>
                  <a:gd name="connsiteY3" fmla="*/ 459581 h 485775"/>
                  <a:gd name="connsiteX4" fmla="*/ 7144 w 285750"/>
                  <a:gd name="connsiteY4" fmla="*/ 30956 h 485775"/>
                  <a:gd name="connsiteX5" fmla="*/ 30956 w 285750"/>
                  <a:gd name="connsiteY5" fmla="*/ 7144 h 485775"/>
                  <a:gd name="connsiteX6" fmla="*/ 262414 w 285750"/>
                  <a:gd name="connsiteY6" fmla="*/ 7144 h 485775"/>
                  <a:gd name="connsiteX7" fmla="*/ 286226 w 285750"/>
                  <a:gd name="connsiteY7" fmla="*/ 30956 h 485775"/>
                  <a:gd name="connsiteX8" fmla="*/ 286226 w 285750"/>
                  <a:gd name="connsiteY8" fmla="*/ 4595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85775">
                    <a:moveTo>
                      <a:pt x="286226" y="459581"/>
                    </a:moveTo>
                    <a:cubicBezTo>
                      <a:pt x="286226" y="472916"/>
                      <a:pt x="275749" y="483394"/>
                      <a:pt x="262414" y="483394"/>
                    </a:cubicBezTo>
                    <a:lnTo>
                      <a:pt x="30956" y="483394"/>
                    </a:lnTo>
                    <a:cubicBezTo>
                      <a:pt x="17621" y="483394"/>
                      <a:pt x="7144" y="472916"/>
                      <a:pt x="7144" y="459581"/>
                    </a:cubicBezTo>
                    <a:lnTo>
                      <a:pt x="7144" y="30956"/>
                    </a:lnTo>
                    <a:cubicBezTo>
                      <a:pt x="7144" y="17621"/>
                      <a:pt x="17621" y="7144"/>
                      <a:pt x="30956" y="7144"/>
                    </a:cubicBezTo>
                    <a:lnTo>
                      <a:pt x="262414" y="7144"/>
                    </a:lnTo>
                    <a:cubicBezTo>
                      <a:pt x="275749" y="7144"/>
                      <a:pt x="286226" y="17621"/>
                      <a:pt x="286226" y="30956"/>
                    </a:cubicBezTo>
                    <a:lnTo>
                      <a:pt x="286226" y="459581"/>
                    </a:lnTo>
                    <a:close/>
                  </a:path>
                </a:pathLst>
              </a:custGeom>
              <a:solidFill>
                <a:schemeClr val="bg1"/>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EBC0A0E-419E-4403-9C50-CB91B7063689}"/>
                  </a:ext>
                </a:extLst>
              </p:cNvPr>
              <p:cNvSpPr/>
              <p:nvPr/>
            </p:nvSpPr>
            <p:spPr>
              <a:xfrm>
                <a:off x="5989796" y="3410426"/>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026D62F1-138D-4A31-A8F2-DEDB5EF23CCE}"/>
                  </a:ext>
                </a:extLst>
              </p:cNvPr>
              <p:cNvSpPr/>
              <p:nvPr/>
            </p:nvSpPr>
            <p:spPr>
              <a:xfrm>
                <a:off x="6002179" y="3420904"/>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4DC51F7A-DF3B-4BAB-AD50-853A70AE10FF}"/>
                  </a:ext>
                </a:extLst>
              </p:cNvPr>
              <p:cNvSpPr/>
              <p:nvPr/>
            </p:nvSpPr>
            <p:spPr>
              <a:xfrm>
                <a:off x="5989796" y="3319939"/>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8EB2C018-165A-4F9D-B183-D7A07E5E7C1A}"/>
                  </a:ext>
                </a:extLst>
              </p:cNvPr>
              <p:cNvSpPr/>
              <p:nvPr/>
            </p:nvSpPr>
            <p:spPr>
              <a:xfrm>
                <a:off x="6002179" y="3330416"/>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32C60DA0-E9F3-4353-B004-B39B98CE1D36}"/>
                  </a:ext>
                </a:extLst>
              </p:cNvPr>
              <p:cNvSpPr/>
              <p:nvPr/>
            </p:nvSpPr>
            <p:spPr>
              <a:xfrm>
                <a:off x="5989796" y="3230404"/>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3816"/>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FEC5AB2-A38A-4620-9027-B6C4F5CA395A}"/>
                  </a:ext>
                </a:extLst>
              </p:cNvPr>
              <p:cNvSpPr/>
              <p:nvPr/>
            </p:nvSpPr>
            <p:spPr>
              <a:xfrm>
                <a:off x="6002179" y="3240881"/>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grpSp>
        <p:grpSp>
          <p:nvGrpSpPr>
            <p:cNvPr id="33" name="Group 32">
              <a:extLst>
                <a:ext uri="{FF2B5EF4-FFF2-40B4-BE49-F238E27FC236}">
                  <a16:creationId xmlns:a16="http://schemas.microsoft.com/office/drawing/2014/main" id="{F21866E8-9B41-4EAA-8A09-456DDCE4712B}"/>
                </a:ext>
              </a:extLst>
            </p:cNvPr>
            <p:cNvGrpSpPr/>
            <p:nvPr/>
          </p:nvGrpSpPr>
          <p:grpSpPr>
            <a:xfrm>
              <a:off x="10212704" y="3434235"/>
              <a:ext cx="285750" cy="485775"/>
              <a:chOff x="5949791" y="3183731"/>
              <a:chExt cx="285750" cy="485775"/>
            </a:xfrm>
          </p:grpSpPr>
          <p:sp>
            <p:nvSpPr>
              <p:cNvPr id="34" name="Freeform: Shape 33">
                <a:extLst>
                  <a:ext uri="{FF2B5EF4-FFF2-40B4-BE49-F238E27FC236}">
                    <a16:creationId xmlns:a16="http://schemas.microsoft.com/office/drawing/2014/main" id="{7C9540F0-C9F8-454C-A598-EF55D114BB91}"/>
                  </a:ext>
                </a:extLst>
              </p:cNvPr>
              <p:cNvSpPr/>
              <p:nvPr/>
            </p:nvSpPr>
            <p:spPr>
              <a:xfrm>
                <a:off x="5949791" y="3183731"/>
                <a:ext cx="285750" cy="485775"/>
              </a:xfrm>
              <a:custGeom>
                <a:avLst/>
                <a:gdLst>
                  <a:gd name="connsiteX0" fmla="*/ 286226 w 285750"/>
                  <a:gd name="connsiteY0" fmla="*/ 459581 h 485775"/>
                  <a:gd name="connsiteX1" fmla="*/ 262414 w 285750"/>
                  <a:gd name="connsiteY1" fmla="*/ 483394 h 485775"/>
                  <a:gd name="connsiteX2" fmla="*/ 30956 w 285750"/>
                  <a:gd name="connsiteY2" fmla="*/ 483394 h 485775"/>
                  <a:gd name="connsiteX3" fmla="*/ 7144 w 285750"/>
                  <a:gd name="connsiteY3" fmla="*/ 459581 h 485775"/>
                  <a:gd name="connsiteX4" fmla="*/ 7144 w 285750"/>
                  <a:gd name="connsiteY4" fmla="*/ 30956 h 485775"/>
                  <a:gd name="connsiteX5" fmla="*/ 30956 w 285750"/>
                  <a:gd name="connsiteY5" fmla="*/ 7144 h 485775"/>
                  <a:gd name="connsiteX6" fmla="*/ 262414 w 285750"/>
                  <a:gd name="connsiteY6" fmla="*/ 7144 h 485775"/>
                  <a:gd name="connsiteX7" fmla="*/ 286226 w 285750"/>
                  <a:gd name="connsiteY7" fmla="*/ 30956 h 485775"/>
                  <a:gd name="connsiteX8" fmla="*/ 286226 w 285750"/>
                  <a:gd name="connsiteY8" fmla="*/ 4595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85775">
                    <a:moveTo>
                      <a:pt x="286226" y="459581"/>
                    </a:moveTo>
                    <a:cubicBezTo>
                      <a:pt x="286226" y="472916"/>
                      <a:pt x="275749" y="483394"/>
                      <a:pt x="262414" y="483394"/>
                    </a:cubicBezTo>
                    <a:lnTo>
                      <a:pt x="30956" y="483394"/>
                    </a:lnTo>
                    <a:cubicBezTo>
                      <a:pt x="17621" y="483394"/>
                      <a:pt x="7144" y="472916"/>
                      <a:pt x="7144" y="459581"/>
                    </a:cubicBezTo>
                    <a:lnTo>
                      <a:pt x="7144" y="30956"/>
                    </a:lnTo>
                    <a:cubicBezTo>
                      <a:pt x="7144" y="17621"/>
                      <a:pt x="17621" y="7144"/>
                      <a:pt x="30956" y="7144"/>
                    </a:cubicBezTo>
                    <a:lnTo>
                      <a:pt x="262414" y="7144"/>
                    </a:lnTo>
                    <a:cubicBezTo>
                      <a:pt x="275749" y="7144"/>
                      <a:pt x="286226" y="17621"/>
                      <a:pt x="286226" y="30956"/>
                    </a:cubicBezTo>
                    <a:lnTo>
                      <a:pt x="286226" y="459581"/>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6F40D1A1-C42B-48A6-843F-5CA26CF7AC14}"/>
                  </a:ext>
                </a:extLst>
              </p:cNvPr>
              <p:cNvSpPr/>
              <p:nvPr/>
            </p:nvSpPr>
            <p:spPr>
              <a:xfrm>
                <a:off x="5989796" y="3410426"/>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15410624-0B0A-4CB6-98BC-63CEFAFF7052}"/>
                  </a:ext>
                </a:extLst>
              </p:cNvPr>
              <p:cNvSpPr/>
              <p:nvPr/>
            </p:nvSpPr>
            <p:spPr>
              <a:xfrm>
                <a:off x="6002179" y="3420904"/>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BD45C1E5-1CB0-415A-8909-116C3065D6EC}"/>
                  </a:ext>
                </a:extLst>
              </p:cNvPr>
              <p:cNvSpPr/>
              <p:nvPr/>
            </p:nvSpPr>
            <p:spPr>
              <a:xfrm>
                <a:off x="5989796" y="3319939"/>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DC2DE342-B966-40D9-A629-8AFB879870C4}"/>
                  </a:ext>
                </a:extLst>
              </p:cNvPr>
              <p:cNvSpPr/>
              <p:nvPr/>
            </p:nvSpPr>
            <p:spPr>
              <a:xfrm>
                <a:off x="6002179" y="3330416"/>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B28EE339-F21D-4DBA-956E-43F0A57C8998}"/>
                  </a:ext>
                </a:extLst>
              </p:cNvPr>
              <p:cNvSpPr/>
              <p:nvPr/>
            </p:nvSpPr>
            <p:spPr>
              <a:xfrm>
                <a:off x="5989796" y="3230404"/>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3816"/>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0429AD9B-4E76-4CFA-9B11-0406CA01F325}"/>
                  </a:ext>
                </a:extLst>
              </p:cNvPr>
              <p:cNvSpPr/>
              <p:nvPr/>
            </p:nvSpPr>
            <p:spPr>
              <a:xfrm>
                <a:off x="6002179" y="3240881"/>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grpSp>
        <p:grpSp>
          <p:nvGrpSpPr>
            <p:cNvPr id="41" name="Group 40">
              <a:extLst>
                <a:ext uri="{FF2B5EF4-FFF2-40B4-BE49-F238E27FC236}">
                  <a16:creationId xmlns:a16="http://schemas.microsoft.com/office/drawing/2014/main" id="{9CE25AE5-A554-47D9-B4AE-57A125BE463C}"/>
                </a:ext>
              </a:extLst>
            </p:cNvPr>
            <p:cNvGrpSpPr/>
            <p:nvPr/>
          </p:nvGrpSpPr>
          <p:grpSpPr>
            <a:xfrm>
              <a:off x="10503217" y="2541959"/>
              <a:ext cx="285750" cy="485775"/>
              <a:chOff x="5949791" y="3183731"/>
              <a:chExt cx="285750" cy="485775"/>
            </a:xfrm>
          </p:grpSpPr>
          <p:sp>
            <p:nvSpPr>
              <p:cNvPr id="42" name="Freeform: Shape 41">
                <a:extLst>
                  <a:ext uri="{FF2B5EF4-FFF2-40B4-BE49-F238E27FC236}">
                    <a16:creationId xmlns:a16="http://schemas.microsoft.com/office/drawing/2014/main" id="{0480501E-45F6-40EC-9C89-FAC38CE680E7}"/>
                  </a:ext>
                </a:extLst>
              </p:cNvPr>
              <p:cNvSpPr/>
              <p:nvPr/>
            </p:nvSpPr>
            <p:spPr>
              <a:xfrm>
                <a:off x="5949791" y="3183731"/>
                <a:ext cx="285750" cy="485775"/>
              </a:xfrm>
              <a:custGeom>
                <a:avLst/>
                <a:gdLst>
                  <a:gd name="connsiteX0" fmla="*/ 286226 w 285750"/>
                  <a:gd name="connsiteY0" fmla="*/ 459581 h 485775"/>
                  <a:gd name="connsiteX1" fmla="*/ 262414 w 285750"/>
                  <a:gd name="connsiteY1" fmla="*/ 483394 h 485775"/>
                  <a:gd name="connsiteX2" fmla="*/ 30956 w 285750"/>
                  <a:gd name="connsiteY2" fmla="*/ 483394 h 485775"/>
                  <a:gd name="connsiteX3" fmla="*/ 7144 w 285750"/>
                  <a:gd name="connsiteY3" fmla="*/ 459581 h 485775"/>
                  <a:gd name="connsiteX4" fmla="*/ 7144 w 285750"/>
                  <a:gd name="connsiteY4" fmla="*/ 30956 h 485775"/>
                  <a:gd name="connsiteX5" fmla="*/ 30956 w 285750"/>
                  <a:gd name="connsiteY5" fmla="*/ 7144 h 485775"/>
                  <a:gd name="connsiteX6" fmla="*/ 262414 w 285750"/>
                  <a:gd name="connsiteY6" fmla="*/ 7144 h 485775"/>
                  <a:gd name="connsiteX7" fmla="*/ 286226 w 285750"/>
                  <a:gd name="connsiteY7" fmla="*/ 30956 h 485775"/>
                  <a:gd name="connsiteX8" fmla="*/ 286226 w 285750"/>
                  <a:gd name="connsiteY8" fmla="*/ 4595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85775">
                    <a:moveTo>
                      <a:pt x="286226" y="459581"/>
                    </a:moveTo>
                    <a:cubicBezTo>
                      <a:pt x="286226" y="472916"/>
                      <a:pt x="275749" y="483394"/>
                      <a:pt x="262414" y="483394"/>
                    </a:cubicBezTo>
                    <a:lnTo>
                      <a:pt x="30956" y="483394"/>
                    </a:lnTo>
                    <a:cubicBezTo>
                      <a:pt x="17621" y="483394"/>
                      <a:pt x="7144" y="472916"/>
                      <a:pt x="7144" y="459581"/>
                    </a:cubicBezTo>
                    <a:lnTo>
                      <a:pt x="7144" y="30956"/>
                    </a:lnTo>
                    <a:cubicBezTo>
                      <a:pt x="7144" y="17621"/>
                      <a:pt x="17621" y="7144"/>
                      <a:pt x="30956" y="7144"/>
                    </a:cubicBezTo>
                    <a:lnTo>
                      <a:pt x="262414" y="7144"/>
                    </a:lnTo>
                    <a:cubicBezTo>
                      <a:pt x="275749" y="7144"/>
                      <a:pt x="286226" y="17621"/>
                      <a:pt x="286226" y="30956"/>
                    </a:cubicBezTo>
                    <a:lnTo>
                      <a:pt x="286226" y="459581"/>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742F6150-33AB-49C7-A64C-54A57F6BD777}"/>
                  </a:ext>
                </a:extLst>
              </p:cNvPr>
              <p:cNvSpPr/>
              <p:nvPr/>
            </p:nvSpPr>
            <p:spPr>
              <a:xfrm>
                <a:off x="5989796" y="3410426"/>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189AD834-158E-475F-9895-C5783887AB71}"/>
                  </a:ext>
                </a:extLst>
              </p:cNvPr>
              <p:cNvSpPr/>
              <p:nvPr/>
            </p:nvSpPr>
            <p:spPr>
              <a:xfrm>
                <a:off x="6002179" y="3420904"/>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51AD1206-4AAB-4464-A566-EF31DB018B68}"/>
                  </a:ext>
                </a:extLst>
              </p:cNvPr>
              <p:cNvSpPr/>
              <p:nvPr/>
            </p:nvSpPr>
            <p:spPr>
              <a:xfrm>
                <a:off x="5989796" y="3319939"/>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31874191-D84D-4BF3-AB25-3ECB4DD19E78}"/>
                  </a:ext>
                </a:extLst>
              </p:cNvPr>
              <p:cNvSpPr/>
              <p:nvPr/>
            </p:nvSpPr>
            <p:spPr>
              <a:xfrm>
                <a:off x="6002179" y="3330416"/>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96A330F9-0C27-4496-B294-7C9463563CC8}"/>
                  </a:ext>
                </a:extLst>
              </p:cNvPr>
              <p:cNvSpPr/>
              <p:nvPr/>
            </p:nvSpPr>
            <p:spPr>
              <a:xfrm>
                <a:off x="5989796" y="3230404"/>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3816"/>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866B5CEF-A2BB-4D97-A50D-ABFB92BCE8E1}"/>
                  </a:ext>
                </a:extLst>
              </p:cNvPr>
              <p:cNvSpPr/>
              <p:nvPr/>
            </p:nvSpPr>
            <p:spPr>
              <a:xfrm>
                <a:off x="6002179" y="3240881"/>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35AD420E-68F4-45DF-9841-E41C42A9ADF3}"/>
                </a:ext>
              </a:extLst>
            </p:cNvPr>
            <p:cNvGrpSpPr/>
            <p:nvPr/>
          </p:nvGrpSpPr>
          <p:grpSpPr>
            <a:xfrm>
              <a:off x="9723596" y="1952622"/>
              <a:ext cx="285750" cy="485775"/>
              <a:chOff x="5949791" y="3183731"/>
              <a:chExt cx="285750" cy="485775"/>
            </a:xfrm>
          </p:grpSpPr>
          <p:sp>
            <p:nvSpPr>
              <p:cNvPr id="50" name="Freeform: Shape 49">
                <a:extLst>
                  <a:ext uri="{FF2B5EF4-FFF2-40B4-BE49-F238E27FC236}">
                    <a16:creationId xmlns:a16="http://schemas.microsoft.com/office/drawing/2014/main" id="{40762632-0449-4E5F-9F45-466FC5B88EAA}"/>
                  </a:ext>
                </a:extLst>
              </p:cNvPr>
              <p:cNvSpPr/>
              <p:nvPr/>
            </p:nvSpPr>
            <p:spPr>
              <a:xfrm>
                <a:off x="5949791" y="3183731"/>
                <a:ext cx="285750" cy="485775"/>
              </a:xfrm>
              <a:custGeom>
                <a:avLst/>
                <a:gdLst>
                  <a:gd name="connsiteX0" fmla="*/ 286226 w 285750"/>
                  <a:gd name="connsiteY0" fmla="*/ 459581 h 485775"/>
                  <a:gd name="connsiteX1" fmla="*/ 262414 w 285750"/>
                  <a:gd name="connsiteY1" fmla="*/ 483394 h 485775"/>
                  <a:gd name="connsiteX2" fmla="*/ 30956 w 285750"/>
                  <a:gd name="connsiteY2" fmla="*/ 483394 h 485775"/>
                  <a:gd name="connsiteX3" fmla="*/ 7144 w 285750"/>
                  <a:gd name="connsiteY3" fmla="*/ 459581 h 485775"/>
                  <a:gd name="connsiteX4" fmla="*/ 7144 w 285750"/>
                  <a:gd name="connsiteY4" fmla="*/ 30956 h 485775"/>
                  <a:gd name="connsiteX5" fmla="*/ 30956 w 285750"/>
                  <a:gd name="connsiteY5" fmla="*/ 7144 h 485775"/>
                  <a:gd name="connsiteX6" fmla="*/ 262414 w 285750"/>
                  <a:gd name="connsiteY6" fmla="*/ 7144 h 485775"/>
                  <a:gd name="connsiteX7" fmla="*/ 286226 w 285750"/>
                  <a:gd name="connsiteY7" fmla="*/ 30956 h 485775"/>
                  <a:gd name="connsiteX8" fmla="*/ 286226 w 285750"/>
                  <a:gd name="connsiteY8" fmla="*/ 4595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85775">
                    <a:moveTo>
                      <a:pt x="286226" y="459581"/>
                    </a:moveTo>
                    <a:cubicBezTo>
                      <a:pt x="286226" y="472916"/>
                      <a:pt x="275749" y="483394"/>
                      <a:pt x="262414" y="483394"/>
                    </a:cubicBezTo>
                    <a:lnTo>
                      <a:pt x="30956" y="483394"/>
                    </a:lnTo>
                    <a:cubicBezTo>
                      <a:pt x="17621" y="483394"/>
                      <a:pt x="7144" y="472916"/>
                      <a:pt x="7144" y="459581"/>
                    </a:cubicBezTo>
                    <a:lnTo>
                      <a:pt x="7144" y="30956"/>
                    </a:lnTo>
                    <a:cubicBezTo>
                      <a:pt x="7144" y="17621"/>
                      <a:pt x="17621" y="7144"/>
                      <a:pt x="30956" y="7144"/>
                    </a:cubicBezTo>
                    <a:lnTo>
                      <a:pt x="262414" y="7144"/>
                    </a:lnTo>
                    <a:cubicBezTo>
                      <a:pt x="275749" y="7144"/>
                      <a:pt x="286226" y="17621"/>
                      <a:pt x="286226" y="30956"/>
                    </a:cubicBezTo>
                    <a:lnTo>
                      <a:pt x="286226" y="459581"/>
                    </a:lnTo>
                    <a:close/>
                  </a:path>
                </a:pathLst>
              </a:custGeom>
              <a:solidFill>
                <a:schemeClr val="bg1"/>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011B61C6-0C2A-4769-A38B-DA9FD28190E7}"/>
                  </a:ext>
                </a:extLst>
              </p:cNvPr>
              <p:cNvSpPr/>
              <p:nvPr/>
            </p:nvSpPr>
            <p:spPr>
              <a:xfrm>
                <a:off x="5989796" y="3410426"/>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1E7C614D-04C8-49C3-AB4F-A2069CF9E8CD}"/>
                  </a:ext>
                </a:extLst>
              </p:cNvPr>
              <p:cNvSpPr/>
              <p:nvPr/>
            </p:nvSpPr>
            <p:spPr>
              <a:xfrm>
                <a:off x="6002179" y="3420904"/>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DCFB8F75-2A51-445B-9622-170C8A2B0B09}"/>
                  </a:ext>
                </a:extLst>
              </p:cNvPr>
              <p:cNvSpPr/>
              <p:nvPr/>
            </p:nvSpPr>
            <p:spPr>
              <a:xfrm>
                <a:off x="5989796" y="3319939"/>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1F68DBB9-0AD4-4013-A12A-DCC60288D9D0}"/>
                  </a:ext>
                </a:extLst>
              </p:cNvPr>
              <p:cNvSpPr/>
              <p:nvPr/>
            </p:nvSpPr>
            <p:spPr>
              <a:xfrm>
                <a:off x="6002179" y="3330416"/>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B1073440-A5FA-43C6-A9CC-FDCDF6810502}"/>
                  </a:ext>
                </a:extLst>
              </p:cNvPr>
              <p:cNvSpPr/>
              <p:nvPr/>
            </p:nvSpPr>
            <p:spPr>
              <a:xfrm>
                <a:off x="5989796" y="3230404"/>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3816"/>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19683B23-A474-4F29-B862-96B320138F51}"/>
                  </a:ext>
                </a:extLst>
              </p:cNvPr>
              <p:cNvSpPr/>
              <p:nvPr/>
            </p:nvSpPr>
            <p:spPr>
              <a:xfrm>
                <a:off x="6002179" y="3240881"/>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grpSp>
        <p:grpSp>
          <p:nvGrpSpPr>
            <p:cNvPr id="57" name="Group 56">
              <a:extLst>
                <a:ext uri="{FF2B5EF4-FFF2-40B4-BE49-F238E27FC236}">
                  <a16:creationId xmlns:a16="http://schemas.microsoft.com/office/drawing/2014/main" id="{99CF82AE-828B-41A4-A983-783B08557A6E}"/>
                </a:ext>
              </a:extLst>
            </p:cNvPr>
            <p:cNvGrpSpPr/>
            <p:nvPr/>
          </p:nvGrpSpPr>
          <p:grpSpPr>
            <a:xfrm>
              <a:off x="9221152" y="3434235"/>
              <a:ext cx="285750" cy="485775"/>
              <a:chOff x="5949791" y="3183731"/>
              <a:chExt cx="285750" cy="485775"/>
            </a:xfrm>
          </p:grpSpPr>
          <p:sp>
            <p:nvSpPr>
              <p:cNvPr id="58" name="Freeform: Shape 57">
                <a:extLst>
                  <a:ext uri="{FF2B5EF4-FFF2-40B4-BE49-F238E27FC236}">
                    <a16:creationId xmlns:a16="http://schemas.microsoft.com/office/drawing/2014/main" id="{07ED84F0-F4E9-46B3-92A6-3B9DAF51BD8D}"/>
                  </a:ext>
                </a:extLst>
              </p:cNvPr>
              <p:cNvSpPr/>
              <p:nvPr/>
            </p:nvSpPr>
            <p:spPr>
              <a:xfrm>
                <a:off x="5949791" y="3183731"/>
                <a:ext cx="285750" cy="485775"/>
              </a:xfrm>
              <a:custGeom>
                <a:avLst/>
                <a:gdLst>
                  <a:gd name="connsiteX0" fmla="*/ 286226 w 285750"/>
                  <a:gd name="connsiteY0" fmla="*/ 459581 h 485775"/>
                  <a:gd name="connsiteX1" fmla="*/ 262414 w 285750"/>
                  <a:gd name="connsiteY1" fmla="*/ 483394 h 485775"/>
                  <a:gd name="connsiteX2" fmla="*/ 30956 w 285750"/>
                  <a:gd name="connsiteY2" fmla="*/ 483394 h 485775"/>
                  <a:gd name="connsiteX3" fmla="*/ 7144 w 285750"/>
                  <a:gd name="connsiteY3" fmla="*/ 459581 h 485775"/>
                  <a:gd name="connsiteX4" fmla="*/ 7144 w 285750"/>
                  <a:gd name="connsiteY4" fmla="*/ 30956 h 485775"/>
                  <a:gd name="connsiteX5" fmla="*/ 30956 w 285750"/>
                  <a:gd name="connsiteY5" fmla="*/ 7144 h 485775"/>
                  <a:gd name="connsiteX6" fmla="*/ 262414 w 285750"/>
                  <a:gd name="connsiteY6" fmla="*/ 7144 h 485775"/>
                  <a:gd name="connsiteX7" fmla="*/ 286226 w 285750"/>
                  <a:gd name="connsiteY7" fmla="*/ 30956 h 485775"/>
                  <a:gd name="connsiteX8" fmla="*/ 286226 w 285750"/>
                  <a:gd name="connsiteY8" fmla="*/ 4595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85775">
                    <a:moveTo>
                      <a:pt x="286226" y="459581"/>
                    </a:moveTo>
                    <a:cubicBezTo>
                      <a:pt x="286226" y="472916"/>
                      <a:pt x="275749" y="483394"/>
                      <a:pt x="262414" y="483394"/>
                    </a:cubicBezTo>
                    <a:lnTo>
                      <a:pt x="30956" y="483394"/>
                    </a:lnTo>
                    <a:cubicBezTo>
                      <a:pt x="17621" y="483394"/>
                      <a:pt x="7144" y="472916"/>
                      <a:pt x="7144" y="459581"/>
                    </a:cubicBezTo>
                    <a:lnTo>
                      <a:pt x="7144" y="30956"/>
                    </a:lnTo>
                    <a:cubicBezTo>
                      <a:pt x="7144" y="17621"/>
                      <a:pt x="17621" y="7144"/>
                      <a:pt x="30956" y="7144"/>
                    </a:cubicBezTo>
                    <a:lnTo>
                      <a:pt x="262414" y="7144"/>
                    </a:lnTo>
                    <a:cubicBezTo>
                      <a:pt x="275749" y="7144"/>
                      <a:pt x="286226" y="17621"/>
                      <a:pt x="286226" y="30956"/>
                    </a:cubicBezTo>
                    <a:lnTo>
                      <a:pt x="286226" y="459581"/>
                    </a:lnTo>
                    <a:close/>
                  </a:path>
                </a:pathLst>
              </a:custGeom>
              <a:solidFill>
                <a:schemeClr val="bg1"/>
              </a:solidFill>
              <a:ln w="9525"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CA032A44-4337-4563-AF28-0724BB5B038C}"/>
                  </a:ext>
                </a:extLst>
              </p:cNvPr>
              <p:cNvSpPr/>
              <p:nvPr/>
            </p:nvSpPr>
            <p:spPr>
              <a:xfrm>
                <a:off x="5989796" y="3410426"/>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23ECE435-977A-42FC-9CC5-BAF450B26178}"/>
                  </a:ext>
                </a:extLst>
              </p:cNvPr>
              <p:cNvSpPr/>
              <p:nvPr/>
            </p:nvSpPr>
            <p:spPr>
              <a:xfrm>
                <a:off x="6002179" y="3420904"/>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4E775CAC-9C04-4875-9038-35BC3B945D62}"/>
                  </a:ext>
                </a:extLst>
              </p:cNvPr>
              <p:cNvSpPr/>
              <p:nvPr/>
            </p:nvSpPr>
            <p:spPr>
              <a:xfrm>
                <a:off x="5989796" y="3319939"/>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4769"/>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6BF3B1C6-0ECD-411D-A95D-4F4873B9AC59}"/>
                  </a:ext>
                </a:extLst>
              </p:cNvPr>
              <p:cNvSpPr/>
              <p:nvPr/>
            </p:nvSpPr>
            <p:spPr>
              <a:xfrm>
                <a:off x="6002179" y="3330416"/>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E9C408EB-BBD5-4C02-8157-906F026CCB82}"/>
                  </a:ext>
                </a:extLst>
              </p:cNvPr>
              <p:cNvSpPr/>
              <p:nvPr/>
            </p:nvSpPr>
            <p:spPr>
              <a:xfrm>
                <a:off x="5989796" y="3230404"/>
                <a:ext cx="209550" cy="66675"/>
              </a:xfrm>
              <a:custGeom>
                <a:avLst/>
                <a:gdLst>
                  <a:gd name="connsiteX0" fmla="*/ 7144 w 209550"/>
                  <a:gd name="connsiteY0" fmla="*/ 37624 h 66675"/>
                  <a:gd name="connsiteX1" fmla="*/ 37624 w 209550"/>
                  <a:gd name="connsiteY1" fmla="*/ 7144 h 66675"/>
                  <a:gd name="connsiteX2" fmla="*/ 176689 w 209550"/>
                  <a:gd name="connsiteY2" fmla="*/ 7144 h 66675"/>
                  <a:gd name="connsiteX3" fmla="*/ 207169 w 209550"/>
                  <a:gd name="connsiteY3" fmla="*/ 37624 h 66675"/>
                  <a:gd name="connsiteX4" fmla="*/ 207169 w 209550"/>
                  <a:gd name="connsiteY4" fmla="*/ 37624 h 66675"/>
                  <a:gd name="connsiteX5" fmla="*/ 176689 w 209550"/>
                  <a:gd name="connsiteY5" fmla="*/ 68104 h 66675"/>
                  <a:gd name="connsiteX6" fmla="*/ 37624 w 209550"/>
                  <a:gd name="connsiteY6" fmla="*/ 68104 h 66675"/>
                  <a:gd name="connsiteX7" fmla="*/ 7144 w 209550"/>
                  <a:gd name="connsiteY7" fmla="*/ 37624 h 66675"/>
                  <a:gd name="connsiteX8" fmla="*/ 7144 w 209550"/>
                  <a:gd name="connsiteY8" fmla="*/ 3762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66675">
                    <a:moveTo>
                      <a:pt x="7144" y="37624"/>
                    </a:moveTo>
                    <a:cubicBezTo>
                      <a:pt x="7144" y="20479"/>
                      <a:pt x="20479" y="7144"/>
                      <a:pt x="37624" y="7144"/>
                    </a:cubicBezTo>
                    <a:lnTo>
                      <a:pt x="176689" y="7144"/>
                    </a:lnTo>
                    <a:cubicBezTo>
                      <a:pt x="193834" y="7144"/>
                      <a:pt x="207169" y="20479"/>
                      <a:pt x="207169" y="37624"/>
                    </a:cubicBezTo>
                    <a:lnTo>
                      <a:pt x="207169" y="37624"/>
                    </a:lnTo>
                    <a:cubicBezTo>
                      <a:pt x="207169" y="54769"/>
                      <a:pt x="193834" y="68104"/>
                      <a:pt x="176689" y="68104"/>
                    </a:cubicBezTo>
                    <a:lnTo>
                      <a:pt x="37624" y="68104"/>
                    </a:lnTo>
                    <a:cubicBezTo>
                      <a:pt x="21431" y="68104"/>
                      <a:pt x="7144" y="53816"/>
                      <a:pt x="7144" y="37624"/>
                    </a:cubicBezTo>
                    <a:lnTo>
                      <a:pt x="7144" y="37624"/>
                    </a:lnTo>
                    <a:close/>
                  </a:path>
                </a:pathLst>
              </a:custGeom>
              <a:solidFill>
                <a:schemeClr val="tx1"/>
              </a:solidFill>
              <a:ln w="9525"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66F50DA8-A251-421A-8690-4D6D5B4F8BC9}"/>
                  </a:ext>
                </a:extLst>
              </p:cNvPr>
              <p:cNvSpPr/>
              <p:nvPr/>
            </p:nvSpPr>
            <p:spPr>
              <a:xfrm>
                <a:off x="6002179" y="3240881"/>
                <a:ext cx="47625" cy="47625"/>
              </a:xfrm>
              <a:custGeom>
                <a:avLst/>
                <a:gdLst>
                  <a:gd name="connsiteX0" fmla="*/ 47149 w 47625"/>
                  <a:gd name="connsiteY0" fmla="*/ 27146 h 47625"/>
                  <a:gd name="connsiteX1" fmla="*/ 27146 w 47625"/>
                  <a:gd name="connsiteY1" fmla="*/ 47149 h 47625"/>
                  <a:gd name="connsiteX2" fmla="*/ 7144 w 47625"/>
                  <a:gd name="connsiteY2" fmla="*/ 27146 h 47625"/>
                  <a:gd name="connsiteX3" fmla="*/ 27146 w 47625"/>
                  <a:gd name="connsiteY3" fmla="*/ 7144 h 47625"/>
                  <a:gd name="connsiteX4" fmla="*/ 47149 w 47625"/>
                  <a:gd name="connsiteY4" fmla="*/ 2714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7149" y="27146"/>
                    </a:moveTo>
                    <a:cubicBezTo>
                      <a:pt x="47149" y="38193"/>
                      <a:pt x="38193" y="47149"/>
                      <a:pt x="27146" y="47149"/>
                    </a:cubicBezTo>
                    <a:cubicBezTo>
                      <a:pt x="16099" y="47149"/>
                      <a:pt x="7144" y="38193"/>
                      <a:pt x="7144" y="27146"/>
                    </a:cubicBezTo>
                    <a:cubicBezTo>
                      <a:pt x="7144" y="16099"/>
                      <a:pt x="16099" y="7144"/>
                      <a:pt x="27146" y="7144"/>
                    </a:cubicBezTo>
                    <a:cubicBezTo>
                      <a:pt x="38193" y="7144"/>
                      <a:pt x="47149" y="16099"/>
                      <a:pt x="47149" y="27146"/>
                    </a:cubicBezTo>
                    <a:close/>
                  </a:path>
                </a:pathLst>
              </a:custGeom>
              <a:solidFill>
                <a:srgbClr val="DD5900"/>
              </a:solidFill>
              <a:ln w="9525" cap="flat">
                <a:solidFill>
                  <a:schemeClr val="tx1"/>
                </a:solidFill>
                <a:prstDash val="solid"/>
                <a:miter/>
              </a:ln>
            </p:spPr>
            <p:txBody>
              <a:bodyPr rtlCol="0" anchor="ctr"/>
              <a:lstStyle/>
              <a:p>
                <a:endParaRPr lang="en-GB"/>
              </a:p>
            </p:txBody>
          </p:sp>
        </p:grpSp>
        <p:pic>
          <p:nvPicPr>
            <p:cNvPr id="65" name="Graphic 64">
              <a:extLst>
                <a:ext uri="{FF2B5EF4-FFF2-40B4-BE49-F238E27FC236}">
                  <a16:creationId xmlns:a16="http://schemas.microsoft.com/office/drawing/2014/main" id="{BC992847-A314-48A5-B159-C66C5C4EF0C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2689" y="2703623"/>
              <a:ext cx="547564" cy="547564"/>
            </a:xfrm>
            <a:prstGeom prst="rect">
              <a:avLst/>
            </a:prstGeom>
          </p:spPr>
        </p:pic>
        <p:pic>
          <p:nvPicPr>
            <p:cNvPr id="66" name="Graphic 65">
              <a:extLst>
                <a:ext uri="{FF2B5EF4-FFF2-40B4-BE49-F238E27FC236}">
                  <a16:creationId xmlns:a16="http://schemas.microsoft.com/office/drawing/2014/main" id="{18FD199E-0C96-4F1E-87FE-3266B2061B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54188" y="3058721"/>
              <a:ext cx="144840" cy="144840"/>
            </a:xfrm>
            <a:prstGeom prst="rect">
              <a:avLst/>
            </a:prstGeom>
          </p:spPr>
        </p:pic>
        <p:pic>
          <p:nvPicPr>
            <p:cNvPr id="67" name="Graphic 66">
              <a:extLst>
                <a:ext uri="{FF2B5EF4-FFF2-40B4-BE49-F238E27FC236}">
                  <a16:creationId xmlns:a16="http://schemas.microsoft.com/office/drawing/2014/main" id="{85638401-FB98-4509-9F1D-6B8FFCA896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04646" y="3069933"/>
              <a:ext cx="149542" cy="129545"/>
            </a:xfrm>
            <a:prstGeom prst="rect">
              <a:avLst/>
            </a:prstGeom>
          </p:spPr>
        </p:pic>
        <p:pic>
          <p:nvPicPr>
            <p:cNvPr id="68" name="Graphic 67">
              <a:extLst>
                <a:ext uri="{FF2B5EF4-FFF2-40B4-BE49-F238E27FC236}">
                  <a16:creationId xmlns:a16="http://schemas.microsoft.com/office/drawing/2014/main" id="{E43F8BB6-74EE-4DC8-84A7-D9F64CCEB8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53614" y="3966683"/>
              <a:ext cx="144840" cy="144840"/>
            </a:xfrm>
            <a:prstGeom prst="rect">
              <a:avLst/>
            </a:prstGeom>
          </p:spPr>
        </p:pic>
        <p:pic>
          <p:nvPicPr>
            <p:cNvPr id="69" name="Graphic 68">
              <a:extLst>
                <a:ext uri="{FF2B5EF4-FFF2-40B4-BE49-F238E27FC236}">
                  <a16:creationId xmlns:a16="http://schemas.microsoft.com/office/drawing/2014/main" id="{14551C2B-0CFE-49FC-92FE-068C4D2B83E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04072" y="3977895"/>
              <a:ext cx="149542" cy="129545"/>
            </a:xfrm>
            <a:prstGeom prst="rect">
              <a:avLst/>
            </a:prstGeom>
          </p:spPr>
        </p:pic>
        <p:pic>
          <p:nvPicPr>
            <p:cNvPr id="70" name="Graphic 69">
              <a:extLst>
                <a:ext uri="{FF2B5EF4-FFF2-40B4-BE49-F238E27FC236}">
                  <a16:creationId xmlns:a16="http://schemas.microsoft.com/office/drawing/2014/main" id="{ED75DB81-44EE-43FB-9B16-2504E39CE0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9267" y="3966683"/>
              <a:ext cx="144840" cy="144840"/>
            </a:xfrm>
            <a:prstGeom prst="rect">
              <a:avLst/>
            </a:prstGeom>
          </p:spPr>
        </p:pic>
        <p:pic>
          <p:nvPicPr>
            <p:cNvPr id="71" name="Graphic 70">
              <a:extLst>
                <a:ext uri="{FF2B5EF4-FFF2-40B4-BE49-F238E27FC236}">
                  <a16:creationId xmlns:a16="http://schemas.microsoft.com/office/drawing/2014/main" id="{274DCF6E-2E2D-4847-99E3-673C280CF64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9725" y="3977895"/>
              <a:ext cx="149542" cy="129545"/>
            </a:xfrm>
            <a:prstGeom prst="rect">
              <a:avLst/>
            </a:prstGeom>
          </p:spPr>
        </p:pic>
        <p:pic>
          <p:nvPicPr>
            <p:cNvPr id="72" name="Graphic 71">
              <a:extLst>
                <a:ext uri="{FF2B5EF4-FFF2-40B4-BE49-F238E27FC236}">
                  <a16:creationId xmlns:a16="http://schemas.microsoft.com/office/drawing/2014/main" id="{117F328E-5286-4B29-BB75-5D1888B99F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85153" y="3054238"/>
              <a:ext cx="144840" cy="144840"/>
            </a:xfrm>
            <a:prstGeom prst="rect">
              <a:avLst/>
            </a:prstGeom>
          </p:spPr>
        </p:pic>
        <p:pic>
          <p:nvPicPr>
            <p:cNvPr id="73" name="Graphic 72">
              <a:extLst>
                <a:ext uri="{FF2B5EF4-FFF2-40B4-BE49-F238E27FC236}">
                  <a16:creationId xmlns:a16="http://schemas.microsoft.com/office/drawing/2014/main" id="{FD09A50F-EC81-4DDB-8C9D-497836147EC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5611" y="3065450"/>
              <a:ext cx="149542" cy="129545"/>
            </a:xfrm>
            <a:prstGeom prst="rect">
              <a:avLst/>
            </a:prstGeom>
          </p:spPr>
        </p:pic>
        <p:pic>
          <p:nvPicPr>
            <p:cNvPr id="74" name="Graphic 73">
              <a:extLst>
                <a:ext uri="{FF2B5EF4-FFF2-40B4-BE49-F238E27FC236}">
                  <a16:creationId xmlns:a16="http://schemas.microsoft.com/office/drawing/2014/main" id="{865D2E9B-D7FB-4282-BB2D-B7DA4311B5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8822" y="2486067"/>
              <a:ext cx="144840" cy="144840"/>
            </a:xfrm>
            <a:prstGeom prst="rect">
              <a:avLst/>
            </a:prstGeom>
          </p:spPr>
        </p:pic>
        <p:pic>
          <p:nvPicPr>
            <p:cNvPr id="75" name="Graphic 74">
              <a:extLst>
                <a:ext uri="{FF2B5EF4-FFF2-40B4-BE49-F238E27FC236}">
                  <a16:creationId xmlns:a16="http://schemas.microsoft.com/office/drawing/2014/main" id="{7808FD3D-ED5A-447B-A744-A0D75EF69FE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19280" y="2497279"/>
              <a:ext cx="149542" cy="129545"/>
            </a:xfrm>
            <a:prstGeom prst="rect">
              <a:avLst/>
            </a:prstGeom>
          </p:spPr>
        </p:pic>
      </p:grpSp>
      <p:sp>
        <p:nvSpPr>
          <p:cNvPr id="76" name="Rectangle: Rounded Corners 75">
            <a:extLst>
              <a:ext uri="{FF2B5EF4-FFF2-40B4-BE49-F238E27FC236}">
                <a16:creationId xmlns:a16="http://schemas.microsoft.com/office/drawing/2014/main" id="{085FFCAB-78BB-4975-AFBF-D70D937AEE25}"/>
              </a:ext>
            </a:extLst>
          </p:cNvPr>
          <p:cNvSpPr/>
          <p:nvPr/>
        </p:nvSpPr>
        <p:spPr>
          <a:xfrm>
            <a:off x="8755763" y="1323565"/>
            <a:ext cx="2598037"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Reliable Scalable Applications</a:t>
            </a:r>
            <a:endParaRPr lang="en-GB" sz="1100" dirty="0">
              <a:solidFill>
                <a:srgbClr val="DD5900"/>
              </a:solidFill>
            </a:endParaRPr>
          </a:p>
        </p:txBody>
      </p:sp>
      <p:sp>
        <p:nvSpPr>
          <p:cNvPr id="77" name="Rectangle: Rounded Corners 76">
            <a:extLst>
              <a:ext uri="{FF2B5EF4-FFF2-40B4-BE49-F238E27FC236}">
                <a16:creationId xmlns:a16="http://schemas.microsoft.com/office/drawing/2014/main" id="{38FCE9E2-0280-4608-9937-31F49029E9C3}"/>
              </a:ext>
            </a:extLst>
          </p:cNvPr>
          <p:cNvSpPr/>
          <p:nvPr/>
        </p:nvSpPr>
        <p:spPr>
          <a:xfrm>
            <a:off x="8755763" y="4343961"/>
            <a:ext cx="2598037"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Hosting &amp; Activation</a:t>
            </a:r>
            <a:endParaRPr lang="en-GB" sz="1100" dirty="0">
              <a:solidFill>
                <a:srgbClr val="DD5900"/>
              </a:solidFill>
            </a:endParaRPr>
          </a:p>
        </p:txBody>
      </p:sp>
      <p:sp>
        <p:nvSpPr>
          <p:cNvPr id="78" name="Rectangle: Rounded Corners 77">
            <a:extLst>
              <a:ext uri="{FF2B5EF4-FFF2-40B4-BE49-F238E27FC236}">
                <a16:creationId xmlns:a16="http://schemas.microsoft.com/office/drawing/2014/main" id="{2479EA42-0CE0-4AC0-B6FF-E78EA03A3EFC}"/>
              </a:ext>
            </a:extLst>
          </p:cNvPr>
          <p:cNvSpPr/>
          <p:nvPr/>
        </p:nvSpPr>
        <p:spPr>
          <a:xfrm>
            <a:off x="8755762" y="4831079"/>
            <a:ext cx="2598037"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Management Subsystem</a:t>
            </a:r>
            <a:endParaRPr lang="en-GB" sz="1100" dirty="0">
              <a:solidFill>
                <a:srgbClr val="DD5900"/>
              </a:solidFill>
            </a:endParaRPr>
          </a:p>
        </p:txBody>
      </p:sp>
      <p:sp>
        <p:nvSpPr>
          <p:cNvPr id="79" name="Rectangle: Rounded Corners 78">
            <a:extLst>
              <a:ext uri="{FF2B5EF4-FFF2-40B4-BE49-F238E27FC236}">
                <a16:creationId xmlns:a16="http://schemas.microsoft.com/office/drawing/2014/main" id="{A27C0830-B3CA-4049-9129-B7381A69BD3A}"/>
              </a:ext>
            </a:extLst>
          </p:cNvPr>
          <p:cNvSpPr/>
          <p:nvPr/>
        </p:nvSpPr>
        <p:spPr>
          <a:xfrm>
            <a:off x="8755762" y="5324888"/>
            <a:ext cx="2598037"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Communication Subsystem</a:t>
            </a:r>
            <a:endParaRPr lang="en-GB" sz="1100" dirty="0">
              <a:solidFill>
                <a:srgbClr val="DD5900"/>
              </a:solidFill>
            </a:endParaRPr>
          </a:p>
        </p:txBody>
      </p:sp>
    </p:spTree>
    <p:extLst>
      <p:ext uri="{BB962C8B-B14F-4D97-AF65-F5344CB8AC3E}">
        <p14:creationId xmlns:p14="http://schemas.microsoft.com/office/powerpoint/2010/main" val="222356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SERVICE APPROACH</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9" name="Group 68">
            <a:extLst>
              <a:ext uri="{FF2B5EF4-FFF2-40B4-BE49-F238E27FC236}">
                <a16:creationId xmlns:a16="http://schemas.microsoft.com/office/drawing/2014/main" id="{51356B1A-BA73-4EE9-8683-F89051C5FCFA}"/>
              </a:ext>
            </a:extLst>
          </p:cNvPr>
          <p:cNvGrpSpPr/>
          <p:nvPr/>
        </p:nvGrpSpPr>
        <p:grpSpPr>
          <a:xfrm>
            <a:off x="2818800" y="1337117"/>
            <a:ext cx="7762100" cy="4683172"/>
            <a:chOff x="1688497" y="666557"/>
            <a:chExt cx="7762100" cy="4683172"/>
          </a:xfrm>
        </p:grpSpPr>
        <p:sp>
          <p:nvSpPr>
            <p:cNvPr id="54" name="Rectangle: Rounded Corners 53">
              <a:extLst>
                <a:ext uri="{FF2B5EF4-FFF2-40B4-BE49-F238E27FC236}">
                  <a16:creationId xmlns:a16="http://schemas.microsoft.com/office/drawing/2014/main" id="{0EF67892-9138-49FA-AD96-9DC85BF8A2E0}"/>
                </a:ext>
              </a:extLst>
            </p:cNvPr>
            <p:cNvSpPr/>
            <p:nvPr/>
          </p:nvSpPr>
          <p:spPr>
            <a:xfrm>
              <a:off x="1688497" y="1773991"/>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Stateful</a:t>
              </a:r>
              <a:endParaRPr lang="en-GB" sz="1100" dirty="0">
                <a:solidFill>
                  <a:srgbClr val="DD5900"/>
                </a:solidFill>
              </a:endParaRPr>
            </a:p>
          </p:txBody>
        </p:sp>
        <p:cxnSp>
          <p:nvCxnSpPr>
            <p:cNvPr id="56" name="Connector: Elbow 55">
              <a:extLst>
                <a:ext uri="{FF2B5EF4-FFF2-40B4-BE49-F238E27FC236}">
                  <a16:creationId xmlns:a16="http://schemas.microsoft.com/office/drawing/2014/main" id="{F6DF241F-4DC8-4693-8590-5690460CFCE5}"/>
                </a:ext>
              </a:extLst>
            </p:cNvPr>
            <p:cNvCxnSpPr>
              <a:stCxn id="54" idx="2"/>
              <a:endCxn id="30" idx="3"/>
            </p:cNvCxnSpPr>
            <p:nvPr/>
          </p:nvCxnSpPr>
          <p:spPr>
            <a:xfrm rot="16200000" flipH="1">
              <a:off x="3293669" y="1304443"/>
              <a:ext cx="231274" cy="189856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1D74E855-6BB9-4201-B849-4534D69988DD}"/>
                </a:ext>
              </a:extLst>
            </p:cNvPr>
            <p:cNvSpPr/>
            <p:nvPr/>
          </p:nvSpPr>
          <p:spPr>
            <a:xfrm>
              <a:off x="1690818" y="4106887"/>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Containers</a:t>
              </a:r>
              <a:endParaRPr lang="en-GB" sz="1100" dirty="0">
                <a:solidFill>
                  <a:srgbClr val="DD5900"/>
                </a:solidFill>
              </a:endParaRPr>
            </a:p>
          </p:txBody>
        </p:sp>
        <p:cxnSp>
          <p:nvCxnSpPr>
            <p:cNvPr id="59" name="Connector: Elbow 58">
              <a:extLst>
                <a:ext uri="{FF2B5EF4-FFF2-40B4-BE49-F238E27FC236}">
                  <a16:creationId xmlns:a16="http://schemas.microsoft.com/office/drawing/2014/main" id="{72AA0281-31A7-4C03-A7EB-F2BA3407224D}"/>
                </a:ext>
              </a:extLst>
            </p:cNvPr>
            <p:cNvCxnSpPr>
              <a:stCxn id="57" idx="0"/>
              <a:endCxn id="41" idx="3"/>
            </p:cNvCxnSpPr>
            <p:nvPr/>
          </p:nvCxnSpPr>
          <p:spPr>
            <a:xfrm rot="5400000" flipH="1" flipV="1">
              <a:off x="3215301" y="2966425"/>
              <a:ext cx="387504" cy="1893420"/>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845B373B-76B6-4536-9D87-0980973D549B}"/>
                </a:ext>
              </a:extLst>
            </p:cNvPr>
            <p:cNvSpPr/>
            <p:nvPr/>
          </p:nvSpPr>
          <p:spPr>
            <a:xfrm>
              <a:off x="7907547" y="666557"/>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Stateless</a:t>
              </a:r>
              <a:endParaRPr lang="en-GB" sz="1100" dirty="0">
                <a:solidFill>
                  <a:srgbClr val="DD5900"/>
                </a:solidFill>
              </a:endParaRPr>
            </a:p>
          </p:txBody>
        </p:sp>
        <p:sp>
          <p:nvSpPr>
            <p:cNvPr id="61" name="Rectangle: Rounded Corners 60">
              <a:extLst>
                <a:ext uri="{FF2B5EF4-FFF2-40B4-BE49-F238E27FC236}">
                  <a16:creationId xmlns:a16="http://schemas.microsoft.com/office/drawing/2014/main" id="{3C744006-6786-45C6-8AC2-29E58C38B3CC}"/>
                </a:ext>
              </a:extLst>
            </p:cNvPr>
            <p:cNvSpPr/>
            <p:nvPr/>
          </p:nvSpPr>
          <p:spPr>
            <a:xfrm>
              <a:off x="7907547" y="2852733"/>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Reliable Actors</a:t>
              </a:r>
              <a:endParaRPr lang="en-GB" sz="1100" dirty="0">
                <a:solidFill>
                  <a:srgbClr val="DD5900"/>
                </a:solidFill>
              </a:endParaRPr>
            </a:p>
          </p:txBody>
        </p:sp>
        <p:sp>
          <p:nvSpPr>
            <p:cNvPr id="62" name="Rectangle: Rounded Corners 61">
              <a:extLst>
                <a:ext uri="{FF2B5EF4-FFF2-40B4-BE49-F238E27FC236}">
                  <a16:creationId xmlns:a16="http://schemas.microsoft.com/office/drawing/2014/main" id="{3E00B3A4-9DDD-40D5-B199-FD5007CB8A85}"/>
                </a:ext>
              </a:extLst>
            </p:cNvPr>
            <p:cNvSpPr/>
            <p:nvPr/>
          </p:nvSpPr>
          <p:spPr>
            <a:xfrm>
              <a:off x="7907547" y="4985630"/>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Guest EXE</a:t>
              </a:r>
              <a:endParaRPr lang="en-GB" sz="1100" dirty="0">
                <a:solidFill>
                  <a:srgbClr val="DD5900"/>
                </a:solidFill>
              </a:endParaRPr>
            </a:p>
          </p:txBody>
        </p:sp>
        <p:cxnSp>
          <p:nvCxnSpPr>
            <p:cNvPr id="64" name="Connector: Elbow 63">
              <a:extLst>
                <a:ext uri="{FF2B5EF4-FFF2-40B4-BE49-F238E27FC236}">
                  <a16:creationId xmlns:a16="http://schemas.microsoft.com/office/drawing/2014/main" id="{40182E55-54FF-4006-8869-528D710BCAB1}"/>
                </a:ext>
              </a:extLst>
            </p:cNvPr>
            <p:cNvCxnSpPr>
              <a:stCxn id="60" idx="2"/>
              <a:endCxn id="27" idx="0"/>
            </p:cNvCxnSpPr>
            <p:nvPr/>
          </p:nvCxnSpPr>
          <p:spPr>
            <a:xfrm rot="5400000">
              <a:off x="7471777" y="470889"/>
              <a:ext cx="647529" cy="176706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A9A5534-99B0-4CC3-86EF-0400DB42FA7E}"/>
                </a:ext>
              </a:extLst>
            </p:cNvPr>
            <p:cNvCxnSpPr>
              <a:stCxn id="36" idx="0"/>
              <a:endCxn id="61" idx="1"/>
            </p:cNvCxnSpPr>
            <p:nvPr/>
          </p:nvCxnSpPr>
          <p:spPr>
            <a:xfrm flipV="1">
              <a:off x="6912009" y="3034783"/>
              <a:ext cx="995538"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2C2B45E5-97F1-4619-B5DD-9B675B37CBE7}"/>
                </a:ext>
              </a:extLst>
            </p:cNvPr>
            <p:cNvCxnSpPr>
              <a:stCxn id="46" idx="0"/>
              <a:endCxn id="62" idx="0"/>
            </p:cNvCxnSpPr>
            <p:nvPr/>
          </p:nvCxnSpPr>
          <p:spPr>
            <a:xfrm>
              <a:off x="6909182" y="4391383"/>
              <a:ext cx="1769890" cy="594247"/>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D6E57F31-0B7E-4775-A341-8265AB467E9A}"/>
                </a:ext>
              </a:extLst>
            </p:cNvPr>
            <p:cNvGrpSpPr/>
            <p:nvPr/>
          </p:nvGrpSpPr>
          <p:grpSpPr>
            <a:xfrm>
              <a:off x="4355763" y="1098133"/>
              <a:ext cx="2556246" cy="3873301"/>
              <a:chOff x="658528" y="1480818"/>
              <a:chExt cx="2556246" cy="3873301"/>
            </a:xfrm>
          </p:grpSpPr>
          <p:grpSp>
            <p:nvGrpSpPr>
              <p:cNvPr id="19" name="Group 18">
                <a:extLst>
                  <a:ext uri="{FF2B5EF4-FFF2-40B4-BE49-F238E27FC236}">
                    <a16:creationId xmlns:a16="http://schemas.microsoft.com/office/drawing/2014/main" id="{7C936266-8CAF-4474-AAE4-8E0C0BFB0FD1}"/>
                  </a:ext>
                </a:extLst>
              </p:cNvPr>
              <p:cNvGrpSpPr/>
              <p:nvPr/>
            </p:nvGrpSpPr>
            <p:grpSpPr>
              <a:xfrm>
                <a:off x="1869054" y="1480818"/>
                <a:ext cx="1345720" cy="1160103"/>
                <a:chOff x="1869054" y="1480818"/>
                <a:chExt cx="1345720" cy="1160103"/>
              </a:xfrm>
            </p:grpSpPr>
            <p:sp>
              <p:nvSpPr>
                <p:cNvPr id="27" name="Hexagon 26">
                  <a:extLst>
                    <a:ext uri="{FF2B5EF4-FFF2-40B4-BE49-F238E27FC236}">
                      <a16:creationId xmlns:a16="http://schemas.microsoft.com/office/drawing/2014/main" id="{416AA2F9-6347-4C30-9D19-0A8E0DE20606}"/>
                    </a:ext>
                  </a:extLst>
                </p:cNvPr>
                <p:cNvSpPr/>
                <p:nvPr/>
              </p:nvSpPr>
              <p:spPr>
                <a:xfrm>
                  <a:off x="1869054" y="1480818"/>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C5EDF399-274A-4473-ADEF-E56AF3B6E921}"/>
                    </a:ext>
                  </a:extLst>
                </p:cNvPr>
                <p:cNvSpPr/>
                <p:nvPr/>
              </p:nvSpPr>
              <p:spPr>
                <a:xfrm>
                  <a:off x="2211368" y="1612862"/>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Graphic 28">
                  <a:extLst>
                    <a:ext uri="{FF2B5EF4-FFF2-40B4-BE49-F238E27FC236}">
                      <a16:creationId xmlns:a16="http://schemas.microsoft.com/office/drawing/2014/main" id="{9A248D2C-F462-4506-ABA4-2CEF755C925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4530" y="1653773"/>
                  <a:ext cx="418311" cy="351647"/>
                </a:xfrm>
                <a:prstGeom prst="rect">
                  <a:avLst/>
                </a:prstGeom>
              </p:spPr>
            </p:pic>
          </p:grpSp>
          <p:grpSp>
            <p:nvGrpSpPr>
              <p:cNvPr id="35" name="Group 34">
                <a:extLst>
                  <a:ext uri="{FF2B5EF4-FFF2-40B4-BE49-F238E27FC236}">
                    <a16:creationId xmlns:a16="http://schemas.microsoft.com/office/drawing/2014/main" id="{8FBB9B27-E4FA-404F-AAAB-F52D3B347D8C}"/>
                  </a:ext>
                </a:extLst>
              </p:cNvPr>
              <p:cNvGrpSpPr/>
              <p:nvPr/>
            </p:nvGrpSpPr>
            <p:grpSpPr>
              <a:xfrm>
                <a:off x="661355" y="2171997"/>
                <a:ext cx="1345720" cy="1160103"/>
                <a:chOff x="2258276" y="427635"/>
                <a:chExt cx="1345720" cy="1160103"/>
              </a:xfrm>
            </p:grpSpPr>
            <p:sp>
              <p:nvSpPr>
                <p:cNvPr id="30" name="Hexagon 29">
                  <a:extLst>
                    <a:ext uri="{FF2B5EF4-FFF2-40B4-BE49-F238E27FC236}">
                      <a16:creationId xmlns:a16="http://schemas.microsoft.com/office/drawing/2014/main" id="{9B6140B4-0967-439B-B052-E66C6126DA22}"/>
                    </a:ext>
                  </a:extLst>
                </p:cNvPr>
                <p:cNvSpPr/>
                <p:nvPr/>
              </p:nvSpPr>
              <p:spPr>
                <a:xfrm>
                  <a:off x="2258276" y="427635"/>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BC4AEC3D-EE43-49A0-B43C-8FA4AE717CCE}"/>
                    </a:ext>
                  </a:extLst>
                </p:cNvPr>
                <p:cNvSpPr/>
                <p:nvPr/>
              </p:nvSpPr>
              <p:spPr>
                <a:xfrm>
                  <a:off x="2600590" y="559679"/>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68F014D9-ADBA-445D-B643-9DFC2E08D4F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3752" y="600590"/>
                  <a:ext cx="418311" cy="351647"/>
                </a:xfrm>
                <a:prstGeom prst="rect">
                  <a:avLst/>
                </a:prstGeom>
              </p:spPr>
            </p:pic>
            <p:pic>
              <p:nvPicPr>
                <p:cNvPr id="33" name="Graphic 32">
                  <a:extLst>
                    <a:ext uri="{FF2B5EF4-FFF2-40B4-BE49-F238E27FC236}">
                      <a16:creationId xmlns:a16="http://schemas.microsoft.com/office/drawing/2014/main" id="{AC97BAE0-6303-4503-90B6-96B0C275A59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6597" y="1132919"/>
                  <a:ext cx="325111" cy="281420"/>
                </a:xfrm>
                <a:prstGeom prst="rect">
                  <a:avLst/>
                </a:prstGeom>
              </p:spPr>
            </p:pic>
            <p:pic>
              <p:nvPicPr>
                <p:cNvPr id="34" name="Graphic 33">
                  <a:extLst>
                    <a:ext uri="{FF2B5EF4-FFF2-40B4-BE49-F238E27FC236}">
                      <a16:creationId xmlns:a16="http://schemas.microsoft.com/office/drawing/2014/main" id="{F8AC6203-EBA4-45E8-A1A3-4A16AA8F372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46299" y="1132920"/>
                  <a:ext cx="324861" cy="281420"/>
                </a:xfrm>
                <a:prstGeom prst="rect">
                  <a:avLst/>
                </a:prstGeom>
              </p:spPr>
            </p:pic>
          </p:grpSp>
          <p:grpSp>
            <p:nvGrpSpPr>
              <p:cNvPr id="40" name="Group 39">
                <a:extLst>
                  <a:ext uri="{FF2B5EF4-FFF2-40B4-BE49-F238E27FC236}">
                    <a16:creationId xmlns:a16="http://schemas.microsoft.com/office/drawing/2014/main" id="{BD4EE40F-5F66-403E-BDC8-E2F761CBB1B3}"/>
                  </a:ext>
                </a:extLst>
              </p:cNvPr>
              <p:cNvGrpSpPr/>
              <p:nvPr/>
            </p:nvGrpSpPr>
            <p:grpSpPr>
              <a:xfrm>
                <a:off x="1869054" y="2837417"/>
                <a:ext cx="1345720" cy="1160103"/>
                <a:chOff x="5380886" y="1153085"/>
                <a:chExt cx="1345720" cy="1160103"/>
              </a:xfrm>
            </p:grpSpPr>
            <p:sp>
              <p:nvSpPr>
                <p:cNvPr id="36" name="Hexagon 35">
                  <a:extLst>
                    <a:ext uri="{FF2B5EF4-FFF2-40B4-BE49-F238E27FC236}">
                      <a16:creationId xmlns:a16="http://schemas.microsoft.com/office/drawing/2014/main" id="{9905C1F8-5DF3-4BE8-A71D-3BDE09EB6762}"/>
                    </a:ext>
                  </a:extLst>
                </p:cNvPr>
                <p:cNvSpPr/>
                <p:nvPr/>
              </p:nvSpPr>
              <p:spPr>
                <a:xfrm>
                  <a:off x="5380886" y="1153085"/>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94D68E94-BB7F-4759-A519-1D665FC0D2A4}"/>
                    </a:ext>
                  </a:extLst>
                </p:cNvPr>
                <p:cNvSpPr/>
                <p:nvPr/>
              </p:nvSpPr>
              <p:spPr>
                <a:xfrm>
                  <a:off x="5723200" y="1285129"/>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Graphic 37">
                  <a:extLst>
                    <a:ext uri="{FF2B5EF4-FFF2-40B4-BE49-F238E27FC236}">
                      <a16:creationId xmlns:a16="http://schemas.microsoft.com/office/drawing/2014/main" id="{1E5A4928-6CB1-4CC3-B7B8-7CBB12170CC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6362" y="1326040"/>
                  <a:ext cx="418311" cy="351647"/>
                </a:xfrm>
                <a:prstGeom prst="rect">
                  <a:avLst/>
                </a:prstGeom>
              </p:spPr>
            </p:pic>
            <p:pic>
              <p:nvPicPr>
                <p:cNvPr id="39" name="Graphic 38">
                  <a:extLst>
                    <a:ext uri="{FF2B5EF4-FFF2-40B4-BE49-F238E27FC236}">
                      <a16:creationId xmlns:a16="http://schemas.microsoft.com/office/drawing/2014/main" id="{43FC845C-4DC3-4381-8F78-943F5F266B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40714" y="1800812"/>
                  <a:ext cx="420410" cy="420410"/>
                </a:xfrm>
                <a:prstGeom prst="rect">
                  <a:avLst/>
                </a:prstGeom>
              </p:spPr>
            </p:pic>
          </p:grpSp>
          <p:grpSp>
            <p:nvGrpSpPr>
              <p:cNvPr id="45" name="Group 44">
                <a:extLst>
                  <a:ext uri="{FF2B5EF4-FFF2-40B4-BE49-F238E27FC236}">
                    <a16:creationId xmlns:a16="http://schemas.microsoft.com/office/drawing/2014/main" id="{C3D173C9-851C-45B7-8207-0DD76E2257FC}"/>
                  </a:ext>
                </a:extLst>
              </p:cNvPr>
              <p:cNvGrpSpPr/>
              <p:nvPr/>
            </p:nvGrpSpPr>
            <p:grpSpPr>
              <a:xfrm>
                <a:off x="658528" y="3522016"/>
                <a:ext cx="1345720" cy="1160103"/>
                <a:chOff x="3989167" y="1757153"/>
                <a:chExt cx="1345720" cy="1160103"/>
              </a:xfrm>
            </p:grpSpPr>
            <p:sp>
              <p:nvSpPr>
                <p:cNvPr id="41" name="Hexagon 40">
                  <a:extLst>
                    <a:ext uri="{FF2B5EF4-FFF2-40B4-BE49-F238E27FC236}">
                      <a16:creationId xmlns:a16="http://schemas.microsoft.com/office/drawing/2014/main" id="{17236499-6484-401A-B06E-60298E975FF0}"/>
                    </a:ext>
                  </a:extLst>
                </p:cNvPr>
                <p:cNvSpPr/>
                <p:nvPr/>
              </p:nvSpPr>
              <p:spPr>
                <a:xfrm>
                  <a:off x="3989167" y="1757153"/>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Rounded Corners 41">
                  <a:extLst>
                    <a:ext uri="{FF2B5EF4-FFF2-40B4-BE49-F238E27FC236}">
                      <a16:creationId xmlns:a16="http://schemas.microsoft.com/office/drawing/2014/main" id="{B42D4CD5-00C4-4E63-B09C-FD3E410BE90D}"/>
                    </a:ext>
                  </a:extLst>
                </p:cNvPr>
                <p:cNvSpPr/>
                <p:nvPr/>
              </p:nvSpPr>
              <p:spPr>
                <a:xfrm>
                  <a:off x="4331481" y="1889197"/>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3" name="Graphic 42">
                  <a:extLst>
                    <a:ext uri="{FF2B5EF4-FFF2-40B4-BE49-F238E27FC236}">
                      <a16:creationId xmlns:a16="http://schemas.microsoft.com/office/drawing/2014/main" id="{3521B7E1-E712-4A48-87F3-9B75FA12C7A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4643" y="1930108"/>
                  <a:ext cx="418311" cy="351647"/>
                </a:xfrm>
                <a:prstGeom prst="rect">
                  <a:avLst/>
                </a:prstGeom>
              </p:spPr>
            </p:pic>
            <p:pic>
              <p:nvPicPr>
                <p:cNvPr id="44" name="Graphic 43">
                  <a:extLst>
                    <a:ext uri="{FF2B5EF4-FFF2-40B4-BE49-F238E27FC236}">
                      <a16:creationId xmlns:a16="http://schemas.microsoft.com/office/drawing/2014/main" id="{24F1C839-1FB6-4CB6-AB17-0519F461299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73146" y="2415183"/>
                  <a:ext cx="399126" cy="399126"/>
                </a:xfrm>
                <a:prstGeom prst="rect">
                  <a:avLst/>
                </a:prstGeom>
              </p:spPr>
            </p:pic>
          </p:grpSp>
          <p:grpSp>
            <p:nvGrpSpPr>
              <p:cNvPr id="49" name="Group 48">
                <a:extLst>
                  <a:ext uri="{FF2B5EF4-FFF2-40B4-BE49-F238E27FC236}">
                    <a16:creationId xmlns:a16="http://schemas.microsoft.com/office/drawing/2014/main" id="{3009BAB0-1E93-4145-A12C-30AABD05C392}"/>
                  </a:ext>
                </a:extLst>
              </p:cNvPr>
              <p:cNvGrpSpPr/>
              <p:nvPr/>
            </p:nvGrpSpPr>
            <p:grpSpPr>
              <a:xfrm>
                <a:off x="1866227" y="4194016"/>
                <a:ext cx="1345720" cy="1160103"/>
                <a:chOff x="5380886" y="2518499"/>
                <a:chExt cx="1345720" cy="1160103"/>
              </a:xfrm>
            </p:grpSpPr>
            <p:sp>
              <p:nvSpPr>
                <p:cNvPr id="46" name="Hexagon 45">
                  <a:extLst>
                    <a:ext uri="{FF2B5EF4-FFF2-40B4-BE49-F238E27FC236}">
                      <a16:creationId xmlns:a16="http://schemas.microsoft.com/office/drawing/2014/main" id="{6DB7BEAD-33A3-4C0E-BE5E-04ED202AECDA}"/>
                    </a:ext>
                  </a:extLst>
                </p:cNvPr>
                <p:cNvSpPr/>
                <p:nvPr/>
              </p:nvSpPr>
              <p:spPr>
                <a:xfrm>
                  <a:off x="5380886" y="2518499"/>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700FAF49-075B-477A-A979-4C31453000F6}"/>
                    </a:ext>
                  </a:extLst>
                </p:cNvPr>
                <p:cNvSpPr/>
                <p:nvPr/>
              </p:nvSpPr>
              <p:spPr>
                <a:xfrm>
                  <a:off x="5723200" y="2650543"/>
                  <a:ext cx="655438" cy="4499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8" name="Graphic 47">
                  <a:extLst>
                    <a:ext uri="{FF2B5EF4-FFF2-40B4-BE49-F238E27FC236}">
                      <a16:creationId xmlns:a16="http://schemas.microsoft.com/office/drawing/2014/main" id="{32748948-0C0E-419E-A9A7-5970D03159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15109" y="2642165"/>
                  <a:ext cx="466725" cy="466725"/>
                </a:xfrm>
                <a:prstGeom prst="rect">
                  <a:avLst/>
                </a:prstGeom>
              </p:spPr>
            </p:pic>
          </p:grpSp>
        </p:grpSp>
      </p:grpSp>
      <p:sp>
        <p:nvSpPr>
          <p:cNvPr id="70" name="Rectangle: Rounded Corners 69">
            <a:extLst>
              <a:ext uri="{FF2B5EF4-FFF2-40B4-BE49-F238E27FC236}">
                <a16:creationId xmlns:a16="http://schemas.microsoft.com/office/drawing/2014/main" id="{16F86329-14E9-49F1-8CDA-8D7C136D7782}"/>
              </a:ext>
            </a:extLst>
          </p:cNvPr>
          <p:cNvSpPr/>
          <p:nvPr/>
        </p:nvSpPr>
        <p:spPr>
          <a:xfrm>
            <a:off x="1552434" y="1568792"/>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State lives in compute tier</a:t>
            </a:r>
          </a:p>
          <a:p>
            <a:pPr algn="just"/>
            <a:r>
              <a:rPr lang="en-GB" sz="1000" dirty="0">
                <a:solidFill>
                  <a:srgbClr val="DD5900"/>
                </a:solidFill>
              </a:rPr>
              <a:t>Low latency reads and writes</a:t>
            </a:r>
          </a:p>
          <a:p>
            <a:pPr algn="just"/>
            <a:r>
              <a:rPr lang="en-GB" sz="1000" dirty="0">
                <a:solidFill>
                  <a:srgbClr val="DD5900"/>
                </a:solidFill>
              </a:rPr>
              <a:t>Partitions for horizontal scale</a:t>
            </a:r>
          </a:p>
          <a:p>
            <a:pPr algn="just"/>
            <a:r>
              <a:rPr lang="en-GB" sz="1000" dirty="0">
                <a:solidFill>
                  <a:srgbClr val="DD5900"/>
                </a:solidFill>
              </a:rPr>
              <a:t>Data stores for analytics and DR</a:t>
            </a:r>
          </a:p>
        </p:txBody>
      </p:sp>
      <p:sp>
        <p:nvSpPr>
          <p:cNvPr id="71" name="Rectangle: Rounded Corners 70">
            <a:extLst>
              <a:ext uri="{FF2B5EF4-FFF2-40B4-BE49-F238E27FC236}">
                <a16:creationId xmlns:a16="http://schemas.microsoft.com/office/drawing/2014/main" id="{97BB4228-3677-48B8-B04F-C30E9E669447}"/>
              </a:ext>
            </a:extLst>
          </p:cNvPr>
          <p:cNvSpPr/>
          <p:nvPr/>
        </p:nvSpPr>
        <p:spPr>
          <a:xfrm>
            <a:off x="1552434" y="5283498"/>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Encapsulate key dependencies</a:t>
            </a:r>
          </a:p>
          <a:p>
            <a:pPr algn="just"/>
            <a:r>
              <a:rPr lang="en-GB" sz="1000" dirty="0">
                <a:solidFill>
                  <a:srgbClr val="DD5900"/>
                </a:solidFill>
              </a:rPr>
              <a:t>Reuse existing estate</a:t>
            </a:r>
          </a:p>
          <a:p>
            <a:pPr algn="just"/>
            <a:r>
              <a:rPr lang="en-GB" sz="1000" dirty="0">
                <a:solidFill>
                  <a:srgbClr val="DD5900"/>
                </a:solidFill>
              </a:rPr>
              <a:t>Additional isolation from host</a:t>
            </a:r>
          </a:p>
          <a:p>
            <a:pPr algn="just"/>
            <a:r>
              <a:rPr lang="en-GB" sz="1000" dirty="0">
                <a:solidFill>
                  <a:srgbClr val="DD5900"/>
                </a:solidFill>
              </a:rPr>
              <a:t>Benefit from placement and scale</a:t>
            </a:r>
          </a:p>
        </p:txBody>
      </p:sp>
      <p:sp>
        <p:nvSpPr>
          <p:cNvPr id="72" name="Rectangle: Rounded Corners 71">
            <a:extLst>
              <a:ext uri="{FF2B5EF4-FFF2-40B4-BE49-F238E27FC236}">
                <a16:creationId xmlns:a16="http://schemas.microsoft.com/office/drawing/2014/main" id="{5E019E96-18CD-467E-80E9-BFB2DAF83BF6}"/>
              </a:ext>
            </a:extLst>
          </p:cNvPr>
          <p:cNvSpPr/>
          <p:nvPr/>
        </p:nvSpPr>
        <p:spPr>
          <a:xfrm>
            <a:off x="9977809" y="381448"/>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State lives in compute tier</a:t>
            </a:r>
          </a:p>
          <a:p>
            <a:pPr algn="just"/>
            <a:r>
              <a:rPr lang="en-GB" sz="1000" dirty="0">
                <a:solidFill>
                  <a:srgbClr val="DD5900"/>
                </a:solidFill>
              </a:rPr>
              <a:t>Low latency reads and writes</a:t>
            </a:r>
          </a:p>
          <a:p>
            <a:pPr algn="just"/>
            <a:r>
              <a:rPr lang="en-GB" sz="1000" dirty="0">
                <a:solidFill>
                  <a:srgbClr val="DD5900"/>
                </a:solidFill>
              </a:rPr>
              <a:t>Partitions for horizontal scale</a:t>
            </a:r>
          </a:p>
          <a:p>
            <a:pPr algn="just"/>
            <a:r>
              <a:rPr lang="en-GB" sz="1000" dirty="0">
                <a:solidFill>
                  <a:srgbClr val="DD5900"/>
                </a:solidFill>
              </a:rPr>
              <a:t>Data stores for analytics and DR</a:t>
            </a:r>
          </a:p>
        </p:txBody>
      </p:sp>
      <p:sp>
        <p:nvSpPr>
          <p:cNvPr id="73" name="Rectangle: Rounded Corners 72">
            <a:extLst>
              <a:ext uri="{FF2B5EF4-FFF2-40B4-BE49-F238E27FC236}">
                <a16:creationId xmlns:a16="http://schemas.microsoft.com/office/drawing/2014/main" id="{15D61F80-A7A1-438F-88E1-44999C73E69A}"/>
              </a:ext>
            </a:extLst>
          </p:cNvPr>
          <p:cNvSpPr/>
          <p:nvPr/>
        </p:nvSpPr>
        <p:spPr>
          <a:xfrm>
            <a:off x="9977809" y="2626600"/>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State lives within actor instances</a:t>
            </a:r>
          </a:p>
          <a:p>
            <a:pPr algn="just"/>
            <a:r>
              <a:rPr lang="en-GB" sz="1000" dirty="0">
                <a:solidFill>
                  <a:srgbClr val="DD5900"/>
                </a:solidFill>
              </a:rPr>
              <a:t>Massively scalable, low overhead</a:t>
            </a:r>
          </a:p>
          <a:p>
            <a:pPr algn="just"/>
            <a:r>
              <a:rPr lang="en-GB" sz="1000" dirty="0">
                <a:solidFill>
                  <a:srgbClr val="DD5900"/>
                </a:solidFill>
              </a:rPr>
              <a:t>Synchronised concurrency</a:t>
            </a:r>
          </a:p>
          <a:p>
            <a:pPr algn="just"/>
            <a:r>
              <a:rPr lang="en-GB" sz="1000" dirty="0">
                <a:solidFill>
                  <a:srgbClr val="DD5900"/>
                </a:solidFill>
              </a:rPr>
              <a:t>Out of box messaging </a:t>
            </a:r>
          </a:p>
        </p:txBody>
      </p:sp>
      <p:sp>
        <p:nvSpPr>
          <p:cNvPr id="74" name="Rectangle: Rounded Corners 73">
            <a:extLst>
              <a:ext uri="{FF2B5EF4-FFF2-40B4-BE49-F238E27FC236}">
                <a16:creationId xmlns:a16="http://schemas.microsoft.com/office/drawing/2014/main" id="{480B9A88-1EA0-4793-A157-B0BF702CC661}"/>
              </a:ext>
            </a:extLst>
          </p:cNvPr>
          <p:cNvSpPr/>
          <p:nvPr/>
        </p:nvSpPr>
        <p:spPr>
          <a:xfrm>
            <a:off x="9977808" y="4800603"/>
            <a:ext cx="2035987" cy="736791"/>
          </a:xfrm>
          <a:prstGeom prst="roundRect">
            <a:avLst>
              <a:gd name="adj" fmla="val 3193"/>
            </a:avLst>
          </a:prstGeom>
          <a:no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1000" dirty="0">
                <a:solidFill>
                  <a:srgbClr val="DD5900"/>
                </a:solidFill>
              </a:rPr>
              <a:t>Reuse existing applications</a:t>
            </a:r>
          </a:p>
          <a:p>
            <a:pPr algn="just"/>
            <a:r>
              <a:rPr lang="en-GB" sz="1000" dirty="0">
                <a:solidFill>
                  <a:srgbClr val="DD5900"/>
                </a:solidFill>
              </a:rPr>
              <a:t>Lightweight process execution</a:t>
            </a:r>
          </a:p>
          <a:p>
            <a:pPr algn="just"/>
            <a:r>
              <a:rPr lang="en-GB" sz="1000" dirty="0">
                <a:solidFill>
                  <a:srgbClr val="DD5900"/>
                </a:solidFill>
              </a:rPr>
              <a:t>Maximise compute density</a:t>
            </a:r>
          </a:p>
          <a:p>
            <a:pPr algn="just"/>
            <a:r>
              <a:rPr lang="en-GB" sz="1000" dirty="0">
                <a:solidFill>
                  <a:srgbClr val="DD5900"/>
                </a:solidFill>
              </a:rPr>
              <a:t>Benefit from placement and scale </a:t>
            </a:r>
          </a:p>
        </p:txBody>
      </p:sp>
      <p:sp>
        <p:nvSpPr>
          <p:cNvPr id="75" name="TextBox 74">
            <a:extLst>
              <a:ext uri="{FF2B5EF4-FFF2-40B4-BE49-F238E27FC236}">
                <a16:creationId xmlns:a16="http://schemas.microsoft.com/office/drawing/2014/main" id="{AEA9B530-EF74-4CB4-8F13-D8EF51A40164}"/>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97321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POWERING AZURE SERVICES</a:t>
            </a:r>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5" name="Group 54">
            <a:extLst>
              <a:ext uri="{FF2B5EF4-FFF2-40B4-BE49-F238E27FC236}">
                <a16:creationId xmlns:a16="http://schemas.microsoft.com/office/drawing/2014/main" id="{0F538ECA-1BF6-499D-89C7-D3180B03957C}"/>
              </a:ext>
            </a:extLst>
          </p:cNvPr>
          <p:cNvGrpSpPr/>
          <p:nvPr/>
        </p:nvGrpSpPr>
        <p:grpSpPr>
          <a:xfrm>
            <a:off x="2023232" y="2215322"/>
            <a:ext cx="8283557" cy="3403469"/>
            <a:chOff x="1740197" y="1874839"/>
            <a:chExt cx="8283557" cy="3403469"/>
          </a:xfrm>
        </p:grpSpPr>
        <p:grpSp>
          <p:nvGrpSpPr>
            <p:cNvPr id="29" name="Group 28">
              <a:extLst>
                <a:ext uri="{FF2B5EF4-FFF2-40B4-BE49-F238E27FC236}">
                  <a16:creationId xmlns:a16="http://schemas.microsoft.com/office/drawing/2014/main" id="{8CF2C5C6-ACE3-4796-8579-D6912A849D0C}"/>
                </a:ext>
              </a:extLst>
            </p:cNvPr>
            <p:cNvGrpSpPr/>
            <p:nvPr/>
          </p:nvGrpSpPr>
          <p:grpSpPr>
            <a:xfrm>
              <a:off x="1740197" y="1874839"/>
              <a:ext cx="3490464" cy="3403469"/>
              <a:chOff x="1222037" y="2292225"/>
              <a:chExt cx="3490464" cy="3403469"/>
            </a:xfrm>
          </p:grpSpPr>
          <p:sp>
            <p:nvSpPr>
              <p:cNvPr id="20" name="Oval 19">
                <a:extLst>
                  <a:ext uri="{FF2B5EF4-FFF2-40B4-BE49-F238E27FC236}">
                    <a16:creationId xmlns:a16="http://schemas.microsoft.com/office/drawing/2014/main" id="{D065A296-28CB-4917-960A-CFFBF9A2F6F2}"/>
                  </a:ext>
                </a:extLst>
              </p:cNvPr>
              <p:cNvSpPr/>
              <p:nvPr/>
            </p:nvSpPr>
            <p:spPr>
              <a:xfrm>
                <a:off x="1650086" y="2607767"/>
                <a:ext cx="2772387" cy="2772387"/>
              </a:xfrm>
              <a:prstGeom prst="ellipse">
                <a:avLst/>
              </a:prstGeom>
              <a:noFill/>
              <a:ln>
                <a:solidFill>
                  <a:srgbClr val="DD5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DF58DAE-62A6-4513-BDCC-C97FF4FB1D78}"/>
                  </a:ext>
                </a:extLst>
              </p:cNvPr>
              <p:cNvSpPr/>
              <p:nvPr/>
            </p:nvSpPr>
            <p:spPr>
              <a:xfrm>
                <a:off x="2608230" y="229222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1B92A80-772A-418D-8615-AC8BF32F6AF1}"/>
                  </a:ext>
                </a:extLst>
              </p:cNvPr>
              <p:cNvSpPr/>
              <p:nvPr/>
            </p:nvSpPr>
            <p:spPr>
              <a:xfrm>
                <a:off x="3654795"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Oval 23">
                <a:extLst>
                  <a:ext uri="{FF2B5EF4-FFF2-40B4-BE49-F238E27FC236}">
                    <a16:creationId xmlns:a16="http://schemas.microsoft.com/office/drawing/2014/main" id="{B420BFB4-6D28-425D-A068-667D82E9D437}"/>
                  </a:ext>
                </a:extLst>
              </p:cNvPr>
              <p:cNvSpPr/>
              <p:nvPr/>
            </p:nvSpPr>
            <p:spPr>
              <a:xfrm>
                <a:off x="1561666"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Oval 24">
                <a:extLst>
                  <a:ext uri="{FF2B5EF4-FFF2-40B4-BE49-F238E27FC236}">
                    <a16:creationId xmlns:a16="http://schemas.microsoft.com/office/drawing/2014/main" id="{3ABB33F9-68BB-4C2E-AE0F-8562827720AB}"/>
                  </a:ext>
                </a:extLst>
              </p:cNvPr>
              <p:cNvSpPr/>
              <p:nvPr/>
            </p:nvSpPr>
            <p:spPr>
              <a:xfrm>
                <a:off x="3856402" y="3904748"/>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Oval 25">
                <a:extLst>
                  <a:ext uri="{FF2B5EF4-FFF2-40B4-BE49-F238E27FC236}">
                    <a16:creationId xmlns:a16="http://schemas.microsoft.com/office/drawing/2014/main" id="{FF37E638-EA1F-47EE-8CA4-675E84486D0F}"/>
                  </a:ext>
                </a:extLst>
              </p:cNvPr>
              <p:cNvSpPr/>
              <p:nvPr/>
            </p:nvSpPr>
            <p:spPr>
              <a:xfrm>
                <a:off x="1222037" y="3898676"/>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Oval 26">
                <a:extLst>
                  <a:ext uri="{FF2B5EF4-FFF2-40B4-BE49-F238E27FC236}">
                    <a16:creationId xmlns:a16="http://schemas.microsoft.com/office/drawing/2014/main" id="{B67B55C3-1B8A-417E-B646-6642B141CB3A}"/>
                  </a:ext>
                </a:extLst>
              </p:cNvPr>
              <p:cNvSpPr/>
              <p:nvPr/>
            </p:nvSpPr>
            <p:spPr>
              <a:xfrm>
                <a:off x="1962863"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8" name="Oval 27">
                <a:extLst>
                  <a:ext uri="{FF2B5EF4-FFF2-40B4-BE49-F238E27FC236}">
                    <a16:creationId xmlns:a16="http://schemas.microsoft.com/office/drawing/2014/main" id="{D7DD6F8D-2E63-4D1D-9CA6-AF74E2ACC4CD}"/>
                  </a:ext>
                </a:extLst>
              </p:cNvPr>
              <p:cNvSpPr/>
              <p:nvPr/>
            </p:nvSpPr>
            <p:spPr>
              <a:xfrm>
                <a:off x="3175908"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grpSp>
          <p:nvGrpSpPr>
            <p:cNvPr id="30" name="Group 29">
              <a:extLst>
                <a:ext uri="{FF2B5EF4-FFF2-40B4-BE49-F238E27FC236}">
                  <a16:creationId xmlns:a16="http://schemas.microsoft.com/office/drawing/2014/main" id="{BACF18D2-446A-4D3B-B2E7-FA95B7ACB689}"/>
                </a:ext>
              </a:extLst>
            </p:cNvPr>
            <p:cNvGrpSpPr/>
            <p:nvPr/>
          </p:nvGrpSpPr>
          <p:grpSpPr>
            <a:xfrm>
              <a:off x="6533290" y="1874839"/>
              <a:ext cx="3490464" cy="3403469"/>
              <a:chOff x="1222037" y="2292225"/>
              <a:chExt cx="3490464" cy="3403469"/>
            </a:xfrm>
          </p:grpSpPr>
          <p:sp>
            <p:nvSpPr>
              <p:cNvPr id="31" name="Oval 30">
                <a:extLst>
                  <a:ext uri="{FF2B5EF4-FFF2-40B4-BE49-F238E27FC236}">
                    <a16:creationId xmlns:a16="http://schemas.microsoft.com/office/drawing/2014/main" id="{68F59A52-65C8-45CB-A68D-071B8A048D59}"/>
                  </a:ext>
                </a:extLst>
              </p:cNvPr>
              <p:cNvSpPr/>
              <p:nvPr/>
            </p:nvSpPr>
            <p:spPr>
              <a:xfrm>
                <a:off x="1650086" y="2607767"/>
                <a:ext cx="2772387" cy="2772387"/>
              </a:xfrm>
              <a:prstGeom prst="ellipse">
                <a:avLst/>
              </a:prstGeom>
              <a:noFill/>
              <a:ln>
                <a:solidFill>
                  <a:srgbClr val="DD5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F9282E-4774-4C8F-9DF1-7CD5AE74F7AC}"/>
                  </a:ext>
                </a:extLst>
              </p:cNvPr>
              <p:cNvSpPr/>
              <p:nvPr/>
            </p:nvSpPr>
            <p:spPr>
              <a:xfrm>
                <a:off x="2608230" y="229222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AD9521D-0586-41EF-A862-A626DE0B44C1}"/>
                  </a:ext>
                </a:extLst>
              </p:cNvPr>
              <p:cNvSpPr/>
              <p:nvPr/>
            </p:nvSpPr>
            <p:spPr>
              <a:xfrm>
                <a:off x="3654795"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4" name="Oval 33">
                <a:extLst>
                  <a:ext uri="{FF2B5EF4-FFF2-40B4-BE49-F238E27FC236}">
                    <a16:creationId xmlns:a16="http://schemas.microsoft.com/office/drawing/2014/main" id="{4E34ECAC-4829-4F01-BFB5-39FAEE2619C3}"/>
                  </a:ext>
                </a:extLst>
              </p:cNvPr>
              <p:cNvSpPr/>
              <p:nvPr/>
            </p:nvSpPr>
            <p:spPr>
              <a:xfrm>
                <a:off x="1561666" y="2720274"/>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5" name="Oval 34">
                <a:extLst>
                  <a:ext uri="{FF2B5EF4-FFF2-40B4-BE49-F238E27FC236}">
                    <a16:creationId xmlns:a16="http://schemas.microsoft.com/office/drawing/2014/main" id="{10D5B79C-E5D2-4F4F-97A3-42EB7987403C}"/>
                  </a:ext>
                </a:extLst>
              </p:cNvPr>
              <p:cNvSpPr/>
              <p:nvPr/>
            </p:nvSpPr>
            <p:spPr>
              <a:xfrm>
                <a:off x="3856402" y="3904748"/>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6" name="Oval 35">
                <a:extLst>
                  <a:ext uri="{FF2B5EF4-FFF2-40B4-BE49-F238E27FC236}">
                    <a16:creationId xmlns:a16="http://schemas.microsoft.com/office/drawing/2014/main" id="{982E241D-966D-4547-895E-BCB913409BE1}"/>
                  </a:ext>
                </a:extLst>
              </p:cNvPr>
              <p:cNvSpPr/>
              <p:nvPr/>
            </p:nvSpPr>
            <p:spPr>
              <a:xfrm>
                <a:off x="1222037" y="3898676"/>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7" name="Oval 36">
                <a:extLst>
                  <a:ext uri="{FF2B5EF4-FFF2-40B4-BE49-F238E27FC236}">
                    <a16:creationId xmlns:a16="http://schemas.microsoft.com/office/drawing/2014/main" id="{A6628F7B-0E9F-4FA2-8DCA-19EB3955E7CF}"/>
                  </a:ext>
                </a:extLst>
              </p:cNvPr>
              <p:cNvSpPr/>
              <p:nvPr/>
            </p:nvSpPr>
            <p:spPr>
              <a:xfrm>
                <a:off x="1962863"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8" name="Oval 37">
                <a:extLst>
                  <a:ext uri="{FF2B5EF4-FFF2-40B4-BE49-F238E27FC236}">
                    <a16:creationId xmlns:a16="http://schemas.microsoft.com/office/drawing/2014/main" id="{C0791F75-4B61-4A58-AD38-7F2A4832F22A}"/>
                  </a:ext>
                </a:extLst>
              </p:cNvPr>
              <p:cNvSpPr/>
              <p:nvPr/>
            </p:nvSpPr>
            <p:spPr>
              <a:xfrm>
                <a:off x="3175908" y="4839595"/>
                <a:ext cx="856099" cy="856099"/>
              </a:xfrm>
              <a:prstGeom prst="ellipse">
                <a:avLst/>
              </a:prstGeom>
              <a:solidFill>
                <a:srgbClr val="26262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pic>
          <p:nvPicPr>
            <p:cNvPr id="39" name="Graphic 38">
              <a:extLst>
                <a:ext uri="{FF2B5EF4-FFF2-40B4-BE49-F238E27FC236}">
                  <a16:creationId xmlns:a16="http://schemas.microsoft.com/office/drawing/2014/main" id="{79FD7FD7-5715-4393-B510-38CB1A3B59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9214" y="2059256"/>
              <a:ext cx="353544" cy="472024"/>
            </a:xfrm>
            <a:prstGeom prst="rect">
              <a:avLst/>
            </a:prstGeom>
          </p:spPr>
        </p:pic>
        <p:pic>
          <p:nvPicPr>
            <p:cNvPr id="40" name="Graphic 39">
              <a:extLst>
                <a:ext uri="{FF2B5EF4-FFF2-40B4-BE49-F238E27FC236}">
                  <a16:creationId xmlns:a16="http://schemas.microsoft.com/office/drawing/2014/main" id="{A3E4114B-E700-4E99-AE79-C667F2ED40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466" y="2488155"/>
              <a:ext cx="514164" cy="514164"/>
            </a:xfrm>
            <a:prstGeom prst="rect">
              <a:avLst/>
            </a:prstGeom>
          </p:spPr>
        </p:pic>
        <p:pic>
          <p:nvPicPr>
            <p:cNvPr id="41" name="Graphic 40">
              <a:extLst>
                <a:ext uri="{FF2B5EF4-FFF2-40B4-BE49-F238E27FC236}">
                  <a16:creationId xmlns:a16="http://schemas.microsoft.com/office/drawing/2014/main" id="{44C16259-1B9F-4778-8D29-1080B14E59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65162" y="2489217"/>
              <a:ext cx="485426" cy="483440"/>
            </a:xfrm>
            <a:prstGeom prst="rect">
              <a:avLst/>
            </a:prstGeom>
          </p:spPr>
        </p:pic>
        <p:pic>
          <p:nvPicPr>
            <p:cNvPr id="42" name="Graphic 41">
              <a:extLst>
                <a:ext uri="{FF2B5EF4-FFF2-40B4-BE49-F238E27FC236}">
                  <a16:creationId xmlns:a16="http://schemas.microsoft.com/office/drawing/2014/main" id="{77A6B380-ED5D-4D93-8737-4CB54C3DC1D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52668" y="3715098"/>
              <a:ext cx="401188" cy="399523"/>
            </a:xfrm>
            <a:prstGeom prst="rect">
              <a:avLst/>
            </a:prstGeom>
          </p:spPr>
        </p:pic>
        <p:pic>
          <p:nvPicPr>
            <p:cNvPr id="43" name="Graphic 42">
              <a:extLst>
                <a:ext uri="{FF2B5EF4-FFF2-40B4-BE49-F238E27FC236}">
                  <a16:creationId xmlns:a16="http://schemas.microsoft.com/office/drawing/2014/main" id="{BD0C0E63-5F0F-45AA-BCF0-6809B579FC3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22998" y="3734782"/>
              <a:ext cx="368279" cy="379839"/>
            </a:xfrm>
            <a:prstGeom prst="rect">
              <a:avLst/>
            </a:prstGeom>
          </p:spPr>
        </p:pic>
        <p:pic>
          <p:nvPicPr>
            <p:cNvPr id="44" name="Graphic 43">
              <a:extLst>
                <a:ext uri="{FF2B5EF4-FFF2-40B4-BE49-F238E27FC236}">
                  <a16:creationId xmlns:a16="http://schemas.microsoft.com/office/drawing/2014/main" id="{9DFAB9CC-BD77-46EB-840B-3E2B602FF9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11314" y="4647031"/>
              <a:ext cx="421606" cy="421606"/>
            </a:xfrm>
            <a:prstGeom prst="rect">
              <a:avLst/>
            </a:prstGeom>
          </p:spPr>
        </p:pic>
        <p:pic>
          <p:nvPicPr>
            <p:cNvPr id="45" name="Graphic 44">
              <a:extLst>
                <a:ext uri="{FF2B5EF4-FFF2-40B4-BE49-F238E27FC236}">
                  <a16:creationId xmlns:a16="http://schemas.microsoft.com/office/drawing/2014/main" id="{EC4AD3B7-7351-47CF-A177-44F07112DAD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05915" y="4664237"/>
              <a:ext cx="240060" cy="387193"/>
            </a:xfrm>
            <a:prstGeom prst="rect">
              <a:avLst/>
            </a:prstGeom>
          </p:spPr>
        </p:pic>
        <p:pic>
          <p:nvPicPr>
            <p:cNvPr id="46" name="Graphic 45">
              <a:extLst>
                <a:ext uri="{FF2B5EF4-FFF2-40B4-BE49-F238E27FC236}">
                  <a16:creationId xmlns:a16="http://schemas.microsoft.com/office/drawing/2014/main" id="{5BFD0CA4-236C-4B09-BABF-81EF35007E1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279106" y="3302791"/>
              <a:ext cx="547564" cy="547564"/>
            </a:xfrm>
            <a:prstGeom prst="rect">
              <a:avLst/>
            </a:prstGeom>
          </p:spPr>
        </p:pic>
        <p:pic>
          <p:nvPicPr>
            <p:cNvPr id="47" name="Graphic 46">
              <a:extLst>
                <a:ext uri="{FF2B5EF4-FFF2-40B4-BE49-F238E27FC236}">
                  <a16:creationId xmlns:a16="http://schemas.microsoft.com/office/drawing/2014/main" id="{840396A9-05F4-4C0E-A4B4-AE05C19DCA4D}"/>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73750" y="3302791"/>
              <a:ext cx="547564" cy="547564"/>
            </a:xfrm>
            <a:prstGeom prst="rect">
              <a:avLst/>
            </a:prstGeom>
          </p:spPr>
        </p:pic>
        <p:pic>
          <p:nvPicPr>
            <p:cNvPr id="48" name="Graphic 47">
              <a:extLst>
                <a:ext uri="{FF2B5EF4-FFF2-40B4-BE49-F238E27FC236}">
                  <a16:creationId xmlns:a16="http://schemas.microsoft.com/office/drawing/2014/main" id="{321A3348-B54B-4E07-BF05-C9124A3F87A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088510" y="2048463"/>
              <a:ext cx="513238" cy="396863"/>
            </a:xfrm>
            <a:prstGeom prst="rect">
              <a:avLst/>
            </a:prstGeom>
          </p:spPr>
        </p:pic>
        <p:pic>
          <p:nvPicPr>
            <p:cNvPr id="49" name="Graphic 48">
              <a:extLst>
                <a:ext uri="{FF2B5EF4-FFF2-40B4-BE49-F238E27FC236}">
                  <a16:creationId xmlns:a16="http://schemas.microsoft.com/office/drawing/2014/main" id="{44E1B460-BABD-4EAB-8688-5169D190B1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734369" y="3679024"/>
              <a:ext cx="450248" cy="450248"/>
            </a:xfrm>
            <a:prstGeom prst="rect">
              <a:avLst/>
            </a:prstGeom>
          </p:spPr>
        </p:pic>
        <p:pic>
          <p:nvPicPr>
            <p:cNvPr id="50" name="Graphic 49">
              <a:extLst>
                <a:ext uri="{FF2B5EF4-FFF2-40B4-BE49-F238E27FC236}">
                  <a16:creationId xmlns:a16="http://schemas.microsoft.com/office/drawing/2014/main" id="{B61F1B7A-CAD3-4A3E-964B-A6240CBDE413}"/>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31561" y="2501447"/>
              <a:ext cx="338814" cy="458980"/>
            </a:xfrm>
            <a:prstGeom prst="rect">
              <a:avLst/>
            </a:prstGeom>
          </p:spPr>
        </p:pic>
        <p:pic>
          <p:nvPicPr>
            <p:cNvPr id="51" name="Graphic 50">
              <a:extLst>
                <a:ext uri="{FF2B5EF4-FFF2-40B4-BE49-F238E27FC236}">
                  <a16:creationId xmlns:a16="http://schemas.microsoft.com/office/drawing/2014/main" id="{CE4BC466-E605-475A-952D-7B2084612020}"/>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138849" y="2500985"/>
              <a:ext cx="522454" cy="452925"/>
            </a:xfrm>
            <a:prstGeom prst="rect">
              <a:avLst/>
            </a:prstGeom>
          </p:spPr>
        </p:pic>
        <p:pic>
          <p:nvPicPr>
            <p:cNvPr id="52" name="Graphic 51">
              <a:extLst>
                <a:ext uri="{FF2B5EF4-FFF2-40B4-BE49-F238E27FC236}">
                  <a16:creationId xmlns:a16="http://schemas.microsoft.com/office/drawing/2014/main" id="{E1F8540F-E3B1-4D62-9B16-9FC789B62EFF}"/>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344534" y="3734734"/>
              <a:ext cx="511620" cy="394538"/>
            </a:xfrm>
            <a:prstGeom prst="rect">
              <a:avLst/>
            </a:prstGeom>
          </p:spPr>
        </p:pic>
        <p:pic>
          <p:nvPicPr>
            <p:cNvPr id="53" name="Graphic 52">
              <a:extLst>
                <a:ext uri="{FF2B5EF4-FFF2-40B4-BE49-F238E27FC236}">
                  <a16:creationId xmlns:a16="http://schemas.microsoft.com/office/drawing/2014/main" id="{ED266815-856D-4018-B734-C825FA729174}"/>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731502" y="4655869"/>
              <a:ext cx="397896" cy="397894"/>
            </a:xfrm>
            <a:prstGeom prst="rect">
              <a:avLst/>
            </a:prstGeom>
          </p:spPr>
        </p:pic>
        <p:pic>
          <p:nvPicPr>
            <p:cNvPr id="54" name="Graphic 53">
              <a:extLst>
                <a:ext uri="{FF2B5EF4-FFF2-40B4-BE49-F238E27FC236}">
                  <a16:creationId xmlns:a16="http://schemas.microsoft.com/office/drawing/2014/main" id="{98B1928E-1306-4E03-9A0C-87D23ADB601E}"/>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470745" y="4612435"/>
              <a:ext cx="462840" cy="462840"/>
            </a:xfrm>
            <a:prstGeom prst="rect">
              <a:avLst/>
            </a:prstGeom>
          </p:spPr>
        </p:pic>
      </p:grpSp>
      <p:sp>
        <p:nvSpPr>
          <p:cNvPr id="56" name="TextBox 55">
            <a:extLst>
              <a:ext uri="{FF2B5EF4-FFF2-40B4-BE49-F238E27FC236}">
                <a16:creationId xmlns:a16="http://schemas.microsoft.com/office/drawing/2014/main" id="{4849BACA-59E2-4660-80B7-E5687B259A07}"/>
              </a:ext>
            </a:extLst>
          </p:cNvPr>
          <p:cNvSpPr txBox="1"/>
          <p:nvPr/>
        </p:nvSpPr>
        <p:spPr>
          <a:xfrm>
            <a:off x="3095411" y="1894033"/>
            <a:ext cx="1481024" cy="276999"/>
          </a:xfrm>
          <a:prstGeom prst="rect">
            <a:avLst/>
          </a:prstGeom>
          <a:noFill/>
        </p:spPr>
        <p:txBody>
          <a:bodyPr wrap="square" rtlCol="0">
            <a:spAutoFit/>
          </a:bodyPr>
          <a:lstStyle/>
          <a:p>
            <a:pPr algn="ctr"/>
            <a:r>
              <a:rPr lang="en-GB" sz="1200" dirty="0">
                <a:solidFill>
                  <a:schemeClr val="bg1"/>
                </a:solidFill>
              </a:rPr>
              <a:t>SQL Database</a:t>
            </a:r>
          </a:p>
        </p:txBody>
      </p:sp>
      <p:sp>
        <p:nvSpPr>
          <p:cNvPr id="57" name="TextBox 56">
            <a:extLst>
              <a:ext uri="{FF2B5EF4-FFF2-40B4-BE49-F238E27FC236}">
                <a16:creationId xmlns:a16="http://schemas.microsoft.com/office/drawing/2014/main" id="{71B8E261-4421-4FF2-8BC2-C7D28F87FE99}"/>
              </a:ext>
            </a:extLst>
          </p:cNvPr>
          <p:cNvSpPr txBox="1"/>
          <p:nvPr/>
        </p:nvSpPr>
        <p:spPr>
          <a:xfrm>
            <a:off x="1385583" y="2507397"/>
            <a:ext cx="1173252" cy="276999"/>
          </a:xfrm>
          <a:prstGeom prst="rect">
            <a:avLst/>
          </a:prstGeom>
          <a:noFill/>
        </p:spPr>
        <p:txBody>
          <a:bodyPr wrap="square" rtlCol="0">
            <a:spAutoFit/>
          </a:bodyPr>
          <a:lstStyle/>
          <a:p>
            <a:pPr algn="ctr"/>
            <a:r>
              <a:rPr lang="en-GB" sz="1200" dirty="0" err="1">
                <a:solidFill>
                  <a:schemeClr val="bg1"/>
                </a:solidFill>
              </a:rPr>
              <a:t>CosmosDB</a:t>
            </a:r>
            <a:endParaRPr lang="en-GB" sz="1200" dirty="0">
              <a:solidFill>
                <a:schemeClr val="bg1"/>
              </a:solidFill>
            </a:endParaRPr>
          </a:p>
        </p:txBody>
      </p:sp>
      <p:sp>
        <p:nvSpPr>
          <p:cNvPr id="58" name="TextBox 57">
            <a:extLst>
              <a:ext uri="{FF2B5EF4-FFF2-40B4-BE49-F238E27FC236}">
                <a16:creationId xmlns:a16="http://schemas.microsoft.com/office/drawing/2014/main" id="{40F0D0C0-852A-4375-A4BD-8DD0F69A5174}"/>
              </a:ext>
            </a:extLst>
          </p:cNvPr>
          <p:cNvSpPr txBox="1"/>
          <p:nvPr/>
        </p:nvSpPr>
        <p:spPr>
          <a:xfrm>
            <a:off x="4859605" y="4724712"/>
            <a:ext cx="1228185" cy="276999"/>
          </a:xfrm>
          <a:prstGeom prst="rect">
            <a:avLst/>
          </a:prstGeom>
          <a:noFill/>
        </p:spPr>
        <p:txBody>
          <a:bodyPr wrap="square" rtlCol="0">
            <a:spAutoFit/>
          </a:bodyPr>
          <a:lstStyle/>
          <a:p>
            <a:pPr algn="ctr"/>
            <a:r>
              <a:rPr lang="en-GB" sz="1200" dirty="0">
                <a:solidFill>
                  <a:schemeClr val="bg1"/>
                </a:solidFill>
              </a:rPr>
              <a:t>Event Hub</a:t>
            </a:r>
          </a:p>
        </p:txBody>
      </p:sp>
      <p:sp>
        <p:nvSpPr>
          <p:cNvPr id="59" name="TextBox 58">
            <a:extLst>
              <a:ext uri="{FF2B5EF4-FFF2-40B4-BE49-F238E27FC236}">
                <a16:creationId xmlns:a16="http://schemas.microsoft.com/office/drawing/2014/main" id="{CA9FA760-6A7C-4949-91ED-3865062A2CB6}"/>
              </a:ext>
            </a:extLst>
          </p:cNvPr>
          <p:cNvSpPr txBox="1"/>
          <p:nvPr/>
        </p:nvSpPr>
        <p:spPr>
          <a:xfrm>
            <a:off x="2231437" y="5613642"/>
            <a:ext cx="1173253" cy="276999"/>
          </a:xfrm>
          <a:prstGeom prst="rect">
            <a:avLst/>
          </a:prstGeom>
          <a:noFill/>
        </p:spPr>
        <p:txBody>
          <a:bodyPr wrap="square" rtlCol="0">
            <a:spAutoFit/>
          </a:bodyPr>
          <a:lstStyle/>
          <a:p>
            <a:pPr algn="ctr"/>
            <a:r>
              <a:rPr lang="en-GB" sz="1200" dirty="0">
                <a:solidFill>
                  <a:schemeClr val="bg1"/>
                </a:solidFill>
              </a:rPr>
              <a:t>Dynamics</a:t>
            </a:r>
          </a:p>
        </p:txBody>
      </p:sp>
      <p:sp>
        <p:nvSpPr>
          <p:cNvPr id="60" name="TextBox 59">
            <a:extLst>
              <a:ext uri="{FF2B5EF4-FFF2-40B4-BE49-F238E27FC236}">
                <a16:creationId xmlns:a16="http://schemas.microsoft.com/office/drawing/2014/main" id="{7857C038-F6CA-4B4C-A1A8-CE92267A7990}"/>
              </a:ext>
            </a:extLst>
          </p:cNvPr>
          <p:cNvSpPr txBox="1"/>
          <p:nvPr/>
        </p:nvSpPr>
        <p:spPr>
          <a:xfrm>
            <a:off x="4754655" y="2354075"/>
            <a:ext cx="1128491" cy="276999"/>
          </a:xfrm>
          <a:prstGeom prst="rect">
            <a:avLst/>
          </a:prstGeom>
          <a:noFill/>
        </p:spPr>
        <p:txBody>
          <a:bodyPr wrap="square" rtlCol="0">
            <a:spAutoFit/>
          </a:bodyPr>
          <a:lstStyle/>
          <a:p>
            <a:pPr algn="ctr"/>
            <a:r>
              <a:rPr lang="en-GB" sz="1200" dirty="0">
                <a:solidFill>
                  <a:schemeClr val="bg1"/>
                </a:solidFill>
              </a:rPr>
              <a:t>Power BI</a:t>
            </a:r>
          </a:p>
        </p:txBody>
      </p:sp>
      <p:sp>
        <p:nvSpPr>
          <p:cNvPr id="61" name="TextBox 60">
            <a:extLst>
              <a:ext uri="{FF2B5EF4-FFF2-40B4-BE49-F238E27FC236}">
                <a16:creationId xmlns:a16="http://schemas.microsoft.com/office/drawing/2014/main" id="{264EB6E5-7DB8-405E-89E0-AAD36C95393C}"/>
              </a:ext>
            </a:extLst>
          </p:cNvPr>
          <p:cNvSpPr txBox="1"/>
          <p:nvPr/>
        </p:nvSpPr>
        <p:spPr>
          <a:xfrm>
            <a:off x="6127267" y="2361573"/>
            <a:ext cx="1767990" cy="276999"/>
          </a:xfrm>
          <a:prstGeom prst="rect">
            <a:avLst/>
          </a:prstGeom>
          <a:noFill/>
        </p:spPr>
        <p:txBody>
          <a:bodyPr wrap="square" rtlCol="0">
            <a:spAutoFit/>
          </a:bodyPr>
          <a:lstStyle/>
          <a:p>
            <a:pPr algn="ctr"/>
            <a:r>
              <a:rPr lang="en-GB" sz="1200" dirty="0">
                <a:solidFill>
                  <a:schemeClr val="bg1"/>
                </a:solidFill>
              </a:rPr>
              <a:t>MySQL Database</a:t>
            </a:r>
          </a:p>
        </p:txBody>
      </p:sp>
      <p:sp>
        <p:nvSpPr>
          <p:cNvPr id="62" name="TextBox 61">
            <a:extLst>
              <a:ext uri="{FF2B5EF4-FFF2-40B4-BE49-F238E27FC236}">
                <a16:creationId xmlns:a16="http://schemas.microsoft.com/office/drawing/2014/main" id="{F19BEFE9-B6A0-4DB2-98B9-96B080C56F09}"/>
              </a:ext>
            </a:extLst>
          </p:cNvPr>
          <p:cNvSpPr txBox="1"/>
          <p:nvPr/>
        </p:nvSpPr>
        <p:spPr>
          <a:xfrm>
            <a:off x="1141576" y="4483029"/>
            <a:ext cx="997425" cy="276999"/>
          </a:xfrm>
          <a:prstGeom prst="rect">
            <a:avLst/>
          </a:prstGeom>
          <a:noFill/>
        </p:spPr>
        <p:txBody>
          <a:bodyPr wrap="square" rtlCol="0">
            <a:spAutoFit/>
          </a:bodyPr>
          <a:lstStyle/>
          <a:p>
            <a:pPr algn="ctr"/>
            <a:r>
              <a:rPr lang="en-GB" sz="1200" dirty="0">
                <a:solidFill>
                  <a:schemeClr val="bg1"/>
                </a:solidFill>
              </a:rPr>
              <a:t>IoT Hub</a:t>
            </a:r>
          </a:p>
        </p:txBody>
      </p:sp>
      <p:sp>
        <p:nvSpPr>
          <p:cNvPr id="63" name="TextBox 62">
            <a:extLst>
              <a:ext uri="{FF2B5EF4-FFF2-40B4-BE49-F238E27FC236}">
                <a16:creationId xmlns:a16="http://schemas.microsoft.com/office/drawing/2014/main" id="{E26F140D-21B4-493C-A845-F983FC5C223D}"/>
              </a:ext>
            </a:extLst>
          </p:cNvPr>
          <p:cNvSpPr txBox="1"/>
          <p:nvPr/>
        </p:nvSpPr>
        <p:spPr>
          <a:xfrm>
            <a:off x="4068200" y="5642351"/>
            <a:ext cx="1173253" cy="276999"/>
          </a:xfrm>
          <a:prstGeom prst="rect">
            <a:avLst/>
          </a:prstGeom>
          <a:noFill/>
        </p:spPr>
        <p:txBody>
          <a:bodyPr wrap="square" rtlCol="0">
            <a:spAutoFit/>
          </a:bodyPr>
          <a:lstStyle/>
          <a:p>
            <a:pPr algn="ctr"/>
            <a:r>
              <a:rPr lang="en-GB" sz="1200" dirty="0">
                <a:solidFill>
                  <a:schemeClr val="bg1"/>
                </a:solidFill>
              </a:rPr>
              <a:t>Cortana</a:t>
            </a:r>
          </a:p>
        </p:txBody>
      </p:sp>
      <p:sp>
        <p:nvSpPr>
          <p:cNvPr id="64" name="TextBox 63">
            <a:extLst>
              <a:ext uri="{FF2B5EF4-FFF2-40B4-BE49-F238E27FC236}">
                <a16:creationId xmlns:a16="http://schemas.microsoft.com/office/drawing/2014/main" id="{E93873F0-6A1F-46D6-8800-A9B104899364}"/>
              </a:ext>
            </a:extLst>
          </p:cNvPr>
          <p:cNvSpPr txBox="1"/>
          <p:nvPr/>
        </p:nvSpPr>
        <p:spPr>
          <a:xfrm>
            <a:off x="7085797" y="5612624"/>
            <a:ext cx="1173253" cy="276999"/>
          </a:xfrm>
          <a:prstGeom prst="rect">
            <a:avLst/>
          </a:prstGeom>
          <a:noFill/>
        </p:spPr>
        <p:txBody>
          <a:bodyPr wrap="square" rtlCol="0">
            <a:spAutoFit/>
          </a:bodyPr>
          <a:lstStyle/>
          <a:p>
            <a:pPr algn="ctr"/>
            <a:r>
              <a:rPr lang="en-GB" sz="1200" dirty="0">
                <a:solidFill>
                  <a:schemeClr val="bg1"/>
                </a:solidFill>
              </a:rPr>
              <a:t>Azure Monitor</a:t>
            </a:r>
          </a:p>
        </p:txBody>
      </p:sp>
      <p:sp>
        <p:nvSpPr>
          <p:cNvPr id="65" name="TextBox 64">
            <a:extLst>
              <a:ext uri="{FF2B5EF4-FFF2-40B4-BE49-F238E27FC236}">
                <a16:creationId xmlns:a16="http://schemas.microsoft.com/office/drawing/2014/main" id="{8AC90C33-1C4D-4E59-8441-31971DC5EB16}"/>
              </a:ext>
            </a:extLst>
          </p:cNvPr>
          <p:cNvSpPr txBox="1"/>
          <p:nvPr/>
        </p:nvSpPr>
        <p:spPr>
          <a:xfrm>
            <a:off x="9058617" y="5638956"/>
            <a:ext cx="1173253" cy="276999"/>
          </a:xfrm>
          <a:prstGeom prst="rect">
            <a:avLst/>
          </a:prstGeom>
          <a:noFill/>
        </p:spPr>
        <p:txBody>
          <a:bodyPr wrap="square" rtlCol="0">
            <a:spAutoFit/>
          </a:bodyPr>
          <a:lstStyle/>
          <a:p>
            <a:pPr algn="ctr"/>
            <a:r>
              <a:rPr lang="en-GB" sz="1200" dirty="0">
                <a:solidFill>
                  <a:schemeClr val="bg1"/>
                </a:solidFill>
              </a:rPr>
              <a:t>Event Grid</a:t>
            </a:r>
          </a:p>
        </p:txBody>
      </p:sp>
      <p:sp>
        <p:nvSpPr>
          <p:cNvPr id="66" name="TextBox 65">
            <a:extLst>
              <a:ext uri="{FF2B5EF4-FFF2-40B4-BE49-F238E27FC236}">
                <a16:creationId xmlns:a16="http://schemas.microsoft.com/office/drawing/2014/main" id="{62FF8DEB-6E75-4DB4-ACAC-C61E264EC37F}"/>
              </a:ext>
            </a:extLst>
          </p:cNvPr>
          <p:cNvSpPr txBox="1"/>
          <p:nvPr/>
        </p:nvSpPr>
        <p:spPr>
          <a:xfrm>
            <a:off x="10191516" y="4539372"/>
            <a:ext cx="1345720" cy="276999"/>
          </a:xfrm>
          <a:prstGeom prst="rect">
            <a:avLst/>
          </a:prstGeom>
          <a:noFill/>
        </p:spPr>
        <p:txBody>
          <a:bodyPr wrap="square" rtlCol="0">
            <a:spAutoFit/>
          </a:bodyPr>
          <a:lstStyle/>
          <a:p>
            <a:pPr algn="ctr"/>
            <a:r>
              <a:rPr lang="en-GB" sz="1200" dirty="0">
                <a:solidFill>
                  <a:schemeClr val="bg1"/>
                </a:solidFill>
              </a:rPr>
              <a:t>Stream Analytics</a:t>
            </a:r>
          </a:p>
        </p:txBody>
      </p:sp>
      <p:sp>
        <p:nvSpPr>
          <p:cNvPr id="67" name="TextBox 66">
            <a:extLst>
              <a:ext uri="{FF2B5EF4-FFF2-40B4-BE49-F238E27FC236}">
                <a16:creationId xmlns:a16="http://schemas.microsoft.com/office/drawing/2014/main" id="{25F32DE2-D25C-4FFF-B572-4340B317CCC8}"/>
              </a:ext>
            </a:extLst>
          </p:cNvPr>
          <p:cNvSpPr txBox="1"/>
          <p:nvPr/>
        </p:nvSpPr>
        <p:spPr>
          <a:xfrm>
            <a:off x="9841159" y="2412796"/>
            <a:ext cx="1772820" cy="276999"/>
          </a:xfrm>
          <a:prstGeom prst="rect">
            <a:avLst/>
          </a:prstGeom>
          <a:noFill/>
        </p:spPr>
        <p:txBody>
          <a:bodyPr wrap="square" rtlCol="0">
            <a:spAutoFit/>
          </a:bodyPr>
          <a:lstStyle/>
          <a:p>
            <a:pPr algn="ctr"/>
            <a:r>
              <a:rPr lang="en-GB" sz="1200" dirty="0">
                <a:solidFill>
                  <a:schemeClr val="bg1"/>
                </a:solidFill>
              </a:rPr>
              <a:t>Azure Container Registry</a:t>
            </a:r>
          </a:p>
        </p:txBody>
      </p:sp>
      <p:sp>
        <p:nvSpPr>
          <p:cNvPr id="68" name="TextBox 67">
            <a:extLst>
              <a:ext uri="{FF2B5EF4-FFF2-40B4-BE49-F238E27FC236}">
                <a16:creationId xmlns:a16="http://schemas.microsoft.com/office/drawing/2014/main" id="{02289B23-0B75-4D3A-A8E1-90D1402372BE}"/>
              </a:ext>
            </a:extLst>
          </p:cNvPr>
          <p:cNvSpPr txBox="1"/>
          <p:nvPr/>
        </p:nvSpPr>
        <p:spPr>
          <a:xfrm>
            <a:off x="7887652" y="1888833"/>
            <a:ext cx="1481023" cy="276999"/>
          </a:xfrm>
          <a:prstGeom prst="rect">
            <a:avLst/>
          </a:prstGeom>
          <a:noFill/>
        </p:spPr>
        <p:txBody>
          <a:bodyPr wrap="square" rtlCol="0">
            <a:spAutoFit/>
          </a:bodyPr>
          <a:lstStyle/>
          <a:p>
            <a:pPr algn="ctr"/>
            <a:r>
              <a:rPr lang="en-GB" sz="1200" dirty="0">
                <a:solidFill>
                  <a:schemeClr val="bg1"/>
                </a:solidFill>
              </a:rPr>
              <a:t>Azure Core Services</a:t>
            </a:r>
          </a:p>
        </p:txBody>
      </p:sp>
      <p:sp>
        <p:nvSpPr>
          <p:cNvPr id="69" name="TextBox 68">
            <a:extLst>
              <a:ext uri="{FF2B5EF4-FFF2-40B4-BE49-F238E27FC236}">
                <a16:creationId xmlns:a16="http://schemas.microsoft.com/office/drawing/2014/main" id="{F2C682E6-45E2-47C5-83F6-AF15B794F409}"/>
              </a:ext>
            </a:extLst>
          </p:cNvPr>
          <p:cNvSpPr txBox="1"/>
          <p:nvPr/>
        </p:nvSpPr>
        <p:spPr>
          <a:xfrm>
            <a:off x="6301815" y="4742079"/>
            <a:ext cx="1173253" cy="276999"/>
          </a:xfrm>
          <a:prstGeom prst="rect">
            <a:avLst/>
          </a:prstGeom>
          <a:noFill/>
        </p:spPr>
        <p:txBody>
          <a:bodyPr wrap="square" rtlCol="0">
            <a:spAutoFit/>
          </a:bodyPr>
          <a:lstStyle/>
          <a:p>
            <a:pPr algn="ctr"/>
            <a:r>
              <a:rPr lang="en-GB" sz="1200" dirty="0">
                <a:solidFill>
                  <a:schemeClr val="bg1"/>
                </a:solidFill>
              </a:rPr>
              <a:t>Azure DevOps</a:t>
            </a:r>
          </a:p>
        </p:txBody>
      </p:sp>
      <p:sp>
        <p:nvSpPr>
          <p:cNvPr id="70" name="TextBox 69">
            <a:extLst>
              <a:ext uri="{FF2B5EF4-FFF2-40B4-BE49-F238E27FC236}">
                <a16:creationId xmlns:a16="http://schemas.microsoft.com/office/drawing/2014/main" id="{418FC79A-7EF9-4EAA-B228-4BD0699C8F2D}"/>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158664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APPLICATION</a:t>
            </a:r>
          </a:p>
        </p:txBody>
      </p:sp>
      <p:grpSp>
        <p:nvGrpSpPr>
          <p:cNvPr id="19" name="Group 18">
            <a:extLst>
              <a:ext uri="{FF2B5EF4-FFF2-40B4-BE49-F238E27FC236}">
                <a16:creationId xmlns:a16="http://schemas.microsoft.com/office/drawing/2014/main" id="{99801E0C-35D5-4E8A-9F87-E44974E2219C}"/>
              </a:ext>
            </a:extLst>
          </p:cNvPr>
          <p:cNvGrpSpPr/>
          <p:nvPr/>
        </p:nvGrpSpPr>
        <p:grpSpPr>
          <a:xfrm>
            <a:off x="1488475" y="1199558"/>
            <a:ext cx="8804815" cy="5131977"/>
            <a:chOff x="1488475" y="1199558"/>
            <a:chExt cx="8804815" cy="5131977"/>
          </a:xfrm>
        </p:grpSpPr>
        <p:grpSp>
          <p:nvGrpSpPr>
            <p:cNvPr id="9" name="Group 8">
              <a:extLst>
                <a:ext uri="{FF2B5EF4-FFF2-40B4-BE49-F238E27FC236}">
                  <a16:creationId xmlns:a16="http://schemas.microsoft.com/office/drawing/2014/main" id="{6AABBAF5-DD89-4D64-8B14-4AACEF4D7EFB}"/>
                </a:ext>
              </a:extLst>
            </p:cNvPr>
            <p:cNvGrpSpPr/>
            <p:nvPr/>
          </p:nvGrpSpPr>
          <p:grpSpPr>
            <a:xfrm>
              <a:off x="4300571" y="2481390"/>
              <a:ext cx="3744999" cy="3162171"/>
              <a:chOff x="6715967" y="2481390"/>
              <a:chExt cx="3744999" cy="3162171"/>
            </a:xfrm>
          </p:grpSpPr>
          <p:pic>
            <p:nvPicPr>
              <p:cNvPr id="20" name="Graphic 19">
                <a:extLst>
                  <a:ext uri="{FF2B5EF4-FFF2-40B4-BE49-F238E27FC236}">
                    <a16:creationId xmlns:a16="http://schemas.microsoft.com/office/drawing/2014/main" id="{411CEBBF-A5EF-424D-8D77-698876EE82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4321" y="2787260"/>
                <a:ext cx="548361" cy="548361"/>
              </a:xfrm>
              <a:prstGeom prst="rect">
                <a:avLst/>
              </a:prstGeom>
            </p:spPr>
          </p:pic>
          <p:pic>
            <p:nvPicPr>
              <p:cNvPr id="23" name="Graphic 22">
                <a:extLst>
                  <a:ext uri="{FF2B5EF4-FFF2-40B4-BE49-F238E27FC236}">
                    <a16:creationId xmlns:a16="http://schemas.microsoft.com/office/drawing/2014/main" id="{55595617-CABC-4FC6-AA4F-D21321EC78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1843" y="4121972"/>
                <a:ext cx="493318" cy="548361"/>
              </a:xfrm>
              <a:prstGeom prst="rect">
                <a:avLst/>
              </a:prstGeom>
            </p:spPr>
          </p:pic>
          <p:pic>
            <p:nvPicPr>
              <p:cNvPr id="24" name="Graphic 23">
                <a:extLst>
                  <a:ext uri="{FF2B5EF4-FFF2-40B4-BE49-F238E27FC236}">
                    <a16:creationId xmlns:a16="http://schemas.microsoft.com/office/drawing/2014/main" id="{FA8DD1DC-9D1D-4B40-9E77-6DF4F3F6A4C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5914" y="4771074"/>
                <a:ext cx="518181" cy="514164"/>
              </a:xfrm>
              <a:prstGeom prst="rect">
                <a:avLst/>
              </a:prstGeom>
            </p:spPr>
          </p:pic>
          <p:grpSp>
            <p:nvGrpSpPr>
              <p:cNvPr id="25" name="Group 24">
                <a:extLst>
                  <a:ext uri="{FF2B5EF4-FFF2-40B4-BE49-F238E27FC236}">
                    <a16:creationId xmlns:a16="http://schemas.microsoft.com/office/drawing/2014/main" id="{B064A0EA-C9A2-41F3-9386-4DA804514C73}"/>
                  </a:ext>
                </a:extLst>
              </p:cNvPr>
              <p:cNvGrpSpPr/>
              <p:nvPr/>
            </p:nvGrpSpPr>
            <p:grpSpPr>
              <a:xfrm>
                <a:off x="7142168" y="4730517"/>
                <a:ext cx="493318" cy="595279"/>
                <a:chOff x="5502507" y="1002075"/>
                <a:chExt cx="493318" cy="595279"/>
              </a:xfrm>
            </p:grpSpPr>
            <p:pic>
              <p:nvPicPr>
                <p:cNvPr id="26" name="Graphic 25">
                  <a:extLst>
                    <a:ext uri="{FF2B5EF4-FFF2-40B4-BE49-F238E27FC236}">
                      <a16:creationId xmlns:a16="http://schemas.microsoft.com/office/drawing/2014/main" id="{8C6A7557-31AF-4B88-B46A-7D9D36E0F16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1890" y="1002075"/>
                  <a:ext cx="454553" cy="595279"/>
                </a:xfrm>
                <a:prstGeom prst="rect">
                  <a:avLst/>
                </a:prstGeom>
              </p:spPr>
            </p:pic>
            <p:sp>
              <p:nvSpPr>
                <p:cNvPr id="27" name="TextBox 26">
                  <a:extLst>
                    <a:ext uri="{FF2B5EF4-FFF2-40B4-BE49-F238E27FC236}">
                      <a16:creationId xmlns:a16="http://schemas.microsoft.com/office/drawing/2014/main" id="{C1FD8A26-40E6-452F-B372-C2EB152522AA}"/>
                    </a:ext>
                  </a:extLst>
                </p:cNvPr>
                <p:cNvSpPr txBox="1"/>
                <p:nvPr/>
              </p:nvSpPr>
              <p:spPr>
                <a:xfrm>
                  <a:off x="5502507" y="1104236"/>
                  <a:ext cx="493318" cy="461665"/>
                </a:xfrm>
                <a:prstGeom prst="rect">
                  <a:avLst/>
                </a:prstGeom>
                <a:noFill/>
              </p:spPr>
              <p:txBody>
                <a:bodyPr wrap="square" rtlCol="0">
                  <a:spAutoFit/>
                </a:bodyPr>
                <a:lstStyle/>
                <a:p>
                  <a:pPr algn="ctr"/>
                  <a:r>
                    <a:rPr lang="en-GB" sz="2400" b="1" dirty="0"/>
                    <a:t>{ }</a:t>
                  </a:r>
                </a:p>
              </p:txBody>
            </p:sp>
          </p:grpSp>
          <p:sp>
            <p:nvSpPr>
              <p:cNvPr id="28" name="Hexagon 27">
                <a:extLst>
                  <a:ext uri="{FF2B5EF4-FFF2-40B4-BE49-F238E27FC236}">
                    <a16:creationId xmlns:a16="http://schemas.microsoft.com/office/drawing/2014/main" id="{FF770A26-174C-4F21-A6C8-1CB91F8741C2}"/>
                  </a:ext>
                </a:extLst>
              </p:cNvPr>
              <p:cNvSpPr/>
              <p:nvPr/>
            </p:nvSpPr>
            <p:spPr>
              <a:xfrm>
                <a:off x="6715967" y="4483458"/>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Hexagon 28">
                <a:extLst>
                  <a:ext uri="{FF2B5EF4-FFF2-40B4-BE49-F238E27FC236}">
                    <a16:creationId xmlns:a16="http://schemas.microsoft.com/office/drawing/2014/main" id="{33466708-67DD-495A-8D92-C3F3E2927FEC}"/>
                  </a:ext>
                </a:extLst>
              </p:cNvPr>
              <p:cNvSpPr/>
              <p:nvPr/>
            </p:nvSpPr>
            <p:spPr>
              <a:xfrm>
                <a:off x="7925642" y="3816102"/>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a:extLst>
                  <a:ext uri="{FF2B5EF4-FFF2-40B4-BE49-F238E27FC236}">
                    <a16:creationId xmlns:a16="http://schemas.microsoft.com/office/drawing/2014/main" id="{74DF79EA-5FC8-4CFE-AB20-3BF1A60C054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8321" y="3454616"/>
                <a:ext cx="493318" cy="548361"/>
              </a:xfrm>
              <a:prstGeom prst="rect">
                <a:avLst/>
              </a:prstGeom>
            </p:spPr>
          </p:pic>
          <p:sp>
            <p:nvSpPr>
              <p:cNvPr id="31" name="Hexagon 30">
                <a:extLst>
                  <a:ext uri="{FF2B5EF4-FFF2-40B4-BE49-F238E27FC236}">
                    <a16:creationId xmlns:a16="http://schemas.microsoft.com/office/drawing/2014/main" id="{23F2A035-097C-4205-A309-C74A48D32CBC}"/>
                  </a:ext>
                </a:extLst>
              </p:cNvPr>
              <p:cNvSpPr/>
              <p:nvPr/>
            </p:nvSpPr>
            <p:spPr>
              <a:xfrm>
                <a:off x="6722120"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5823DEB6-54C8-40A0-AB29-C1A7FEABEEB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8346" y="3454616"/>
                <a:ext cx="493318" cy="548361"/>
              </a:xfrm>
              <a:prstGeom prst="rect">
                <a:avLst/>
              </a:prstGeom>
            </p:spPr>
          </p:pic>
          <p:sp>
            <p:nvSpPr>
              <p:cNvPr id="33" name="Hexagon 32">
                <a:extLst>
                  <a:ext uri="{FF2B5EF4-FFF2-40B4-BE49-F238E27FC236}">
                    <a16:creationId xmlns:a16="http://schemas.microsoft.com/office/drawing/2014/main" id="{85934660-C1C5-4A1D-AB20-FFD75B81136E}"/>
                  </a:ext>
                </a:extLst>
              </p:cNvPr>
              <p:cNvSpPr/>
              <p:nvPr/>
            </p:nvSpPr>
            <p:spPr>
              <a:xfrm>
                <a:off x="9115246" y="3148746"/>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33">
                <a:extLst>
                  <a:ext uri="{FF2B5EF4-FFF2-40B4-BE49-F238E27FC236}">
                    <a16:creationId xmlns:a16="http://schemas.microsoft.com/office/drawing/2014/main" id="{D9005A8A-87A6-4BC8-B2F1-A1ADB8FC1865}"/>
                  </a:ext>
                </a:extLst>
              </p:cNvPr>
              <p:cNvSpPr/>
              <p:nvPr/>
            </p:nvSpPr>
            <p:spPr>
              <a:xfrm>
                <a:off x="9115246" y="4483457"/>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Hexagon 34">
                <a:extLst>
                  <a:ext uri="{FF2B5EF4-FFF2-40B4-BE49-F238E27FC236}">
                    <a16:creationId xmlns:a16="http://schemas.microsoft.com/office/drawing/2014/main" id="{7613B053-5EA7-4901-B7BA-F936810F9202}"/>
                  </a:ext>
                </a:extLst>
              </p:cNvPr>
              <p:cNvSpPr/>
              <p:nvPr/>
            </p:nvSpPr>
            <p:spPr>
              <a:xfrm>
                <a:off x="7912133" y="2481390"/>
                <a:ext cx="1345720" cy="1160103"/>
              </a:xfrm>
              <a:prstGeom prst="hexagon">
                <a:avLst/>
              </a:prstGeom>
              <a:noFill/>
              <a:ln w="76200">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Rectangle: Rounded Corners 35">
              <a:extLst>
                <a:ext uri="{FF2B5EF4-FFF2-40B4-BE49-F238E27FC236}">
                  <a16:creationId xmlns:a16="http://schemas.microsoft.com/office/drawing/2014/main" id="{EA9E86AC-92AC-4F59-AE26-606BE109FF65}"/>
                </a:ext>
              </a:extLst>
            </p:cNvPr>
            <p:cNvSpPr/>
            <p:nvPr/>
          </p:nvSpPr>
          <p:spPr>
            <a:xfrm>
              <a:off x="3657658" y="119955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Web Application</a:t>
              </a:r>
            </a:p>
            <a:p>
              <a:pPr algn="ctr"/>
              <a:r>
                <a:rPr lang="en-GB" sz="1100" dirty="0">
                  <a:solidFill>
                    <a:srgbClr val="DD5900"/>
                  </a:solidFill>
                </a:rPr>
                <a:t>Stateless Service</a:t>
              </a:r>
            </a:p>
          </p:txBody>
        </p:sp>
        <p:sp>
          <p:nvSpPr>
            <p:cNvPr id="37" name="Rectangle: Rounded Corners 36">
              <a:extLst>
                <a:ext uri="{FF2B5EF4-FFF2-40B4-BE49-F238E27FC236}">
                  <a16:creationId xmlns:a16="http://schemas.microsoft.com/office/drawing/2014/main" id="{CC8465ED-0A17-4858-A72D-AB8AB8A31D78}"/>
                </a:ext>
              </a:extLst>
            </p:cNvPr>
            <p:cNvSpPr/>
            <p:nvPr/>
          </p:nvSpPr>
          <p:spPr>
            <a:xfrm>
              <a:off x="1973244" y="2784647"/>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 API</a:t>
              </a:r>
            </a:p>
            <a:p>
              <a:pPr algn="ctr"/>
              <a:r>
                <a:rPr lang="en-GB" sz="1100" dirty="0">
                  <a:solidFill>
                    <a:srgbClr val="DD5900"/>
                  </a:solidFill>
                </a:rPr>
                <a:t>Stateless Service</a:t>
              </a:r>
            </a:p>
          </p:txBody>
        </p:sp>
        <p:sp>
          <p:nvSpPr>
            <p:cNvPr id="38" name="Rectangle: Rounded Corners 37">
              <a:extLst>
                <a:ext uri="{FF2B5EF4-FFF2-40B4-BE49-F238E27FC236}">
                  <a16:creationId xmlns:a16="http://schemas.microsoft.com/office/drawing/2014/main" id="{5B499C8B-549E-44B5-9BFF-2E78A45B3A6D}"/>
                </a:ext>
              </a:extLst>
            </p:cNvPr>
            <p:cNvSpPr/>
            <p:nvPr/>
          </p:nvSpPr>
          <p:spPr>
            <a:xfrm>
              <a:off x="1488475" y="5618595"/>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Mongo Database</a:t>
              </a:r>
            </a:p>
            <a:p>
              <a:pPr algn="ctr"/>
              <a:r>
                <a:rPr lang="en-GB" sz="1100" dirty="0">
                  <a:solidFill>
                    <a:srgbClr val="DD5900"/>
                  </a:solidFill>
                </a:rPr>
                <a:t>Guest Executable</a:t>
              </a:r>
            </a:p>
          </p:txBody>
        </p:sp>
        <p:sp>
          <p:nvSpPr>
            <p:cNvPr id="39" name="Rectangle: Rounded Corners 38">
              <a:extLst>
                <a:ext uri="{FF2B5EF4-FFF2-40B4-BE49-F238E27FC236}">
                  <a16:creationId xmlns:a16="http://schemas.microsoft.com/office/drawing/2014/main" id="{C9B974BE-AA62-4C4C-857A-34EE952E49D5}"/>
                </a:ext>
              </a:extLst>
            </p:cNvPr>
            <p:cNvSpPr/>
            <p:nvPr/>
          </p:nvSpPr>
          <p:spPr>
            <a:xfrm>
              <a:off x="7163958" y="1661575"/>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 API</a:t>
              </a:r>
            </a:p>
            <a:p>
              <a:pPr algn="ctr"/>
              <a:r>
                <a:rPr lang="en-GB" sz="1100" dirty="0">
                  <a:solidFill>
                    <a:srgbClr val="DD5900"/>
                  </a:solidFill>
                </a:rPr>
                <a:t>Stateless Service</a:t>
              </a:r>
            </a:p>
          </p:txBody>
        </p:sp>
        <p:sp>
          <p:nvSpPr>
            <p:cNvPr id="40" name="Rectangle: Rounded Corners 39">
              <a:extLst>
                <a:ext uri="{FF2B5EF4-FFF2-40B4-BE49-F238E27FC236}">
                  <a16:creationId xmlns:a16="http://schemas.microsoft.com/office/drawing/2014/main" id="{39CE3A12-61FF-4A09-A9A4-73A9EE19E489}"/>
                </a:ext>
              </a:extLst>
            </p:cNvPr>
            <p:cNvSpPr/>
            <p:nvPr/>
          </p:nvSpPr>
          <p:spPr>
            <a:xfrm>
              <a:off x="8750240" y="3759794"/>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 Actor</a:t>
              </a:r>
            </a:p>
            <a:p>
              <a:pPr algn="ctr"/>
              <a:r>
                <a:rPr lang="en-GB" sz="1100" dirty="0">
                  <a:solidFill>
                    <a:srgbClr val="DD5900"/>
                  </a:solidFill>
                </a:rPr>
                <a:t>Reliable Actor</a:t>
              </a:r>
            </a:p>
          </p:txBody>
        </p:sp>
        <p:sp>
          <p:nvSpPr>
            <p:cNvPr id="41" name="Rectangle: Rounded Corners 40">
              <a:extLst>
                <a:ext uri="{FF2B5EF4-FFF2-40B4-BE49-F238E27FC236}">
                  <a16:creationId xmlns:a16="http://schemas.microsoft.com/office/drawing/2014/main" id="{38A7BE9D-9E24-4076-BAD1-B87E05DA3CC5}"/>
                </a:ext>
              </a:extLst>
            </p:cNvPr>
            <p:cNvSpPr/>
            <p:nvPr/>
          </p:nvSpPr>
          <p:spPr>
            <a:xfrm>
              <a:off x="8750240" y="596743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 API</a:t>
              </a:r>
            </a:p>
            <a:p>
              <a:pPr algn="ctr"/>
              <a:r>
                <a:rPr lang="en-GB" sz="1100" dirty="0">
                  <a:solidFill>
                    <a:srgbClr val="DD5900"/>
                  </a:solidFill>
                </a:rPr>
                <a:t>Stateful Service</a:t>
              </a:r>
            </a:p>
          </p:txBody>
        </p:sp>
        <p:cxnSp>
          <p:nvCxnSpPr>
            <p:cNvPr id="43" name="Connector: Elbow 42">
              <a:extLst>
                <a:ext uri="{FF2B5EF4-FFF2-40B4-BE49-F238E27FC236}">
                  <a16:creationId xmlns:a16="http://schemas.microsoft.com/office/drawing/2014/main" id="{242D5225-B98F-405B-BF9E-B48141967634}"/>
                </a:ext>
              </a:extLst>
            </p:cNvPr>
            <p:cNvCxnSpPr>
              <a:stCxn id="23" idx="2"/>
              <a:endCxn id="41" idx="1"/>
            </p:cNvCxnSpPr>
            <p:nvPr/>
          </p:nvCxnSpPr>
          <p:spPr>
            <a:xfrm rot="16200000" flipH="1">
              <a:off x="6727097" y="4126342"/>
              <a:ext cx="1479153" cy="2567134"/>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1279989-A8E4-45D6-B500-9E6805EC9074}"/>
                </a:ext>
              </a:extLst>
            </p:cNvPr>
            <p:cNvCxnSpPr>
              <a:stCxn id="40" idx="2"/>
              <a:endCxn id="24" idx="3"/>
            </p:cNvCxnSpPr>
            <p:nvPr/>
          </p:nvCxnSpPr>
          <p:spPr>
            <a:xfrm rot="5400000">
              <a:off x="8118101" y="3624491"/>
              <a:ext cx="904263" cy="1903066"/>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0ED2931B-8F42-4A67-818D-9B881897103C}"/>
                </a:ext>
              </a:extLst>
            </p:cNvPr>
            <p:cNvCxnSpPr>
              <a:stCxn id="39" idx="2"/>
              <a:endCxn id="32" idx="3"/>
            </p:cNvCxnSpPr>
            <p:nvPr/>
          </p:nvCxnSpPr>
          <p:spPr>
            <a:xfrm rot="5400000">
              <a:off x="6919315" y="2712628"/>
              <a:ext cx="1703123" cy="32921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B462FC2-DEC2-4D72-987B-27846ED4D478}"/>
                </a:ext>
              </a:extLst>
            </p:cNvPr>
            <p:cNvCxnSpPr>
              <a:stCxn id="37" idx="2"/>
              <a:endCxn id="30" idx="1"/>
            </p:cNvCxnSpPr>
            <p:nvPr/>
          </p:nvCxnSpPr>
          <p:spPr>
            <a:xfrm rot="16200000" flipH="1">
              <a:off x="3448822" y="2444693"/>
              <a:ext cx="580051" cy="1988156"/>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29288BD-40C0-41A5-934F-1F0292BAD376}"/>
                </a:ext>
              </a:extLst>
            </p:cNvPr>
            <p:cNvCxnSpPr>
              <a:stCxn id="38" idx="0"/>
              <a:endCxn id="27" idx="1"/>
            </p:cNvCxnSpPr>
            <p:nvPr/>
          </p:nvCxnSpPr>
          <p:spPr>
            <a:xfrm rot="5400000" flipH="1" flipV="1">
              <a:off x="3215844" y="4107667"/>
              <a:ext cx="555084" cy="2466772"/>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F32F2798-29A6-411C-A61B-89B8A3542D7B}"/>
                </a:ext>
              </a:extLst>
            </p:cNvPr>
            <p:cNvCxnSpPr>
              <a:stCxn id="36" idx="3"/>
              <a:endCxn id="20" idx="0"/>
            </p:cNvCxnSpPr>
            <p:nvPr/>
          </p:nvCxnSpPr>
          <p:spPr>
            <a:xfrm>
              <a:off x="5200708" y="1381608"/>
              <a:ext cx="982398" cy="1405652"/>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E0CA66D-0351-457E-B209-7CD8A4432DD5}"/>
                </a:ext>
              </a:extLst>
            </p:cNvPr>
            <p:cNvSpPr/>
            <p:nvPr/>
          </p:nvSpPr>
          <p:spPr>
            <a:xfrm>
              <a:off x="4843256" y="4319669"/>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1DD61C23-B172-4586-864D-90681DA09DF2}"/>
                </a:ext>
              </a:extLst>
            </p:cNvPr>
            <p:cNvSpPr/>
            <p:nvPr/>
          </p:nvSpPr>
          <p:spPr>
            <a:xfrm rot="3709499">
              <a:off x="5441267" y="4654033"/>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AC6F1779-1E44-4E8A-8623-6AD06DB38FA5}"/>
                </a:ext>
              </a:extLst>
            </p:cNvPr>
            <p:cNvSpPr/>
            <p:nvPr/>
          </p:nvSpPr>
          <p:spPr>
            <a:xfrm>
              <a:off x="6052930" y="3652312"/>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E273DD73-5811-4746-BB92-5F652355860B}"/>
                </a:ext>
              </a:extLst>
            </p:cNvPr>
            <p:cNvSpPr/>
            <p:nvPr/>
          </p:nvSpPr>
          <p:spPr>
            <a:xfrm rot="17770881">
              <a:off x="6639247" y="3335621"/>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53F71A5F-6130-463C-9B50-E6472B91AE65}"/>
                </a:ext>
              </a:extLst>
            </p:cNvPr>
            <p:cNvSpPr/>
            <p:nvPr/>
          </p:nvSpPr>
          <p:spPr>
            <a:xfrm rot="3868078">
              <a:off x="5439038" y="3301648"/>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63DF5E97-F463-46C1-BEFB-87F0F26F8585}"/>
                </a:ext>
              </a:extLst>
            </p:cNvPr>
            <p:cNvSpPr/>
            <p:nvPr/>
          </p:nvSpPr>
          <p:spPr>
            <a:xfrm>
              <a:off x="7226930" y="4307537"/>
              <a:ext cx="260350" cy="152968"/>
            </a:xfrm>
            <a:prstGeom prst="rect">
              <a:avLst/>
            </a:prstGeom>
            <a:solidFill>
              <a:srgbClr val="DD5900"/>
            </a:solidFill>
            <a:ln>
              <a:solidFill>
                <a:srgbClr val="DD5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Box 53">
            <a:extLst>
              <a:ext uri="{FF2B5EF4-FFF2-40B4-BE49-F238E27FC236}">
                <a16:creationId xmlns:a16="http://schemas.microsoft.com/office/drawing/2014/main" id="{21ADF61F-8E38-443C-A6F7-E5D11D7E5E90}"/>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49108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DEPLOYMENT</a:t>
            </a:r>
          </a:p>
        </p:txBody>
      </p:sp>
      <p:sp>
        <p:nvSpPr>
          <p:cNvPr id="36" name="Rectangle: Rounded Corners 35">
            <a:extLst>
              <a:ext uri="{FF2B5EF4-FFF2-40B4-BE49-F238E27FC236}">
                <a16:creationId xmlns:a16="http://schemas.microsoft.com/office/drawing/2014/main" id="{EA9E86AC-92AC-4F59-AE26-606BE109FF65}"/>
              </a:ext>
            </a:extLst>
          </p:cNvPr>
          <p:cNvSpPr/>
          <p:nvPr/>
        </p:nvSpPr>
        <p:spPr>
          <a:xfrm>
            <a:off x="919160" y="204954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p:txBody>
      </p:sp>
      <p:sp>
        <p:nvSpPr>
          <p:cNvPr id="37" name="Rectangle: Rounded Corners 36">
            <a:extLst>
              <a:ext uri="{FF2B5EF4-FFF2-40B4-BE49-F238E27FC236}">
                <a16:creationId xmlns:a16="http://schemas.microsoft.com/office/drawing/2014/main" id="{CC8465ED-0A17-4858-A72D-AB8AB8A31D78}"/>
              </a:ext>
            </a:extLst>
          </p:cNvPr>
          <p:cNvSpPr/>
          <p:nvPr/>
        </p:nvSpPr>
        <p:spPr>
          <a:xfrm>
            <a:off x="2680926" y="204954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a:t>
            </a:r>
          </a:p>
        </p:txBody>
      </p:sp>
      <p:sp>
        <p:nvSpPr>
          <p:cNvPr id="38" name="Rectangle: Rounded Corners 37">
            <a:extLst>
              <a:ext uri="{FF2B5EF4-FFF2-40B4-BE49-F238E27FC236}">
                <a16:creationId xmlns:a16="http://schemas.microsoft.com/office/drawing/2014/main" id="{5B499C8B-549E-44B5-9BFF-2E78A45B3A6D}"/>
              </a:ext>
            </a:extLst>
          </p:cNvPr>
          <p:cNvSpPr/>
          <p:nvPr/>
        </p:nvSpPr>
        <p:spPr>
          <a:xfrm>
            <a:off x="9729790" y="2049543"/>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p>
        </p:txBody>
      </p:sp>
      <p:sp>
        <p:nvSpPr>
          <p:cNvPr id="39" name="Rectangle: Rounded Corners 38">
            <a:extLst>
              <a:ext uri="{FF2B5EF4-FFF2-40B4-BE49-F238E27FC236}">
                <a16:creationId xmlns:a16="http://schemas.microsoft.com/office/drawing/2014/main" id="{C9B974BE-AA62-4C4C-857A-34EE952E49D5}"/>
              </a:ext>
            </a:extLst>
          </p:cNvPr>
          <p:cNvSpPr/>
          <p:nvPr/>
        </p:nvSpPr>
        <p:spPr>
          <a:xfrm>
            <a:off x="7086691" y="2051211"/>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a:t>
            </a:r>
          </a:p>
        </p:txBody>
      </p:sp>
      <p:sp>
        <p:nvSpPr>
          <p:cNvPr id="41" name="Rectangle: Rounded Corners 40">
            <a:extLst>
              <a:ext uri="{FF2B5EF4-FFF2-40B4-BE49-F238E27FC236}">
                <a16:creationId xmlns:a16="http://schemas.microsoft.com/office/drawing/2014/main" id="{38A7BE9D-9E24-4076-BAD1-B87E05DA3CC5}"/>
              </a:ext>
            </a:extLst>
          </p:cNvPr>
          <p:cNvSpPr/>
          <p:nvPr/>
        </p:nvSpPr>
        <p:spPr>
          <a:xfrm>
            <a:off x="4443592" y="2049546"/>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a:t>
            </a:r>
          </a:p>
        </p:txBody>
      </p:sp>
      <p:cxnSp>
        <p:nvCxnSpPr>
          <p:cNvPr id="46" name="Straight Connector 45">
            <a:extLst>
              <a:ext uri="{FF2B5EF4-FFF2-40B4-BE49-F238E27FC236}">
                <a16:creationId xmlns:a16="http://schemas.microsoft.com/office/drawing/2014/main" id="{2AD8B9FC-B815-42F9-A7C9-B834691133BC}"/>
              </a:ext>
            </a:extLst>
          </p:cNvPr>
          <p:cNvCxnSpPr>
            <a:cxnSpLocks/>
            <a:stCxn id="36" idx="2"/>
            <a:endCxn id="48" idx="0"/>
          </p:cNvCxnSpPr>
          <p:nvPr/>
        </p:nvCxnSpPr>
        <p:spPr>
          <a:xfrm>
            <a:off x="1690685" y="2413645"/>
            <a:ext cx="0" cy="441281"/>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279FC52-9CD0-4404-A338-00A0BA3A4868}"/>
              </a:ext>
            </a:extLst>
          </p:cNvPr>
          <p:cNvCxnSpPr>
            <a:cxnSpLocks/>
            <a:stCxn id="37" idx="2"/>
          </p:cNvCxnSpPr>
          <p:nvPr/>
        </p:nvCxnSpPr>
        <p:spPr>
          <a:xfrm>
            <a:off x="3452451" y="2413645"/>
            <a:ext cx="0" cy="441280"/>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A65FA97-484C-4E0E-B8F1-86A12987F3E6}"/>
              </a:ext>
            </a:extLst>
          </p:cNvPr>
          <p:cNvCxnSpPr>
            <a:cxnSpLocks/>
            <a:stCxn id="41" idx="2"/>
          </p:cNvCxnSpPr>
          <p:nvPr/>
        </p:nvCxnSpPr>
        <p:spPr>
          <a:xfrm>
            <a:off x="5215117" y="2413645"/>
            <a:ext cx="0" cy="437928"/>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9242EC5A-4DD6-4BB0-B8A2-BC03F325702B}"/>
              </a:ext>
            </a:extLst>
          </p:cNvPr>
          <p:cNvCxnSpPr>
            <a:cxnSpLocks/>
            <a:stCxn id="39" idx="2"/>
          </p:cNvCxnSpPr>
          <p:nvPr/>
        </p:nvCxnSpPr>
        <p:spPr>
          <a:xfrm rot="5400000">
            <a:off x="7199869" y="2193225"/>
            <a:ext cx="436262" cy="880433"/>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35352FC9-8585-4B8E-81D6-D227CD753A2C}"/>
              </a:ext>
            </a:extLst>
          </p:cNvPr>
          <p:cNvCxnSpPr>
            <a:cxnSpLocks/>
            <a:stCxn id="39" idx="2"/>
          </p:cNvCxnSpPr>
          <p:nvPr/>
        </p:nvCxnSpPr>
        <p:spPr>
          <a:xfrm rot="16200000" flipH="1">
            <a:off x="8080751" y="2192774"/>
            <a:ext cx="436262" cy="881333"/>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8BEE6D8-CF80-4887-A88C-AFDBCD428A36}"/>
              </a:ext>
            </a:extLst>
          </p:cNvPr>
          <p:cNvCxnSpPr>
            <a:cxnSpLocks/>
            <a:stCxn id="38" idx="2"/>
          </p:cNvCxnSpPr>
          <p:nvPr/>
        </p:nvCxnSpPr>
        <p:spPr>
          <a:xfrm>
            <a:off x="10501315" y="2413642"/>
            <a:ext cx="0" cy="437929"/>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93FB0418-1016-44E5-8F9E-C69684922653}"/>
              </a:ext>
            </a:extLst>
          </p:cNvPr>
          <p:cNvGrpSpPr/>
          <p:nvPr/>
        </p:nvGrpSpPr>
        <p:grpSpPr>
          <a:xfrm>
            <a:off x="919160" y="2854926"/>
            <a:ext cx="1543050" cy="1241192"/>
            <a:chOff x="919160" y="2854926"/>
            <a:chExt cx="1543050" cy="1241192"/>
          </a:xfrm>
        </p:grpSpPr>
        <p:sp>
          <p:nvSpPr>
            <p:cNvPr id="72" name="Rectangle: Top Corners Rounded 71">
              <a:extLst>
                <a:ext uri="{FF2B5EF4-FFF2-40B4-BE49-F238E27FC236}">
                  <a16:creationId xmlns:a16="http://schemas.microsoft.com/office/drawing/2014/main" id="{9027B6B0-7B53-4DD9-ADE3-ADD820A72EF0}"/>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a:extLst>
                <a:ext uri="{FF2B5EF4-FFF2-40B4-BE49-F238E27FC236}">
                  <a16:creationId xmlns:a16="http://schemas.microsoft.com/office/drawing/2014/main" id="{21C1F9CE-6756-4A64-8B7C-EA2A1BEAB035}"/>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C32F1BCC-DF26-466C-A9C8-597E83F1E46C}"/>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926A919B-A44C-4138-B2B4-ED3F3675CDCE}"/>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76" name="TextBox 75">
              <a:extLst>
                <a:ext uri="{FF2B5EF4-FFF2-40B4-BE49-F238E27FC236}">
                  <a16:creationId xmlns:a16="http://schemas.microsoft.com/office/drawing/2014/main" id="{599CBE4E-A7C3-4253-9EF8-C6A498DD58AB}"/>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77" name="TextBox 76">
              <a:extLst>
                <a:ext uri="{FF2B5EF4-FFF2-40B4-BE49-F238E27FC236}">
                  <a16:creationId xmlns:a16="http://schemas.microsoft.com/office/drawing/2014/main" id="{857CA970-44C4-407E-8B75-E0200D08314B}"/>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48" name="Rectangle: Rounded Corners 47">
              <a:extLst>
                <a:ext uri="{FF2B5EF4-FFF2-40B4-BE49-F238E27FC236}">
                  <a16:creationId xmlns:a16="http://schemas.microsoft.com/office/drawing/2014/main" id="{F35B14C3-6CFC-4143-9C0A-01299D54A22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Web</a:t>
              </a:r>
            </a:p>
            <a:p>
              <a:pPr algn="ctr"/>
              <a:r>
                <a:rPr lang="en-GB" sz="1100" dirty="0">
                  <a:solidFill>
                    <a:srgbClr val="DD5900"/>
                  </a:solidFill>
                </a:rPr>
                <a:t>Stateless Service</a:t>
              </a:r>
              <a:endParaRPr lang="en-GB" sz="1000" dirty="0">
                <a:solidFill>
                  <a:srgbClr val="DD5900"/>
                </a:solidFill>
              </a:endParaRPr>
            </a:p>
          </p:txBody>
        </p:sp>
      </p:grpSp>
      <p:grpSp>
        <p:nvGrpSpPr>
          <p:cNvPr id="82" name="Group 81">
            <a:extLst>
              <a:ext uri="{FF2B5EF4-FFF2-40B4-BE49-F238E27FC236}">
                <a16:creationId xmlns:a16="http://schemas.microsoft.com/office/drawing/2014/main" id="{77B0EB5F-EF87-41EB-ADF3-B6E8EB31E3B2}"/>
              </a:ext>
            </a:extLst>
          </p:cNvPr>
          <p:cNvGrpSpPr/>
          <p:nvPr/>
        </p:nvGrpSpPr>
        <p:grpSpPr>
          <a:xfrm>
            <a:off x="2680926" y="2854926"/>
            <a:ext cx="1543050" cy="1241192"/>
            <a:chOff x="919160" y="2854926"/>
            <a:chExt cx="1543050" cy="1241192"/>
          </a:xfrm>
        </p:grpSpPr>
        <p:sp>
          <p:nvSpPr>
            <p:cNvPr id="83" name="Rectangle: Top Corners Rounded 82">
              <a:extLst>
                <a:ext uri="{FF2B5EF4-FFF2-40B4-BE49-F238E27FC236}">
                  <a16:creationId xmlns:a16="http://schemas.microsoft.com/office/drawing/2014/main" id="{878828FE-EA15-4FD1-932F-BBB3123E35E3}"/>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Rectangle 83">
              <a:extLst>
                <a:ext uri="{FF2B5EF4-FFF2-40B4-BE49-F238E27FC236}">
                  <a16:creationId xmlns:a16="http://schemas.microsoft.com/office/drawing/2014/main" id="{A2F9C32B-EAAA-4D9D-BDDF-0081290902D5}"/>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39B657F4-C979-4210-A025-0808A2C32429}"/>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a:extLst>
                <a:ext uri="{FF2B5EF4-FFF2-40B4-BE49-F238E27FC236}">
                  <a16:creationId xmlns:a16="http://schemas.microsoft.com/office/drawing/2014/main" id="{FF872C0F-BB3E-4D35-B761-1A5ABFA1FB76}"/>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87" name="TextBox 86">
              <a:extLst>
                <a:ext uri="{FF2B5EF4-FFF2-40B4-BE49-F238E27FC236}">
                  <a16:creationId xmlns:a16="http://schemas.microsoft.com/office/drawing/2014/main" id="{B0346976-D655-439D-8CD6-98B34E6CFED8}"/>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88" name="TextBox 87">
              <a:extLst>
                <a:ext uri="{FF2B5EF4-FFF2-40B4-BE49-F238E27FC236}">
                  <a16:creationId xmlns:a16="http://schemas.microsoft.com/office/drawing/2014/main" id="{7A365224-9781-4426-8247-B4C1FB34967D}"/>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89" name="Rectangle: Rounded Corners 88">
              <a:extLst>
                <a:ext uri="{FF2B5EF4-FFF2-40B4-BE49-F238E27FC236}">
                  <a16:creationId xmlns:a16="http://schemas.microsoft.com/office/drawing/2014/main" id="{A8837757-E77B-42B2-BD53-0B447874C816}"/>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Product API</a:t>
              </a:r>
            </a:p>
            <a:p>
              <a:pPr algn="ctr"/>
              <a:r>
                <a:rPr lang="en-GB" sz="1100" dirty="0">
                  <a:solidFill>
                    <a:srgbClr val="DD5900"/>
                  </a:solidFill>
                </a:rPr>
                <a:t>Stateless Service</a:t>
              </a:r>
              <a:endParaRPr lang="en-GB" sz="1000" dirty="0">
                <a:solidFill>
                  <a:srgbClr val="DD5900"/>
                </a:solidFill>
              </a:endParaRPr>
            </a:p>
          </p:txBody>
        </p:sp>
      </p:grpSp>
      <p:grpSp>
        <p:nvGrpSpPr>
          <p:cNvPr id="90" name="Group 89">
            <a:extLst>
              <a:ext uri="{FF2B5EF4-FFF2-40B4-BE49-F238E27FC236}">
                <a16:creationId xmlns:a16="http://schemas.microsoft.com/office/drawing/2014/main" id="{D03D9F04-B0E4-4FEB-8454-A5798BE80DCD}"/>
              </a:ext>
            </a:extLst>
          </p:cNvPr>
          <p:cNvGrpSpPr/>
          <p:nvPr/>
        </p:nvGrpSpPr>
        <p:grpSpPr>
          <a:xfrm>
            <a:off x="4442691" y="2854926"/>
            <a:ext cx="1543050" cy="1241192"/>
            <a:chOff x="919160" y="2854926"/>
            <a:chExt cx="1543050" cy="1241192"/>
          </a:xfrm>
        </p:grpSpPr>
        <p:sp>
          <p:nvSpPr>
            <p:cNvPr id="91" name="Rectangle: Top Corners Rounded 90">
              <a:extLst>
                <a:ext uri="{FF2B5EF4-FFF2-40B4-BE49-F238E27FC236}">
                  <a16:creationId xmlns:a16="http://schemas.microsoft.com/office/drawing/2014/main" id="{67B08BB0-7916-493D-91E9-A4487E3AB147}"/>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1AD60BFD-4B9D-477B-87A8-F9421DC2BDA9}"/>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079FA11C-91FD-443C-91E8-F4C75E68204E}"/>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TextBox 93">
              <a:extLst>
                <a:ext uri="{FF2B5EF4-FFF2-40B4-BE49-F238E27FC236}">
                  <a16:creationId xmlns:a16="http://schemas.microsoft.com/office/drawing/2014/main" id="{157FE6A9-AA2A-4FE0-936E-55A24F505691}"/>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95" name="TextBox 94">
              <a:extLst>
                <a:ext uri="{FF2B5EF4-FFF2-40B4-BE49-F238E27FC236}">
                  <a16:creationId xmlns:a16="http://schemas.microsoft.com/office/drawing/2014/main" id="{B2994998-3BD3-4DEF-96DA-93D32DD28DA6}"/>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96" name="TextBox 95">
              <a:extLst>
                <a:ext uri="{FF2B5EF4-FFF2-40B4-BE49-F238E27FC236}">
                  <a16:creationId xmlns:a16="http://schemas.microsoft.com/office/drawing/2014/main" id="{2B4C8B00-DB4E-455A-B0E9-54E2673AD65B}"/>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97" name="Rectangle: Rounded Corners 96">
              <a:extLst>
                <a:ext uri="{FF2B5EF4-FFF2-40B4-BE49-F238E27FC236}">
                  <a16:creationId xmlns:a16="http://schemas.microsoft.com/office/drawing/2014/main" id="{2746D863-4C72-475F-9E30-755B834530A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Orders API</a:t>
              </a:r>
            </a:p>
            <a:p>
              <a:pPr algn="ctr"/>
              <a:r>
                <a:rPr lang="en-GB" sz="1100" dirty="0">
                  <a:solidFill>
                    <a:srgbClr val="DD5900"/>
                  </a:solidFill>
                </a:rPr>
                <a:t>Stateful Service</a:t>
              </a:r>
              <a:endParaRPr lang="en-GB" sz="1000" dirty="0">
                <a:solidFill>
                  <a:srgbClr val="DD5900"/>
                </a:solidFill>
              </a:endParaRPr>
            </a:p>
          </p:txBody>
        </p:sp>
      </p:grpSp>
      <p:grpSp>
        <p:nvGrpSpPr>
          <p:cNvPr id="98" name="Group 97">
            <a:extLst>
              <a:ext uri="{FF2B5EF4-FFF2-40B4-BE49-F238E27FC236}">
                <a16:creationId xmlns:a16="http://schemas.microsoft.com/office/drawing/2014/main" id="{5AF9B119-1AF7-4241-95A7-D5407F25091A}"/>
              </a:ext>
            </a:extLst>
          </p:cNvPr>
          <p:cNvGrpSpPr/>
          <p:nvPr/>
        </p:nvGrpSpPr>
        <p:grpSpPr>
          <a:xfrm>
            <a:off x="6204457" y="2865946"/>
            <a:ext cx="1543050" cy="1241192"/>
            <a:chOff x="919160" y="2854926"/>
            <a:chExt cx="1543050" cy="1241192"/>
          </a:xfrm>
        </p:grpSpPr>
        <p:sp>
          <p:nvSpPr>
            <p:cNvPr id="99" name="Rectangle: Top Corners Rounded 98">
              <a:extLst>
                <a:ext uri="{FF2B5EF4-FFF2-40B4-BE49-F238E27FC236}">
                  <a16:creationId xmlns:a16="http://schemas.microsoft.com/office/drawing/2014/main" id="{B6BF4502-E9D5-4074-9A98-B7DF1CFF49D1}"/>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ectangle 99">
              <a:extLst>
                <a:ext uri="{FF2B5EF4-FFF2-40B4-BE49-F238E27FC236}">
                  <a16:creationId xmlns:a16="http://schemas.microsoft.com/office/drawing/2014/main" id="{042AF372-ABA6-4299-A08B-9F4FA323C34D}"/>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E89F94C4-2FB9-4BCE-B954-A838177D386C}"/>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TextBox 101">
              <a:extLst>
                <a:ext uri="{FF2B5EF4-FFF2-40B4-BE49-F238E27FC236}">
                  <a16:creationId xmlns:a16="http://schemas.microsoft.com/office/drawing/2014/main" id="{E72B5587-0C3D-40CC-9EB4-E9D029650815}"/>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103" name="TextBox 102">
              <a:extLst>
                <a:ext uri="{FF2B5EF4-FFF2-40B4-BE49-F238E27FC236}">
                  <a16:creationId xmlns:a16="http://schemas.microsoft.com/office/drawing/2014/main" id="{553EF9DC-C97A-4701-A9A0-806CF36879AA}"/>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104" name="TextBox 103">
              <a:extLst>
                <a:ext uri="{FF2B5EF4-FFF2-40B4-BE49-F238E27FC236}">
                  <a16:creationId xmlns:a16="http://schemas.microsoft.com/office/drawing/2014/main" id="{E4C4EB4D-CF66-4C60-A6F5-A7CDAF660123}"/>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105" name="Rectangle: Rounded Corners 104">
              <a:extLst>
                <a:ext uri="{FF2B5EF4-FFF2-40B4-BE49-F238E27FC236}">
                  <a16:creationId xmlns:a16="http://schemas.microsoft.com/office/drawing/2014/main" id="{C765A7D7-B0D9-4125-8F5D-1F004A36AE8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Basket API</a:t>
              </a:r>
            </a:p>
            <a:p>
              <a:pPr algn="ctr"/>
              <a:r>
                <a:rPr lang="en-GB" sz="1100" dirty="0">
                  <a:solidFill>
                    <a:srgbClr val="DD5900"/>
                  </a:solidFill>
                </a:rPr>
                <a:t>Stateless Service</a:t>
              </a:r>
              <a:endParaRPr lang="en-GB" sz="1000" dirty="0">
                <a:solidFill>
                  <a:srgbClr val="DD5900"/>
                </a:solidFill>
              </a:endParaRPr>
            </a:p>
          </p:txBody>
        </p:sp>
      </p:grpSp>
      <p:grpSp>
        <p:nvGrpSpPr>
          <p:cNvPr id="106" name="Group 105">
            <a:extLst>
              <a:ext uri="{FF2B5EF4-FFF2-40B4-BE49-F238E27FC236}">
                <a16:creationId xmlns:a16="http://schemas.microsoft.com/office/drawing/2014/main" id="{CC1F664E-36EC-4FF3-A981-0242C416785C}"/>
              </a:ext>
            </a:extLst>
          </p:cNvPr>
          <p:cNvGrpSpPr/>
          <p:nvPr/>
        </p:nvGrpSpPr>
        <p:grpSpPr>
          <a:xfrm>
            <a:off x="7961766" y="2862399"/>
            <a:ext cx="1543050" cy="1241192"/>
            <a:chOff x="919160" y="2854926"/>
            <a:chExt cx="1543050" cy="1241192"/>
          </a:xfrm>
        </p:grpSpPr>
        <p:sp>
          <p:nvSpPr>
            <p:cNvPr id="107" name="Rectangle: Top Corners Rounded 106">
              <a:extLst>
                <a:ext uri="{FF2B5EF4-FFF2-40B4-BE49-F238E27FC236}">
                  <a16:creationId xmlns:a16="http://schemas.microsoft.com/office/drawing/2014/main" id="{43DE933A-36D5-4C1D-AFD5-DA5C35557E39}"/>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Rectangle 107">
              <a:extLst>
                <a:ext uri="{FF2B5EF4-FFF2-40B4-BE49-F238E27FC236}">
                  <a16:creationId xmlns:a16="http://schemas.microsoft.com/office/drawing/2014/main" id="{8EA02AE8-705B-4E4D-98A8-712C981F0111}"/>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7938710E-017B-4A11-B827-9ED4F87E3857}"/>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TextBox 109">
              <a:extLst>
                <a:ext uri="{FF2B5EF4-FFF2-40B4-BE49-F238E27FC236}">
                  <a16:creationId xmlns:a16="http://schemas.microsoft.com/office/drawing/2014/main" id="{299C71D1-2C05-4A39-8AC1-3BEDCC65A09C}"/>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111" name="TextBox 110">
              <a:extLst>
                <a:ext uri="{FF2B5EF4-FFF2-40B4-BE49-F238E27FC236}">
                  <a16:creationId xmlns:a16="http://schemas.microsoft.com/office/drawing/2014/main" id="{F5F9F8A1-E970-41C7-9BAB-65B40FB91EE1}"/>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112" name="TextBox 111">
              <a:extLst>
                <a:ext uri="{FF2B5EF4-FFF2-40B4-BE49-F238E27FC236}">
                  <a16:creationId xmlns:a16="http://schemas.microsoft.com/office/drawing/2014/main" id="{A3A6A357-B43B-4D2E-A970-F00E718FBC71}"/>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113" name="Rectangle: Rounded Corners 112">
              <a:extLst>
                <a:ext uri="{FF2B5EF4-FFF2-40B4-BE49-F238E27FC236}">
                  <a16:creationId xmlns:a16="http://schemas.microsoft.com/office/drawing/2014/main" id="{3DDA05E4-BE6E-4421-9450-45381F2220ED}"/>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Basket Actor</a:t>
              </a:r>
            </a:p>
            <a:p>
              <a:pPr algn="ctr"/>
              <a:r>
                <a:rPr lang="en-GB" sz="1100" dirty="0">
                  <a:solidFill>
                    <a:srgbClr val="DD5900"/>
                  </a:solidFill>
                </a:rPr>
                <a:t>Reliable Actor</a:t>
              </a:r>
              <a:endParaRPr lang="en-GB" sz="1050" dirty="0">
                <a:solidFill>
                  <a:srgbClr val="DD5900"/>
                </a:solidFill>
              </a:endParaRPr>
            </a:p>
          </p:txBody>
        </p:sp>
      </p:grpSp>
      <p:grpSp>
        <p:nvGrpSpPr>
          <p:cNvPr id="114" name="Group 113">
            <a:extLst>
              <a:ext uri="{FF2B5EF4-FFF2-40B4-BE49-F238E27FC236}">
                <a16:creationId xmlns:a16="http://schemas.microsoft.com/office/drawing/2014/main" id="{F2BC33F0-6322-47DD-B450-879A69079B13}"/>
              </a:ext>
            </a:extLst>
          </p:cNvPr>
          <p:cNvGrpSpPr/>
          <p:nvPr/>
        </p:nvGrpSpPr>
        <p:grpSpPr>
          <a:xfrm>
            <a:off x="9729790" y="2858852"/>
            <a:ext cx="1543050" cy="1241192"/>
            <a:chOff x="919160" y="2854926"/>
            <a:chExt cx="1543050" cy="1241192"/>
          </a:xfrm>
        </p:grpSpPr>
        <p:sp>
          <p:nvSpPr>
            <p:cNvPr id="115" name="Rectangle: Top Corners Rounded 114">
              <a:extLst>
                <a:ext uri="{FF2B5EF4-FFF2-40B4-BE49-F238E27FC236}">
                  <a16:creationId xmlns:a16="http://schemas.microsoft.com/office/drawing/2014/main" id="{3D081679-7432-4F0D-BA3E-6F44654D91CE}"/>
                </a:ext>
              </a:extLst>
            </p:cNvPr>
            <p:cNvSpPr/>
            <p:nvPr/>
          </p:nvSpPr>
          <p:spPr>
            <a:xfrm flipV="1">
              <a:off x="919160" y="3879048"/>
              <a:ext cx="1543050" cy="209976"/>
            </a:xfrm>
            <a:prstGeom prst="round2Same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6" name="Rectangle 115">
              <a:extLst>
                <a:ext uri="{FF2B5EF4-FFF2-40B4-BE49-F238E27FC236}">
                  <a16:creationId xmlns:a16="http://schemas.microsoft.com/office/drawing/2014/main" id="{24C61BC6-8C59-41AD-969D-29B530ACA8B5}"/>
                </a:ext>
              </a:extLst>
            </p:cNvPr>
            <p:cNvSpPr/>
            <p:nvPr/>
          </p:nvSpPr>
          <p:spPr>
            <a:xfrm>
              <a:off x="919160" y="3606374"/>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AA01B42D-04B6-42B9-B8A5-CD92CF344B03}"/>
                </a:ext>
              </a:extLst>
            </p:cNvPr>
            <p:cNvSpPr/>
            <p:nvPr/>
          </p:nvSpPr>
          <p:spPr>
            <a:xfrm>
              <a:off x="919160" y="3341759"/>
              <a:ext cx="1543050" cy="209976"/>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TextBox 117">
              <a:extLst>
                <a:ext uri="{FF2B5EF4-FFF2-40B4-BE49-F238E27FC236}">
                  <a16:creationId xmlns:a16="http://schemas.microsoft.com/office/drawing/2014/main" id="{F152BD0D-9EAE-4899-B511-FE82FF53C4B7}"/>
                </a:ext>
              </a:extLst>
            </p:cNvPr>
            <p:cNvSpPr txBox="1"/>
            <p:nvPr/>
          </p:nvSpPr>
          <p:spPr>
            <a:xfrm>
              <a:off x="1463275" y="3328429"/>
              <a:ext cx="454820" cy="230832"/>
            </a:xfrm>
            <a:prstGeom prst="rect">
              <a:avLst/>
            </a:prstGeom>
            <a:noFill/>
          </p:spPr>
          <p:txBody>
            <a:bodyPr wrap="square" rtlCol="0">
              <a:spAutoFit/>
            </a:bodyPr>
            <a:lstStyle/>
            <a:p>
              <a:pPr algn="ctr"/>
              <a:r>
                <a:rPr lang="en-GB" sz="900" dirty="0">
                  <a:solidFill>
                    <a:schemeClr val="bg1"/>
                  </a:solidFill>
                </a:rPr>
                <a:t>Code</a:t>
              </a:r>
            </a:p>
          </p:txBody>
        </p:sp>
        <p:sp>
          <p:nvSpPr>
            <p:cNvPr id="119" name="TextBox 118">
              <a:extLst>
                <a:ext uri="{FF2B5EF4-FFF2-40B4-BE49-F238E27FC236}">
                  <a16:creationId xmlns:a16="http://schemas.microsoft.com/office/drawing/2014/main" id="{C2080E6D-4A62-4A4B-A0CF-7DE69DBFCFC4}"/>
                </a:ext>
              </a:extLst>
            </p:cNvPr>
            <p:cNvSpPr txBox="1"/>
            <p:nvPr/>
          </p:nvSpPr>
          <p:spPr>
            <a:xfrm>
              <a:off x="1426962" y="3606374"/>
              <a:ext cx="527445" cy="230832"/>
            </a:xfrm>
            <a:prstGeom prst="rect">
              <a:avLst/>
            </a:prstGeom>
            <a:noFill/>
          </p:spPr>
          <p:txBody>
            <a:bodyPr wrap="square" rtlCol="0">
              <a:spAutoFit/>
            </a:bodyPr>
            <a:lstStyle/>
            <a:p>
              <a:pPr algn="ctr"/>
              <a:r>
                <a:rPr lang="en-GB" sz="900" dirty="0">
                  <a:solidFill>
                    <a:schemeClr val="bg1"/>
                  </a:solidFill>
                </a:rPr>
                <a:t>Config</a:t>
              </a:r>
            </a:p>
          </p:txBody>
        </p:sp>
        <p:sp>
          <p:nvSpPr>
            <p:cNvPr id="120" name="TextBox 119">
              <a:extLst>
                <a:ext uri="{FF2B5EF4-FFF2-40B4-BE49-F238E27FC236}">
                  <a16:creationId xmlns:a16="http://schemas.microsoft.com/office/drawing/2014/main" id="{5400A38B-7BB0-461C-9D1D-3EA28348D7D8}"/>
                </a:ext>
              </a:extLst>
            </p:cNvPr>
            <p:cNvSpPr txBox="1"/>
            <p:nvPr/>
          </p:nvSpPr>
          <p:spPr>
            <a:xfrm>
              <a:off x="1426962" y="3865286"/>
              <a:ext cx="527445" cy="230832"/>
            </a:xfrm>
            <a:prstGeom prst="rect">
              <a:avLst/>
            </a:prstGeom>
            <a:noFill/>
          </p:spPr>
          <p:txBody>
            <a:bodyPr wrap="square" rtlCol="0">
              <a:spAutoFit/>
            </a:bodyPr>
            <a:lstStyle/>
            <a:p>
              <a:pPr algn="ctr"/>
              <a:r>
                <a:rPr lang="en-GB" sz="900" dirty="0">
                  <a:solidFill>
                    <a:schemeClr val="bg1"/>
                  </a:solidFill>
                </a:rPr>
                <a:t>Data</a:t>
              </a:r>
            </a:p>
          </p:txBody>
        </p:sp>
        <p:sp>
          <p:nvSpPr>
            <p:cNvPr id="121" name="Rectangle: Rounded Corners 120">
              <a:extLst>
                <a:ext uri="{FF2B5EF4-FFF2-40B4-BE49-F238E27FC236}">
                  <a16:creationId xmlns:a16="http://schemas.microsoft.com/office/drawing/2014/main" id="{E1739484-E92A-4506-B0C2-2DC721F3A2E8}"/>
                </a:ext>
              </a:extLst>
            </p:cNvPr>
            <p:cNvSpPr/>
            <p:nvPr/>
          </p:nvSpPr>
          <p:spPr>
            <a:xfrm>
              <a:off x="919160" y="2854926"/>
              <a:ext cx="1543050" cy="1234098"/>
            </a:xfrm>
            <a:prstGeom prst="roundRect">
              <a:avLst>
                <a:gd name="adj" fmla="val 277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Mongo</a:t>
              </a:r>
            </a:p>
            <a:p>
              <a:pPr algn="ctr"/>
              <a:r>
                <a:rPr lang="en-GB" sz="1100" dirty="0">
                  <a:solidFill>
                    <a:srgbClr val="DD5900"/>
                  </a:solidFill>
                </a:rPr>
                <a:t>Guest Executable</a:t>
              </a:r>
              <a:endParaRPr lang="en-GB" sz="1000" dirty="0">
                <a:solidFill>
                  <a:srgbClr val="DD5900"/>
                </a:solidFill>
              </a:endParaRPr>
            </a:p>
          </p:txBody>
        </p:sp>
      </p:grpSp>
      <p:cxnSp>
        <p:nvCxnSpPr>
          <p:cNvPr id="124" name="Straight Connector 123">
            <a:extLst>
              <a:ext uri="{FF2B5EF4-FFF2-40B4-BE49-F238E27FC236}">
                <a16:creationId xmlns:a16="http://schemas.microsoft.com/office/drawing/2014/main" id="{D4B5AFDB-7C1F-4F52-B48E-EE91ABBCB722}"/>
              </a:ext>
            </a:extLst>
          </p:cNvPr>
          <p:cNvCxnSpPr>
            <a:stCxn id="113" idx="2"/>
            <a:endCxn id="122" idx="0"/>
          </p:cNvCxnSpPr>
          <p:nvPr/>
        </p:nvCxnSpPr>
        <p:spPr>
          <a:xfrm>
            <a:off x="8733291" y="4096497"/>
            <a:ext cx="0" cy="328813"/>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sp>
        <p:nvSpPr>
          <p:cNvPr id="126" name="Rectangle: Rounded Corners 125">
            <a:extLst>
              <a:ext uri="{FF2B5EF4-FFF2-40B4-BE49-F238E27FC236}">
                <a16:creationId xmlns:a16="http://schemas.microsoft.com/office/drawing/2014/main" id="{781D12DC-251F-4655-9833-729044BBDA07}"/>
              </a:ext>
            </a:extLst>
          </p:cNvPr>
          <p:cNvSpPr/>
          <p:nvPr/>
        </p:nvSpPr>
        <p:spPr>
          <a:xfrm>
            <a:off x="3512927" y="5124451"/>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Reliable Dictionary</a:t>
            </a:r>
          </a:p>
        </p:txBody>
      </p:sp>
      <p:sp>
        <p:nvSpPr>
          <p:cNvPr id="127" name="Rectangle: Rounded Corners 126">
            <a:extLst>
              <a:ext uri="{FF2B5EF4-FFF2-40B4-BE49-F238E27FC236}">
                <a16:creationId xmlns:a16="http://schemas.microsoft.com/office/drawing/2014/main" id="{C31A69FF-F6E2-4292-87BA-23757EBD499D}"/>
              </a:ext>
            </a:extLst>
          </p:cNvPr>
          <p:cNvSpPr/>
          <p:nvPr/>
        </p:nvSpPr>
        <p:spPr>
          <a:xfrm>
            <a:off x="5324475" y="5124451"/>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Reliable Queue</a:t>
            </a:r>
          </a:p>
        </p:txBody>
      </p:sp>
      <p:cxnSp>
        <p:nvCxnSpPr>
          <p:cNvPr id="129" name="Straight Connector 128">
            <a:extLst>
              <a:ext uri="{FF2B5EF4-FFF2-40B4-BE49-F238E27FC236}">
                <a16:creationId xmlns:a16="http://schemas.microsoft.com/office/drawing/2014/main" id="{E2C649E1-7402-4A89-8AAC-13C6FFA82D91}"/>
              </a:ext>
            </a:extLst>
          </p:cNvPr>
          <p:cNvCxnSpPr>
            <a:stCxn id="97" idx="2"/>
            <a:endCxn id="125" idx="0"/>
          </p:cNvCxnSpPr>
          <p:nvPr/>
        </p:nvCxnSpPr>
        <p:spPr>
          <a:xfrm>
            <a:off x="5214216" y="4089024"/>
            <a:ext cx="0" cy="336202"/>
          </a:xfrm>
          <a:prstGeom prst="line">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EFB580D-AE24-43EE-B5DD-5044D969A3AA}"/>
              </a:ext>
            </a:extLst>
          </p:cNvPr>
          <p:cNvCxnSpPr>
            <a:stCxn id="125" idx="2"/>
            <a:endCxn id="126" idx="0"/>
          </p:cNvCxnSpPr>
          <p:nvPr/>
        </p:nvCxnSpPr>
        <p:spPr>
          <a:xfrm rot="5400000">
            <a:off x="4581771" y="4492006"/>
            <a:ext cx="335126" cy="929764"/>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8446C0A6-8C48-4DED-95C6-515BD3505185}"/>
              </a:ext>
            </a:extLst>
          </p:cNvPr>
          <p:cNvCxnSpPr>
            <a:stCxn id="125" idx="2"/>
            <a:endCxn id="127" idx="0"/>
          </p:cNvCxnSpPr>
          <p:nvPr/>
        </p:nvCxnSpPr>
        <p:spPr>
          <a:xfrm rot="16200000" flipH="1">
            <a:off x="5487545" y="4515996"/>
            <a:ext cx="335126" cy="881784"/>
          </a:xfrm>
          <a:prstGeom prst="bentConnector3">
            <a:avLst/>
          </a:prstGeom>
          <a:ln>
            <a:solidFill>
              <a:srgbClr val="DD5900"/>
            </a:solidFill>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FD15DF66-5172-4A25-A237-7777F1BF5759}"/>
              </a:ext>
            </a:extLst>
          </p:cNvPr>
          <p:cNvSpPr/>
          <p:nvPr/>
        </p:nvSpPr>
        <p:spPr>
          <a:xfrm>
            <a:off x="4442691" y="4425226"/>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 Manager</a:t>
            </a:r>
          </a:p>
        </p:txBody>
      </p:sp>
      <p:sp>
        <p:nvSpPr>
          <p:cNvPr id="122" name="Rectangle: Rounded Corners 121">
            <a:extLst>
              <a:ext uri="{FF2B5EF4-FFF2-40B4-BE49-F238E27FC236}">
                <a16:creationId xmlns:a16="http://schemas.microsoft.com/office/drawing/2014/main" id="{AE002540-A20C-4A8D-B046-21CAF150D099}"/>
              </a:ext>
            </a:extLst>
          </p:cNvPr>
          <p:cNvSpPr/>
          <p:nvPr/>
        </p:nvSpPr>
        <p:spPr>
          <a:xfrm>
            <a:off x="7961766" y="4425310"/>
            <a:ext cx="1543050" cy="3640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State Manager</a:t>
            </a:r>
          </a:p>
        </p:txBody>
      </p:sp>
      <p:sp>
        <p:nvSpPr>
          <p:cNvPr id="123" name="TextBox 122">
            <a:extLst>
              <a:ext uri="{FF2B5EF4-FFF2-40B4-BE49-F238E27FC236}">
                <a16:creationId xmlns:a16="http://schemas.microsoft.com/office/drawing/2014/main" id="{6B525618-4E08-4E5C-833F-2623BDE44892}"/>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270093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0A539C9-D37D-482D-98D9-D0E78C0B43D7}"/>
              </a:ext>
            </a:extLst>
          </p:cNvPr>
          <p:cNvSpPr/>
          <p:nvPr/>
        </p:nvSpPr>
        <p:spPr>
          <a:xfrm>
            <a:off x="3214774" y="4004882"/>
            <a:ext cx="5814926" cy="106395"/>
          </a:xfrm>
          <a:prstGeom prst="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a:xfrm>
            <a:off x="838200" y="365125"/>
            <a:ext cx="10515600" cy="1325563"/>
          </a:xfrm>
        </p:spPr>
        <p:txBody>
          <a:bodyPr/>
          <a:lstStyle/>
          <a:p>
            <a:pPr algn="l"/>
            <a:r>
              <a:rPr lang="en-GB" dirty="0">
                <a:solidFill>
                  <a:schemeClr val="bg1"/>
                </a:solidFill>
                <a:latin typeface="Helvetica LT Pro ExtraComp" panose="020B0508030502060204" pitchFamily="34" charset="0"/>
              </a:rPr>
              <a:t>WORKSHOP</a:t>
            </a:r>
          </a:p>
        </p:txBody>
      </p:sp>
      <p:sp>
        <p:nvSpPr>
          <p:cNvPr id="36" name="Rectangle: Rounded Corners 35">
            <a:extLst>
              <a:ext uri="{FF2B5EF4-FFF2-40B4-BE49-F238E27FC236}">
                <a16:creationId xmlns:a16="http://schemas.microsoft.com/office/drawing/2014/main" id="{EA9E86AC-92AC-4F59-AE26-606BE109FF65}"/>
              </a:ext>
            </a:extLst>
          </p:cNvPr>
          <p:cNvSpPr/>
          <p:nvPr/>
        </p:nvSpPr>
        <p:spPr>
          <a:xfrm>
            <a:off x="5324475" y="169068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a:p>
            <a:pPr algn="ctr"/>
            <a:r>
              <a:rPr lang="en-GB" sz="1000" dirty="0">
                <a:solidFill>
                  <a:srgbClr val="DD5900"/>
                </a:solidFill>
              </a:rPr>
              <a:t>v1.0.0</a:t>
            </a:r>
          </a:p>
        </p:txBody>
      </p:sp>
      <p:sp>
        <p:nvSpPr>
          <p:cNvPr id="37" name="Rectangle: Rounded Corners 36">
            <a:extLst>
              <a:ext uri="{FF2B5EF4-FFF2-40B4-BE49-F238E27FC236}">
                <a16:creationId xmlns:a16="http://schemas.microsoft.com/office/drawing/2014/main" id="{CC8465ED-0A17-4858-A72D-AB8AB8A31D78}"/>
              </a:ext>
            </a:extLst>
          </p:cNvPr>
          <p:cNvSpPr/>
          <p:nvPr/>
        </p:nvSpPr>
        <p:spPr>
          <a:xfrm>
            <a:off x="3581937" y="2238938"/>
            <a:ext cx="3285588"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38" name="Rectangle: Rounded Corners 37">
            <a:extLst>
              <a:ext uri="{FF2B5EF4-FFF2-40B4-BE49-F238E27FC236}">
                <a16:creationId xmlns:a16="http://schemas.microsoft.com/office/drawing/2014/main" id="{5B499C8B-549E-44B5-9BFF-2E78A45B3A6D}"/>
              </a:ext>
            </a:extLst>
          </p:cNvPr>
          <p:cNvSpPr/>
          <p:nvPr/>
        </p:nvSpPr>
        <p:spPr>
          <a:xfrm>
            <a:off x="1839399" y="2742432"/>
            <a:ext cx="8513202"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bg1"/>
              </a:solidFill>
            </a:endParaRPr>
          </a:p>
        </p:txBody>
      </p:sp>
      <p:sp>
        <p:nvSpPr>
          <p:cNvPr id="39" name="Rectangle: Rounded Corners 38">
            <a:extLst>
              <a:ext uri="{FF2B5EF4-FFF2-40B4-BE49-F238E27FC236}">
                <a16:creationId xmlns:a16="http://schemas.microsoft.com/office/drawing/2014/main" id="{C9B974BE-AA62-4C4C-857A-34EE952E49D5}"/>
              </a:ext>
            </a:extLst>
          </p:cNvPr>
          <p:cNvSpPr/>
          <p:nvPr/>
        </p:nvSpPr>
        <p:spPr>
          <a:xfrm>
            <a:off x="7067013" y="223893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a:t>
            </a:r>
          </a:p>
          <a:p>
            <a:pPr algn="ctr"/>
            <a:r>
              <a:rPr lang="en-GB" sz="1000" dirty="0">
                <a:solidFill>
                  <a:srgbClr val="DD5900"/>
                </a:solidFill>
              </a:rPr>
              <a:t>v1.0.0</a:t>
            </a:r>
          </a:p>
        </p:txBody>
      </p:sp>
      <p:sp>
        <p:nvSpPr>
          <p:cNvPr id="41" name="Rectangle: Rounded Corners 40">
            <a:extLst>
              <a:ext uri="{FF2B5EF4-FFF2-40B4-BE49-F238E27FC236}">
                <a16:creationId xmlns:a16="http://schemas.microsoft.com/office/drawing/2014/main" id="{38A7BE9D-9E24-4076-BAD1-B87E05DA3CC5}"/>
              </a:ext>
            </a:extLst>
          </p:cNvPr>
          <p:cNvSpPr/>
          <p:nvPr/>
        </p:nvSpPr>
        <p:spPr>
          <a:xfrm>
            <a:off x="8809551" y="223893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a:t>
            </a:r>
          </a:p>
          <a:p>
            <a:pPr algn="ctr"/>
            <a:r>
              <a:rPr lang="en-GB" sz="1000" dirty="0">
                <a:solidFill>
                  <a:srgbClr val="DD5900"/>
                </a:solidFill>
              </a:rPr>
              <a:t>v1.0.0</a:t>
            </a:r>
          </a:p>
        </p:txBody>
      </p:sp>
      <p:sp>
        <p:nvSpPr>
          <p:cNvPr id="123" name="Rectangle: Rounded Corners 122">
            <a:extLst>
              <a:ext uri="{FF2B5EF4-FFF2-40B4-BE49-F238E27FC236}">
                <a16:creationId xmlns:a16="http://schemas.microsoft.com/office/drawing/2014/main" id="{902C03FB-A0E6-48C1-8C86-06A49B16DC53}"/>
              </a:ext>
            </a:extLst>
          </p:cNvPr>
          <p:cNvSpPr/>
          <p:nvPr/>
        </p:nvSpPr>
        <p:spPr>
          <a:xfrm>
            <a:off x="8809551" y="1690688"/>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a:p>
            <a:pPr algn="ctr"/>
            <a:r>
              <a:rPr lang="en-GB" sz="1000" dirty="0">
                <a:solidFill>
                  <a:srgbClr val="DD5900"/>
                </a:solidFill>
              </a:rPr>
              <a:t>v3.0.0</a:t>
            </a:r>
          </a:p>
        </p:txBody>
      </p:sp>
      <p:sp>
        <p:nvSpPr>
          <p:cNvPr id="128" name="Rectangle: Rounded Corners 127">
            <a:extLst>
              <a:ext uri="{FF2B5EF4-FFF2-40B4-BE49-F238E27FC236}">
                <a16:creationId xmlns:a16="http://schemas.microsoft.com/office/drawing/2014/main" id="{DF7F6202-65A6-453E-8A6B-1432730C6326}"/>
              </a:ext>
            </a:extLst>
          </p:cNvPr>
          <p:cNvSpPr/>
          <p:nvPr/>
        </p:nvSpPr>
        <p:spPr>
          <a:xfrm>
            <a:off x="7067013" y="1690689"/>
            <a:ext cx="1543050" cy="36409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p>
          <a:p>
            <a:pPr algn="ctr"/>
            <a:r>
              <a:rPr lang="en-GB" sz="1000" dirty="0">
                <a:solidFill>
                  <a:srgbClr val="DD5900"/>
                </a:solidFill>
              </a:rPr>
              <a:t>v2.0.0</a:t>
            </a:r>
          </a:p>
        </p:txBody>
      </p:sp>
      <p:sp>
        <p:nvSpPr>
          <p:cNvPr id="132" name="Rectangle: Rounded Corners 131">
            <a:extLst>
              <a:ext uri="{FF2B5EF4-FFF2-40B4-BE49-F238E27FC236}">
                <a16:creationId xmlns:a16="http://schemas.microsoft.com/office/drawing/2014/main" id="{EA2A7A51-9EC2-4ED3-9749-33D4691B50C9}"/>
              </a:ext>
            </a:extLst>
          </p:cNvPr>
          <p:cNvSpPr/>
          <p:nvPr/>
        </p:nvSpPr>
        <p:spPr>
          <a:xfrm>
            <a:off x="1839399" y="2750789"/>
            <a:ext cx="1543050" cy="364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p>
          <a:p>
            <a:pPr algn="ctr"/>
            <a:r>
              <a:rPr lang="en-GB" sz="1000" dirty="0">
                <a:solidFill>
                  <a:srgbClr val="DD5900"/>
                </a:solidFill>
              </a:rPr>
              <a:t>v1.0.0</a:t>
            </a:r>
          </a:p>
        </p:txBody>
      </p:sp>
      <p:sp>
        <p:nvSpPr>
          <p:cNvPr id="134" name="Rectangle: Rounded Corners 133">
            <a:extLst>
              <a:ext uri="{FF2B5EF4-FFF2-40B4-BE49-F238E27FC236}">
                <a16:creationId xmlns:a16="http://schemas.microsoft.com/office/drawing/2014/main" id="{468A730F-5DBD-4FD1-9D05-59DBB39D36A8}"/>
              </a:ext>
            </a:extLst>
          </p:cNvPr>
          <p:cNvSpPr/>
          <p:nvPr/>
        </p:nvSpPr>
        <p:spPr>
          <a:xfrm>
            <a:off x="3581938" y="2238937"/>
            <a:ext cx="1543050" cy="3640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a:t>
            </a:r>
          </a:p>
          <a:p>
            <a:pPr algn="ctr"/>
            <a:r>
              <a:rPr lang="en-GB" sz="1000" dirty="0">
                <a:solidFill>
                  <a:srgbClr val="DD5900"/>
                </a:solidFill>
              </a:rPr>
              <a:t>v1.0.0</a:t>
            </a:r>
          </a:p>
        </p:txBody>
      </p:sp>
      <p:sp>
        <p:nvSpPr>
          <p:cNvPr id="135" name="Rectangle: Rounded Corners 134">
            <a:extLst>
              <a:ext uri="{FF2B5EF4-FFF2-40B4-BE49-F238E27FC236}">
                <a16:creationId xmlns:a16="http://schemas.microsoft.com/office/drawing/2014/main" id="{6599179A-94A9-48EF-BF88-2CA14FDB26A7}"/>
              </a:ext>
            </a:extLst>
          </p:cNvPr>
          <p:cNvSpPr/>
          <p:nvPr/>
        </p:nvSpPr>
        <p:spPr>
          <a:xfrm>
            <a:off x="1839399" y="3869075"/>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database</a:t>
            </a:r>
            <a:endParaRPr lang="en-GB" sz="1000" dirty="0">
              <a:solidFill>
                <a:srgbClr val="DD5900"/>
              </a:solidFill>
            </a:endParaRPr>
          </a:p>
        </p:txBody>
      </p:sp>
      <p:sp>
        <p:nvSpPr>
          <p:cNvPr id="136" name="Rectangle: Rounded Corners 135">
            <a:extLst>
              <a:ext uri="{FF2B5EF4-FFF2-40B4-BE49-F238E27FC236}">
                <a16:creationId xmlns:a16="http://schemas.microsoft.com/office/drawing/2014/main" id="{5AC20687-196D-4A5E-9916-5B1414DA29EC}"/>
              </a:ext>
            </a:extLst>
          </p:cNvPr>
          <p:cNvSpPr/>
          <p:nvPr/>
        </p:nvSpPr>
        <p:spPr>
          <a:xfrm>
            <a:off x="3581938" y="3869074"/>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products</a:t>
            </a:r>
            <a:endParaRPr lang="en-GB" sz="1000" dirty="0">
              <a:solidFill>
                <a:srgbClr val="DD5900"/>
              </a:solidFill>
            </a:endParaRPr>
          </a:p>
        </p:txBody>
      </p:sp>
      <p:sp>
        <p:nvSpPr>
          <p:cNvPr id="137" name="Rectangle: Rounded Corners 136">
            <a:extLst>
              <a:ext uri="{FF2B5EF4-FFF2-40B4-BE49-F238E27FC236}">
                <a16:creationId xmlns:a16="http://schemas.microsoft.com/office/drawing/2014/main" id="{415C406D-06B3-42E0-9B8B-D97886C31F38}"/>
              </a:ext>
            </a:extLst>
          </p:cNvPr>
          <p:cNvSpPr/>
          <p:nvPr/>
        </p:nvSpPr>
        <p:spPr>
          <a:xfrm>
            <a:off x="5324475" y="3869074"/>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application</a:t>
            </a:r>
            <a:endParaRPr lang="en-GB" sz="1000" dirty="0">
              <a:solidFill>
                <a:srgbClr val="DD5900"/>
              </a:solidFill>
            </a:endParaRPr>
          </a:p>
        </p:txBody>
      </p:sp>
      <p:sp>
        <p:nvSpPr>
          <p:cNvPr id="138" name="Rectangle: Rounded Corners 137">
            <a:extLst>
              <a:ext uri="{FF2B5EF4-FFF2-40B4-BE49-F238E27FC236}">
                <a16:creationId xmlns:a16="http://schemas.microsoft.com/office/drawing/2014/main" id="{768D7175-1B22-454A-AF90-319643F5A49D}"/>
              </a:ext>
            </a:extLst>
          </p:cNvPr>
          <p:cNvSpPr/>
          <p:nvPr/>
        </p:nvSpPr>
        <p:spPr>
          <a:xfrm>
            <a:off x="7067013" y="3870115"/>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basket</a:t>
            </a:r>
            <a:endParaRPr lang="en-GB" sz="1000" dirty="0">
              <a:solidFill>
                <a:srgbClr val="DD5900"/>
              </a:solidFill>
            </a:endParaRPr>
          </a:p>
        </p:txBody>
      </p:sp>
      <p:sp>
        <p:nvSpPr>
          <p:cNvPr id="139" name="Rectangle: Rounded Corners 138">
            <a:extLst>
              <a:ext uri="{FF2B5EF4-FFF2-40B4-BE49-F238E27FC236}">
                <a16:creationId xmlns:a16="http://schemas.microsoft.com/office/drawing/2014/main" id="{4A8DB535-0C8F-4AF5-9104-FB08B02473FE}"/>
              </a:ext>
            </a:extLst>
          </p:cNvPr>
          <p:cNvSpPr/>
          <p:nvPr/>
        </p:nvSpPr>
        <p:spPr>
          <a:xfrm>
            <a:off x="8809551" y="3878218"/>
            <a:ext cx="1543050" cy="364099"/>
          </a:xfrm>
          <a:prstGeom prst="roundRect">
            <a:avLst/>
          </a:prstGeom>
          <a:solidFill>
            <a:srgbClr val="DD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orders</a:t>
            </a:r>
            <a:endParaRPr lang="en-GB" sz="1000" dirty="0">
              <a:solidFill>
                <a:srgbClr val="DD5900"/>
              </a:solidFill>
            </a:endParaRPr>
          </a:p>
        </p:txBody>
      </p:sp>
      <p:pic>
        <p:nvPicPr>
          <p:cNvPr id="140" name="Graphic 139">
            <a:extLst>
              <a:ext uri="{FF2B5EF4-FFF2-40B4-BE49-F238E27FC236}">
                <a16:creationId xmlns:a16="http://schemas.microsoft.com/office/drawing/2014/main" id="{B81F9BCD-7CEA-473E-83BC-CB3BC01C19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651" y="1839692"/>
            <a:ext cx="547564" cy="547564"/>
          </a:xfrm>
          <a:prstGeom prst="rect">
            <a:avLst/>
          </a:prstGeom>
        </p:spPr>
      </p:pic>
      <p:sp>
        <p:nvSpPr>
          <p:cNvPr id="30" name="TextBox 29">
            <a:extLst>
              <a:ext uri="{FF2B5EF4-FFF2-40B4-BE49-F238E27FC236}">
                <a16:creationId xmlns:a16="http://schemas.microsoft.com/office/drawing/2014/main" id="{F129A2B8-F79F-478F-B4B4-AE2A198DC146}"/>
              </a:ext>
            </a:extLst>
          </p:cNvPr>
          <p:cNvSpPr txBox="1"/>
          <p:nvPr/>
        </p:nvSpPr>
        <p:spPr>
          <a:xfrm>
            <a:off x="598470" y="2438128"/>
            <a:ext cx="923925" cy="461665"/>
          </a:xfrm>
          <a:prstGeom prst="rect">
            <a:avLst/>
          </a:prstGeom>
          <a:noFill/>
        </p:spPr>
        <p:txBody>
          <a:bodyPr wrap="square" rtlCol="0">
            <a:spAutoFit/>
          </a:bodyPr>
          <a:lstStyle/>
          <a:p>
            <a:pPr algn="ctr"/>
            <a:r>
              <a:rPr lang="en-GB" sz="1200" dirty="0">
                <a:solidFill>
                  <a:srgbClr val="DD5900"/>
                </a:solidFill>
              </a:rPr>
              <a:t>Service</a:t>
            </a:r>
          </a:p>
          <a:p>
            <a:pPr algn="ctr"/>
            <a:r>
              <a:rPr lang="en-GB" sz="1200" dirty="0">
                <a:solidFill>
                  <a:srgbClr val="DD5900"/>
                </a:solidFill>
              </a:rPr>
              <a:t>Fabric</a:t>
            </a:r>
          </a:p>
        </p:txBody>
      </p:sp>
      <p:pic>
        <p:nvPicPr>
          <p:cNvPr id="32" name="Graphic 31">
            <a:extLst>
              <a:ext uri="{FF2B5EF4-FFF2-40B4-BE49-F238E27FC236}">
                <a16:creationId xmlns:a16="http://schemas.microsoft.com/office/drawing/2014/main" id="{8A76CDC9-689E-4960-90BC-378CE7BED5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926" y="3753156"/>
            <a:ext cx="481012" cy="481012"/>
          </a:xfrm>
          <a:prstGeom prst="rect">
            <a:avLst/>
          </a:prstGeom>
        </p:spPr>
      </p:pic>
      <p:sp>
        <p:nvSpPr>
          <p:cNvPr id="141" name="TextBox 140">
            <a:extLst>
              <a:ext uri="{FF2B5EF4-FFF2-40B4-BE49-F238E27FC236}">
                <a16:creationId xmlns:a16="http://schemas.microsoft.com/office/drawing/2014/main" id="{3321C608-0E40-4D09-A4CE-737D9628A361}"/>
              </a:ext>
            </a:extLst>
          </p:cNvPr>
          <p:cNvSpPr txBox="1"/>
          <p:nvPr/>
        </p:nvSpPr>
        <p:spPr>
          <a:xfrm>
            <a:off x="598469" y="4283055"/>
            <a:ext cx="923925" cy="276999"/>
          </a:xfrm>
          <a:prstGeom prst="rect">
            <a:avLst/>
          </a:prstGeom>
          <a:noFill/>
        </p:spPr>
        <p:txBody>
          <a:bodyPr wrap="square" rtlCol="0">
            <a:spAutoFit/>
          </a:bodyPr>
          <a:lstStyle/>
          <a:p>
            <a:pPr algn="ctr"/>
            <a:r>
              <a:rPr lang="en-GB" sz="1200" dirty="0">
                <a:solidFill>
                  <a:schemeClr val="bg1"/>
                </a:solidFill>
              </a:rPr>
              <a:t>Branches</a:t>
            </a:r>
          </a:p>
        </p:txBody>
      </p:sp>
      <p:sp>
        <p:nvSpPr>
          <p:cNvPr id="46" name="TextBox 45">
            <a:extLst>
              <a:ext uri="{FF2B5EF4-FFF2-40B4-BE49-F238E27FC236}">
                <a16:creationId xmlns:a16="http://schemas.microsoft.com/office/drawing/2014/main" id="{07C6F321-8980-4238-9335-616C8C22C364}"/>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395804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78AAA068-2E25-4545-B353-3B6DEFE3ADD1}"/>
              </a:ext>
            </a:extLst>
          </p:cNvPr>
          <p:cNvSpPr/>
          <p:nvPr/>
        </p:nvSpPr>
        <p:spPr>
          <a:xfrm>
            <a:off x="7907547"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a:extLst>
              <a:ext uri="{FF2B5EF4-FFF2-40B4-BE49-F238E27FC236}">
                <a16:creationId xmlns:a16="http://schemas.microsoft.com/office/drawing/2014/main" id="{7D9FB768-22F5-430A-BD31-29DA279DFF77}"/>
              </a:ext>
            </a:extLst>
          </p:cNvPr>
          <p:cNvSpPr/>
          <p:nvPr/>
        </p:nvSpPr>
        <p:spPr>
          <a:xfrm>
            <a:off x="307675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Hexagon 5">
            <a:extLst>
              <a:ext uri="{FF2B5EF4-FFF2-40B4-BE49-F238E27FC236}">
                <a16:creationId xmlns:a16="http://schemas.microsoft.com/office/drawing/2014/main" id="{49263936-82BA-43CF-B1E3-234A609FDD63}"/>
              </a:ext>
            </a:extLst>
          </p:cNvPr>
          <p:cNvSpPr/>
          <p:nvPr/>
        </p:nvSpPr>
        <p:spPr>
          <a:xfrm>
            <a:off x="6699850"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Hexagon 6">
            <a:extLst>
              <a:ext uri="{FF2B5EF4-FFF2-40B4-BE49-F238E27FC236}">
                <a16:creationId xmlns:a16="http://schemas.microsoft.com/office/drawing/2014/main" id="{EACAD808-38B4-44E7-85D5-4FA25D7D0E1F}"/>
              </a:ext>
            </a:extLst>
          </p:cNvPr>
          <p:cNvSpPr/>
          <p:nvPr/>
        </p:nvSpPr>
        <p:spPr>
          <a:xfrm>
            <a:off x="7907547"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Hexagon 7">
            <a:extLst>
              <a:ext uri="{FF2B5EF4-FFF2-40B4-BE49-F238E27FC236}">
                <a16:creationId xmlns:a16="http://schemas.microsoft.com/office/drawing/2014/main" id="{D4DFB17E-BC20-42AC-841B-45BC93BD53C1}"/>
              </a:ext>
            </a:extLst>
          </p:cNvPr>
          <p:cNvSpPr/>
          <p:nvPr/>
        </p:nvSpPr>
        <p:spPr>
          <a:xfrm>
            <a:off x="5492151"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Hexagon 9">
            <a:extLst>
              <a:ext uri="{FF2B5EF4-FFF2-40B4-BE49-F238E27FC236}">
                <a16:creationId xmlns:a16="http://schemas.microsoft.com/office/drawing/2014/main" id="{80A9AA3B-C8FD-459F-8B85-D65031D34164}"/>
              </a:ext>
            </a:extLst>
          </p:cNvPr>
          <p:cNvSpPr/>
          <p:nvPr/>
        </p:nvSpPr>
        <p:spPr>
          <a:xfrm>
            <a:off x="9115246"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183A45C8-4404-4E96-AA6E-DB8B9E4B1A43}"/>
              </a:ext>
            </a:extLst>
          </p:cNvPr>
          <p:cNvSpPr/>
          <p:nvPr/>
        </p:nvSpPr>
        <p:spPr>
          <a:xfrm>
            <a:off x="5492151"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910079AC-09F8-496C-A2D9-36EBB71AFBBC}"/>
              </a:ext>
            </a:extLst>
          </p:cNvPr>
          <p:cNvSpPr/>
          <p:nvPr/>
        </p:nvSpPr>
        <p:spPr>
          <a:xfrm>
            <a:off x="4284452" y="5827712"/>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a:extLst>
              <a:ext uri="{FF2B5EF4-FFF2-40B4-BE49-F238E27FC236}">
                <a16:creationId xmlns:a16="http://schemas.microsoft.com/office/drawing/2014/main" id="{D3879F16-72CD-4B21-AC6C-70CB23A29911}"/>
              </a:ext>
            </a:extLst>
          </p:cNvPr>
          <p:cNvSpPr/>
          <p:nvPr/>
        </p:nvSpPr>
        <p:spPr>
          <a:xfrm>
            <a:off x="1032294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Hexagon 13">
            <a:extLst>
              <a:ext uri="{FF2B5EF4-FFF2-40B4-BE49-F238E27FC236}">
                <a16:creationId xmlns:a16="http://schemas.microsoft.com/office/drawing/2014/main" id="{A4D39BB3-EFB2-470A-91DF-F6CBDBFFFA53}"/>
              </a:ext>
            </a:extLst>
          </p:cNvPr>
          <p:cNvSpPr/>
          <p:nvPr/>
        </p:nvSpPr>
        <p:spPr>
          <a:xfrm>
            <a:off x="10322943" y="5155585"/>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4">
            <a:extLst>
              <a:ext uri="{FF2B5EF4-FFF2-40B4-BE49-F238E27FC236}">
                <a16:creationId xmlns:a16="http://schemas.microsoft.com/office/drawing/2014/main" id="{9343F986-2CA4-4340-86C7-8DA4DB35B9CC}"/>
              </a:ext>
            </a:extLst>
          </p:cNvPr>
          <p:cNvSpPr/>
          <p:nvPr/>
        </p:nvSpPr>
        <p:spPr>
          <a:xfrm>
            <a:off x="11530642" y="5827711"/>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Hexagon 15">
            <a:extLst>
              <a:ext uri="{FF2B5EF4-FFF2-40B4-BE49-F238E27FC236}">
                <a16:creationId xmlns:a16="http://schemas.microsoft.com/office/drawing/2014/main" id="{9F3D422F-CE1F-472B-9928-960F18C8D9B4}"/>
              </a:ext>
            </a:extLst>
          </p:cNvPr>
          <p:cNvSpPr/>
          <p:nvPr/>
        </p:nvSpPr>
        <p:spPr>
          <a:xfrm>
            <a:off x="186905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Hexagon 16">
            <a:extLst>
              <a:ext uri="{FF2B5EF4-FFF2-40B4-BE49-F238E27FC236}">
                <a16:creationId xmlns:a16="http://schemas.microsoft.com/office/drawing/2014/main" id="{61ED079E-1C14-4065-9AF8-54534014DC75}"/>
              </a:ext>
            </a:extLst>
          </p:cNvPr>
          <p:cNvSpPr/>
          <p:nvPr/>
        </p:nvSpPr>
        <p:spPr>
          <a:xfrm>
            <a:off x="661355" y="6519018"/>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5F2CA7B3-0CEA-4D69-B722-8E50A3BECD83}"/>
              </a:ext>
            </a:extLst>
          </p:cNvPr>
          <p:cNvSpPr/>
          <p:nvPr/>
        </p:nvSpPr>
        <p:spPr>
          <a:xfrm>
            <a:off x="3076753" y="649983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Hexagon 20">
            <a:extLst>
              <a:ext uri="{FF2B5EF4-FFF2-40B4-BE49-F238E27FC236}">
                <a16:creationId xmlns:a16="http://schemas.microsoft.com/office/drawing/2014/main" id="{FC831FBC-9824-45AD-80BF-31C21400F28F}"/>
              </a:ext>
            </a:extLst>
          </p:cNvPr>
          <p:cNvSpPr/>
          <p:nvPr/>
        </p:nvSpPr>
        <p:spPr>
          <a:xfrm>
            <a:off x="-546344" y="583441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Hexagon 21">
            <a:extLst>
              <a:ext uri="{FF2B5EF4-FFF2-40B4-BE49-F238E27FC236}">
                <a16:creationId xmlns:a16="http://schemas.microsoft.com/office/drawing/2014/main" id="{3624A2DC-ED07-4CA8-ACD9-F522E6D6F79C}"/>
              </a:ext>
            </a:extLst>
          </p:cNvPr>
          <p:cNvSpPr/>
          <p:nvPr/>
        </p:nvSpPr>
        <p:spPr>
          <a:xfrm>
            <a:off x="661355" y="5168999"/>
            <a:ext cx="1345720" cy="1160103"/>
          </a:xfrm>
          <a:prstGeom prst="hexagon">
            <a:avLst/>
          </a:prstGeom>
          <a:noFill/>
          <a:ln w="76200">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2C8749F-7D56-4BCB-B0D3-43EFA3081E61}"/>
              </a:ext>
            </a:extLst>
          </p:cNvPr>
          <p:cNvSpPr>
            <a:spLocks noGrp="1"/>
          </p:cNvSpPr>
          <p:nvPr>
            <p:ph type="title"/>
          </p:nvPr>
        </p:nvSpPr>
        <p:spPr/>
        <p:txBody>
          <a:bodyPr/>
          <a:lstStyle/>
          <a:p>
            <a:pPr algn="l"/>
            <a:r>
              <a:rPr lang="en-GB" dirty="0">
                <a:solidFill>
                  <a:schemeClr val="bg1"/>
                </a:solidFill>
                <a:latin typeface="Helvetica LT Pro ExtraComp" panose="020B0508030502060204" pitchFamily="34" charset="0"/>
              </a:rPr>
              <a:t>PREREQUISITES</a:t>
            </a:r>
          </a:p>
        </p:txBody>
      </p:sp>
      <p:sp>
        <p:nvSpPr>
          <p:cNvPr id="3" name="Subtitle 2">
            <a:extLst>
              <a:ext uri="{FF2B5EF4-FFF2-40B4-BE49-F238E27FC236}">
                <a16:creationId xmlns:a16="http://schemas.microsoft.com/office/drawing/2014/main" id="{E4B9B205-4F33-4BF7-B934-125AEAEF2182}"/>
              </a:ext>
            </a:extLst>
          </p:cNvPr>
          <p:cNvSpPr>
            <a:spLocks noGrp="1"/>
          </p:cNvSpPr>
          <p:nvPr>
            <p:ph idx="1"/>
          </p:nvPr>
        </p:nvSpPr>
        <p:spPr/>
        <p:txBody>
          <a:bodyPr>
            <a:normAutofit/>
          </a:bodyPr>
          <a:lstStyle/>
          <a:p>
            <a:pPr algn="l"/>
            <a:r>
              <a:rPr lang="en-GB" dirty="0">
                <a:solidFill>
                  <a:schemeClr val="bg1"/>
                </a:solidFill>
              </a:rPr>
              <a:t>Visual Studio Code or Community Edition</a:t>
            </a:r>
          </a:p>
          <a:p>
            <a:pPr marL="457200" lvl="1" indent="0">
              <a:buNone/>
            </a:pPr>
            <a:r>
              <a:rPr lang="en-GB" dirty="0">
                <a:solidFill>
                  <a:srgbClr val="DD5900"/>
                </a:solidFill>
                <a:hlinkClick r:id="rId2">
                  <a:extLst>
                    <a:ext uri="{A12FA001-AC4F-418D-AE19-62706E023703}">
                      <ahyp:hlinkClr xmlns:ahyp="http://schemas.microsoft.com/office/drawing/2018/hyperlinkcolor" val="tx"/>
                    </a:ext>
                  </a:extLst>
                </a:hlinkClick>
              </a:rPr>
              <a:t>https://visualstudio.microsoft.com</a:t>
            </a:r>
            <a:endParaRPr lang="en-GB" dirty="0">
              <a:solidFill>
                <a:srgbClr val="DD5900"/>
              </a:solidFill>
            </a:endParaRPr>
          </a:p>
          <a:p>
            <a:pPr marL="457200" lvl="1" indent="0">
              <a:buNone/>
            </a:pPr>
            <a:r>
              <a:rPr lang="en-GB" dirty="0">
                <a:solidFill>
                  <a:srgbClr val="DD5900"/>
                </a:solidFill>
                <a:hlinkClick r:id="rId3">
                  <a:extLst>
                    <a:ext uri="{A12FA001-AC4F-418D-AE19-62706E023703}">
                      <ahyp:hlinkClr xmlns:ahyp="http://schemas.microsoft.com/office/drawing/2018/hyperlinkcolor" val="tx"/>
                    </a:ext>
                  </a:extLst>
                </a:hlinkClick>
              </a:rPr>
              <a:t>https://code.visualstudio.com</a:t>
            </a:r>
            <a:endParaRPr lang="en-GB" dirty="0">
              <a:solidFill>
                <a:srgbClr val="DD5900"/>
              </a:solidFill>
            </a:endParaRPr>
          </a:p>
          <a:p>
            <a:pPr algn="l"/>
            <a:r>
              <a:rPr lang="en-GB" dirty="0">
                <a:solidFill>
                  <a:schemeClr val="bg1"/>
                </a:solidFill>
              </a:rPr>
              <a:t>Service Fabric SDK</a:t>
            </a:r>
          </a:p>
          <a:p>
            <a:pPr marL="457200" lvl="1" indent="0">
              <a:buNone/>
            </a:pPr>
            <a:r>
              <a:rPr lang="en-GB" dirty="0">
                <a:solidFill>
                  <a:srgbClr val="DD5900"/>
                </a:solidFill>
                <a:hlinkClick r:id="rId4">
                  <a:extLst>
                    <a:ext uri="{A12FA001-AC4F-418D-AE19-62706E023703}">
                      <ahyp:hlinkClr xmlns:ahyp="http://schemas.microsoft.com/office/drawing/2018/hyperlinkcolor" val="tx"/>
                    </a:ext>
                  </a:extLst>
                </a:hlinkClick>
              </a:rPr>
              <a:t>https://www.microsoft.com/web/handlers/webpi.ashx?command=getinstallerredirect&amp;appid=MicrosoftAzure-ServiceFabric-CoreSDK</a:t>
            </a:r>
            <a:endParaRPr lang="en-GB" dirty="0">
              <a:solidFill>
                <a:srgbClr val="DD5900"/>
              </a:solidFill>
            </a:endParaRPr>
          </a:p>
          <a:p>
            <a:r>
              <a:rPr lang="en-GB" dirty="0">
                <a:solidFill>
                  <a:schemeClr val="bg1"/>
                </a:solidFill>
              </a:rPr>
              <a:t>Azure Subscription</a:t>
            </a:r>
          </a:p>
          <a:p>
            <a:pPr marL="457200" lvl="1" indent="0">
              <a:buNone/>
            </a:pPr>
            <a:r>
              <a:rPr lang="en-GB" dirty="0">
                <a:solidFill>
                  <a:srgbClr val="DD5900"/>
                </a:solidFill>
                <a:hlinkClick r:id="rId5">
                  <a:extLst>
                    <a:ext uri="{A12FA001-AC4F-418D-AE19-62706E023703}">
                      <ahyp:hlinkClr xmlns:ahyp="http://schemas.microsoft.com/office/drawing/2018/hyperlinkcolor" val="tx"/>
                    </a:ext>
                  </a:extLst>
                </a:hlinkClick>
              </a:rPr>
              <a:t>https://portal.azure.com</a:t>
            </a:r>
            <a:endParaRPr lang="en-GB" dirty="0">
              <a:solidFill>
                <a:srgbClr val="DD5900"/>
              </a:solidFill>
            </a:endParaRPr>
          </a:p>
          <a:p>
            <a:pPr algn="l"/>
            <a:r>
              <a:rPr lang="en-GB" dirty="0">
                <a:solidFill>
                  <a:schemeClr val="bg1"/>
                </a:solidFill>
              </a:rPr>
              <a:t>Azure DevOps Account</a:t>
            </a:r>
          </a:p>
          <a:p>
            <a:pPr marL="457200" lvl="1" indent="0">
              <a:buNone/>
            </a:pPr>
            <a:r>
              <a:rPr lang="en-GB" dirty="0">
                <a:solidFill>
                  <a:srgbClr val="DD5900"/>
                </a:solidFill>
                <a:hlinkClick r:id="rId6">
                  <a:extLst>
                    <a:ext uri="{A12FA001-AC4F-418D-AE19-62706E023703}">
                      <ahyp:hlinkClr xmlns:ahyp="http://schemas.microsoft.com/office/drawing/2018/hyperlinkcolor" val="tx"/>
                    </a:ext>
                  </a:extLst>
                </a:hlinkClick>
              </a:rPr>
              <a:t>https://dev.azure.com</a:t>
            </a:r>
            <a:endParaRPr lang="en-GB" dirty="0">
              <a:solidFill>
                <a:srgbClr val="DD5900"/>
              </a:solidFill>
            </a:endParaRPr>
          </a:p>
          <a:p>
            <a:pPr marL="457200" lvl="1" indent="0">
              <a:buNone/>
            </a:pPr>
            <a:endParaRPr lang="en-GB" dirty="0">
              <a:solidFill>
                <a:schemeClr val="bg1"/>
              </a:solidFill>
            </a:endParaRPr>
          </a:p>
          <a:p>
            <a:pPr algn="l"/>
            <a:endParaRPr lang="en-GB" dirty="0">
              <a:solidFill>
                <a:schemeClr val="bg1"/>
              </a:solidFill>
            </a:endParaRPr>
          </a:p>
        </p:txBody>
      </p:sp>
      <p:sp>
        <p:nvSpPr>
          <p:cNvPr id="20" name="TextBox 19">
            <a:extLst>
              <a:ext uri="{FF2B5EF4-FFF2-40B4-BE49-F238E27FC236}">
                <a16:creationId xmlns:a16="http://schemas.microsoft.com/office/drawing/2014/main" id="{C9CE04EA-4A9C-4641-9F7C-5E326B5C9E51}"/>
              </a:ext>
            </a:extLst>
          </p:cNvPr>
          <p:cNvSpPr txBox="1"/>
          <p:nvPr/>
        </p:nvSpPr>
        <p:spPr>
          <a:xfrm>
            <a:off x="254000" y="6438897"/>
            <a:ext cx="11684000" cy="307777"/>
          </a:xfrm>
          <a:prstGeom prst="rect">
            <a:avLst/>
          </a:prstGeom>
          <a:noFill/>
        </p:spPr>
        <p:txBody>
          <a:bodyPr wrap="square" numCol="2" rtlCol="0">
            <a:noAutofit/>
          </a:bodyPr>
          <a:lstStyle/>
          <a:p>
            <a:r>
              <a:rPr lang="en-GB" sz="1400" dirty="0">
                <a:solidFill>
                  <a:srgbClr val="DD5900"/>
                </a:solidFill>
              </a:rPr>
              <a:t>@simondale_</a:t>
            </a:r>
          </a:p>
          <a:p>
            <a:pPr algn="r"/>
            <a:r>
              <a:rPr lang="en-GB" sz="1400" dirty="0">
                <a:solidFill>
                  <a:srgbClr val="DD5900"/>
                </a:solidFill>
              </a:rPr>
              <a:t>https://github.com/simondale/service-fabric-workshop</a:t>
            </a:r>
          </a:p>
        </p:txBody>
      </p:sp>
    </p:spTree>
    <p:extLst>
      <p:ext uri="{BB962C8B-B14F-4D97-AF65-F5344CB8AC3E}">
        <p14:creationId xmlns:p14="http://schemas.microsoft.com/office/powerpoint/2010/main" val="66218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7208</TotalTime>
  <Words>1117</Words>
  <Application>Microsoft Office PowerPoint</Application>
  <PresentationFormat>Widescreen</PresentationFormat>
  <Paragraphs>296</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Consolas</vt:lpstr>
      <vt:lpstr>Helvetica LT Pro ExtraComp</vt:lpstr>
      <vt:lpstr>Office Theme</vt:lpstr>
      <vt:lpstr>SERVICE FABRIC</vt:lpstr>
      <vt:lpstr>PowerPoint Presentation</vt:lpstr>
      <vt:lpstr>SERVICE FABRIC</vt:lpstr>
      <vt:lpstr>SERVICE APPROACH</vt:lpstr>
      <vt:lpstr>POWERING AZURE SERVICES</vt:lpstr>
      <vt:lpstr>APPLICATION</vt:lpstr>
      <vt:lpstr>DEPLOYMENT</vt:lpstr>
      <vt:lpstr>WORKSHOP</vt:lpstr>
      <vt:lpstr>PREREQUISITES</vt:lpstr>
      <vt:lpstr>DATABASE GUEST EXECUTABLE</vt:lpstr>
      <vt:lpstr>DATABASE GUEST EXECUTABLE</vt:lpstr>
      <vt:lpstr>STATELESS PRODUCTS WEB API</vt:lpstr>
      <vt:lpstr>STATELESS APPLICATION</vt:lpstr>
      <vt:lpstr>BASKET RELIABLE ACTORS</vt:lpstr>
      <vt:lpstr>STATEFUL ORDER SERVICE</vt:lpstr>
      <vt:lpstr>BUILD IN AZURE</vt:lpstr>
      <vt:lpstr>BUILD IN AZURE</vt:lpstr>
      <vt:lpstr>AZURE DEVOPS INTEGRATION</vt:lpstr>
      <vt:lpstr>LOOKING BACK</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FABRIC</dc:title>
  <dc:creator>Simon Dale</dc:creator>
  <cp:lastModifiedBy>Simon Dale</cp:lastModifiedBy>
  <cp:revision>56</cp:revision>
  <cp:lastPrinted>2019-04-25T23:56:41Z</cp:lastPrinted>
  <dcterms:created xsi:type="dcterms:W3CDTF">2019-04-14T22:49:48Z</dcterms:created>
  <dcterms:modified xsi:type="dcterms:W3CDTF">2019-04-26T18:33:51Z</dcterms:modified>
</cp:coreProperties>
</file>