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DCD8"/>
          </a:solidFill>
        </a:fill>
      </a:tcStyle>
    </a:wholeTbl>
    <a:band2H>
      <a:tcTxStyle b="def" i="def"/>
      <a:tcStyle>
        <a:tcBdr/>
        <a:fill>
          <a:solidFill>
            <a:srgbClr val="E6EEEC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DD0DD"/>
          </a:solidFill>
        </a:fill>
      </a:tcStyle>
    </a:wholeTbl>
    <a:band2H>
      <a:tcTxStyle b="def" i="def"/>
      <a:tcStyle>
        <a:tcBdr/>
        <a:fill>
          <a:solidFill>
            <a:srgbClr val="E8E9EF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5" name="Shape 12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oT.png" descr="IoT.png"/>
          <p:cNvPicPr>
            <a:picLocks noChangeAspect="1"/>
          </p:cNvPicPr>
          <p:nvPr/>
        </p:nvPicPr>
        <p:blipFill>
          <a:blip r:embed="rId2">
            <a:extLst/>
          </a:blip>
          <a:srcRect l="0" t="16957" r="0" b="16957"/>
          <a:stretch>
            <a:fillRect/>
          </a:stretch>
        </p:blipFill>
        <p:spPr>
          <a:xfrm>
            <a:off x="0" y="2321001"/>
            <a:ext cx="9144100" cy="45019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-3175"/>
            <a:ext cx="9144000" cy="6870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Text Box 14"/>
          <p:cNvSpPr txBox="1"/>
          <p:nvPr/>
        </p:nvSpPr>
        <p:spPr>
          <a:xfrm>
            <a:off x="396875" y="6475412"/>
            <a:ext cx="3670300" cy="225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800"/>
            </a:pPr>
            <a:r>
              <a:t>KIT – Universität des Landes Baden-Württemberg und</a:t>
            </a:r>
          </a:p>
          <a:p>
            <a:pPr>
              <a:defRPr sz="800"/>
            </a:pPr>
            <a:r>
              <a:t>nationales Großforschungszentrum in der Helmholtz-Gemeinschaft</a:t>
            </a:r>
          </a:p>
        </p:txBody>
      </p:sp>
      <p:sp>
        <p:nvSpPr>
          <p:cNvPr id="18" name="Text Box 21"/>
          <p:cNvSpPr txBox="1"/>
          <p:nvPr/>
        </p:nvSpPr>
        <p:spPr>
          <a:xfrm>
            <a:off x="385763" y="3375515"/>
            <a:ext cx="4537076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AIFB</a:t>
            </a:r>
          </a:p>
        </p:txBody>
      </p:sp>
      <p:sp>
        <p:nvSpPr>
          <p:cNvPr id="19" name="Text Box 14"/>
          <p:cNvSpPr txBox="1"/>
          <p:nvPr/>
        </p:nvSpPr>
        <p:spPr>
          <a:xfrm>
            <a:off x="7318375" y="6497637"/>
            <a:ext cx="1727200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b="1" sz="16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www.kit.edu</a:t>
            </a:r>
          </a:p>
        </p:txBody>
      </p:sp>
      <p:pic>
        <p:nvPicPr>
          <p:cNvPr id="20" name="Picture 11" descr="Picture 1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5288" y="333375"/>
            <a:ext cx="1619251" cy="747713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Titeltext"/>
          <p:cNvSpPr txBox="1"/>
          <p:nvPr>
            <p:ph type="title"/>
          </p:nvPr>
        </p:nvSpPr>
        <p:spPr>
          <a:xfrm>
            <a:off x="395288" y="1268412"/>
            <a:ext cx="8389937" cy="64928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Titeltext</a:t>
            </a:r>
          </a:p>
        </p:txBody>
      </p:sp>
      <p:sp>
        <p:nvSpPr>
          <p:cNvPr id="22" name="Textebene 1…"/>
          <p:cNvSpPr txBox="1"/>
          <p:nvPr>
            <p:ph type="body" sz="quarter" idx="1"/>
          </p:nvPr>
        </p:nvSpPr>
        <p:spPr>
          <a:xfrm>
            <a:off x="396875" y="2232025"/>
            <a:ext cx="8370889" cy="6207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0"/>
              </a:spcBef>
              <a:buSzTx/>
              <a:buNone/>
              <a:defRPr b="1" sz="1800"/>
            </a:lvl1pPr>
            <a:lvl2pPr marL="714375" indent="-257175">
              <a:spcBef>
                <a:spcPts val="0"/>
              </a:spcBef>
              <a:buBlip>
                <a:blip r:embed="rId5"/>
              </a:buBlip>
              <a:defRPr b="1" sz="1800"/>
            </a:lvl2pPr>
            <a:lvl3pPr marL="1085850" indent="-171450">
              <a:spcBef>
                <a:spcPts val="0"/>
              </a:spcBef>
              <a:buBlip>
                <a:blip r:embed="rId5"/>
              </a:buBlip>
              <a:defRPr b="1" sz="1800"/>
            </a:lvl3pPr>
            <a:lvl4pPr marL="1628775" indent="-257175">
              <a:spcBef>
                <a:spcPts val="0"/>
              </a:spcBef>
              <a:buBlip>
                <a:blip r:embed="rId5"/>
              </a:buBlip>
              <a:defRPr b="1" sz="1800"/>
            </a:lvl4pPr>
            <a:lvl5pPr marL="2122714" indent="-293914">
              <a:spcBef>
                <a:spcPts val="0"/>
              </a:spcBef>
              <a:buBlip>
                <a:blip r:embed="rId5"/>
              </a:buBlip>
              <a:defRPr b="1" sz="1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Foliennumm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spcBef>
                <a:spcPts val="0"/>
              </a:spcBef>
              <a:defRPr b="0"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8" name="Titeltext"/>
          <p:cNvSpPr txBox="1"/>
          <p:nvPr>
            <p:ph type="title"/>
          </p:nvPr>
        </p:nvSpPr>
        <p:spPr>
          <a:xfrm>
            <a:off x="390525" y="333375"/>
            <a:ext cx="6911975" cy="5619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109" name="Textebene 1…"/>
          <p:cNvSpPr txBox="1"/>
          <p:nvPr>
            <p:ph type="body" idx="1"/>
          </p:nvPr>
        </p:nvSpPr>
        <p:spPr>
          <a:xfrm>
            <a:off x="392113" y="1198562"/>
            <a:ext cx="8356601" cy="489426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7" name="Titeltext"/>
          <p:cNvSpPr txBox="1"/>
          <p:nvPr>
            <p:ph type="title"/>
          </p:nvPr>
        </p:nvSpPr>
        <p:spPr>
          <a:xfrm>
            <a:off x="6659563" y="333375"/>
            <a:ext cx="2089151" cy="575945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118" name="Textebene 1…"/>
          <p:cNvSpPr txBox="1"/>
          <p:nvPr>
            <p:ph type="body" idx="1"/>
          </p:nvPr>
        </p:nvSpPr>
        <p:spPr>
          <a:xfrm>
            <a:off x="390525" y="333375"/>
            <a:ext cx="6116638" cy="575945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" name="Titeltext"/>
          <p:cNvSpPr txBox="1"/>
          <p:nvPr>
            <p:ph type="title"/>
          </p:nvPr>
        </p:nvSpPr>
        <p:spPr>
          <a:xfrm>
            <a:off x="390525" y="333375"/>
            <a:ext cx="6911975" cy="5619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2" name="Textebene 1…"/>
          <p:cNvSpPr txBox="1"/>
          <p:nvPr>
            <p:ph type="body" idx="1"/>
          </p:nvPr>
        </p:nvSpPr>
        <p:spPr>
          <a:xfrm>
            <a:off x="392113" y="1198562"/>
            <a:ext cx="8356601" cy="489426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3" name="Text Box 12"/>
          <p:cNvSpPr txBox="1"/>
          <p:nvPr/>
        </p:nvSpPr>
        <p:spPr>
          <a:xfrm>
            <a:off x="3776414" y="6461125"/>
            <a:ext cx="1591172" cy="12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500"/>
              </a:spcBef>
              <a:defRPr sz="900"/>
            </a:lvl1pPr>
          </a:lstStyle>
          <a:p>
            <a:pPr/>
            <a:r>
              <a:t>Anel Drobic, Marius Polanski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Titel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cap="all" sz="4000"/>
            </a:lvl1pPr>
          </a:lstStyle>
          <a:p>
            <a:pPr/>
            <a:r>
              <a:t>Titeltext</a:t>
            </a:r>
          </a:p>
        </p:txBody>
      </p:sp>
      <p:sp>
        <p:nvSpPr>
          <p:cNvPr id="42" name="Textebene 1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  <a:lvl2pPr marL="0" indent="457200">
              <a:spcBef>
                <a:spcPts val="400"/>
              </a:spcBef>
              <a:buSzTx/>
              <a:buNone/>
              <a:defRPr sz="2000"/>
            </a:lvl2pPr>
            <a:lvl3pPr marL="0" indent="914400">
              <a:spcBef>
                <a:spcPts val="400"/>
              </a:spcBef>
              <a:buSzTx/>
              <a:buNone/>
              <a:defRPr sz="2000"/>
            </a:lvl3pPr>
            <a:lvl4pPr marL="0" indent="1371600">
              <a:spcBef>
                <a:spcPts val="400"/>
              </a:spcBef>
              <a:buSzTx/>
              <a:buNone/>
              <a:defRPr sz="2000"/>
            </a:lvl4pPr>
            <a:lvl5pPr marL="0" indent="1828800">
              <a:spcBef>
                <a:spcPts val="400"/>
              </a:spcBef>
              <a:buSzTx/>
              <a:buNone/>
              <a:defRPr sz="20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Titeltext"/>
          <p:cNvSpPr txBox="1"/>
          <p:nvPr>
            <p:ph type="title"/>
          </p:nvPr>
        </p:nvSpPr>
        <p:spPr>
          <a:xfrm>
            <a:off x="390525" y="333375"/>
            <a:ext cx="6911975" cy="5619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51" name="Textebene 1…"/>
          <p:cNvSpPr txBox="1"/>
          <p:nvPr>
            <p:ph type="body" sz="half" idx="1"/>
          </p:nvPr>
        </p:nvSpPr>
        <p:spPr>
          <a:xfrm>
            <a:off x="392113" y="1198562"/>
            <a:ext cx="4102101" cy="489426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600"/>
              </a:spcBef>
              <a:buBlip>
                <a:blip r:embed="rId2"/>
              </a:buBlip>
              <a:defRPr sz="2800"/>
            </a:lvl1pPr>
            <a:lvl2pPr marL="790575" indent="-333375">
              <a:spcBef>
                <a:spcPts val="600"/>
              </a:spcBef>
              <a:buBlip>
                <a:blip r:embed="rId2"/>
              </a:buBlip>
              <a:defRPr sz="2800"/>
            </a:lvl2pPr>
            <a:lvl3pPr marL="1234439" indent="-320039">
              <a:spcBef>
                <a:spcPts val="600"/>
              </a:spcBef>
              <a:buBlip>
                <a:blip r:embed="rId2"/>
              </a:buBlip>
              <a:defRPr sz="2800"/>
            </a:lvl3pPr>
            <a:lvl4pPr marL="1727200" indent="-355600">
              <a:spcBef>
                <a:spcPts val="600"/>
              </a:spcBef>
              <a:buBlip>
                <a:blip r:embed="rId2"/>
              </a:buBlip>
              <a:defRPr sz="2800"/>
            </a:lvl4pPr>
            <a:lvl5pPr marL="2184400" indent="-355600">
              <a:spcBef>
                <a:spcPts val="600"/>
              </a:spcBef>
              <a:buBlip>
                <a:blip r:embed="rId2"/>
              </a:buBlip>
              <a:defRPr sz="2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" name="Titel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60" name="Textebene 1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buSzTx/>
              <a:buNone/>
              <a:defRPr b="1"/>
            </a:lvl1pPr>
            <a:lvl2pPr marL="0" indent="457200">
              <a:buSzTx/>
              <a:buNone/>
              <a:defRPr b="1"/>
            </a:lvl2pPr>
            <a:lvl3pPr marL="0" indent="914400">
              <a:buSzTx/>
              <a:buNone/>
              <a:defRPr b="1"/>
            </a:lvl3pPr>
            <a:lvl4pPr marL="0" indent="1371600">
              <a:buSzTx/>
              <a:buNone/>
              <a:defRPr b="1"/>
            </a:lvl4pPr>
            <a:lvl5pPr marL="0" indent="1828800">
              <a:buSzTx/>
              <a:buNone/>
              <a:defRPr b="1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1" name="Textplatzhalt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buSzTx/>
              <a:buNone/>
              <a:defRPr b="1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ext Box 10"/>
          <p:cNvSpPr txBox="1"/>
          <p:nvPr/>
        </p:nvSpPr>
        <p:spPr>
          <a:xfrm>
            <a:off x="6011862" y="6453187"/>
            <a:ext cx="273685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spcBef>
                <a:spcPts val="500"/>
              </a:spcBef>
              <a:defRPr sz="900"/>
            </a:lvl1pPr>
          </a:lstStyle>
          <a:p>
            <a:pPr/>
            <a:r>
              <a:t>Abteilungs-, Fakultäts-, Institutsbezeichnung</a:t>
            </a:r>
          </a:p>
        </p:txBody>
      </p:sp>
      <p:sp>
        <p:nvSpPr>
          <p:cNvPr id="7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1" name="Text Box 12"/>
          <p:cNvSpPr txBox="1"/>
          <p:nvPr/>
        </p:nvSpPr>
        <p:spPr>
          <a:xfrm>
            <a:off x="755650" y="6453187"/>
            <a:ext cx="814388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500"/>
              </a:spcBef>
              <a:defRPr sz="900"/>
            </a:lvl1pPr>
          </a:lstStyle>
          <a:p>
            <a:pPr/>
            <a:r>
              <a:t>29.01.2018</a:t>
            </a:r>
          </a:p>
        </p:txBody>
      </p:sp>
      <p:pic>
        <p:nvPicPr>
          <p:cNvPr id="72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67625" y="333375"/>
            <a:ext cx="1076325" cy="49688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eltext"/>
          <p:cNvSpPr txBox="1"/>
          <p:nvPr>
            <p:ph type="title"/>
          </p:nvPr>
        </p:nvSpPr>
        <p:spPr>
          <a:xfrm>
            <a:off x="390525" y="333375"/>
            <a:ext cx="6911975" cy="5619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Titeltext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8" name="Titel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000"/>
            </a:lvl1pPr>
          </a:lstStyle>
          <a:p>
            <a:pPr/>
            <a:r>
              <a:t>Titeltext</a:t>
            </a:r>
          </a:p>
        </p:txBody>
      </p:sp>
      <p:sp>
        <p:nvSpPr>
          <p:cNvPr id="89" name="Textebene 1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700"/>
              </a:spcBef>
              <a:buBlip>
                <a:blip r:embed="rId2"/>
              </a:buBlip>
              <a:defRPr sz="3200"/>
            </a:lvl1pPr>
            <a:lvl2pPr marL="783771" indent="-326571">
              <a:spcBef>
                <a:spcPts val="700"/>
              </a:spcBef>
              <a:buBlip>
                <a:blip r:embed="rId2"/>
              </a:buBlip>
              <a:defRPr sz="3200"/>
            </a:lvl2pPr>
            <a:lvl3pPr marL="1219200" indent="-304800">
              <a:spcBef>
                <a:spcPts val="700"/>
              </a:spcBef>
              <a:buBlip>
                <a:blip r:embed="rId2"/>
              </a:buBlip>
              <a:defRPr sz="3200"/>
            </a:lvl3pPr>
            <a:lvl4pPr marL="1737360" indent="-365760">
              <a:spcBef>
                <a:spcPts val="700"/>
              </a:spcBef>
              <a:buBlip>
                <a:blip r:embed="rId2"/>
              </a:buBlip>
              <a:defRPr sz="3200"/>
            </a:lvl4pPr>
            <a:lvl5pPr marL="2194560" indent="-365760">
              <a:spcBef>
                <a:spcPts val="700"/>
              </a:spcBef>
              <a:buBlip>
                <a:blip r:embed="rId2"/>
              </a:buBlip>
              <a:defRPr sz="32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0" name="Textplatzhalt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8" name="Titel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000"/>
            </a:lvl1pPr>
          </a:lstStyle>
          <a:p>
            <a:pPr/>
            <a:r>
              <a:t>Titeltext</a:t>
            </a:r>
          </a:p>
        </p:txBody>
      </p:sp>
      <p:sp>
        <p:nvSpPr>
          <p:cNvPr id="99" name="Bildplatzhalt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00" name="Textebene 1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 marL="0" indent="914400">
              <a:spcBef>
                <a:spcPts val="300"/>
              </a:spcBef>
              <a:buSzTx/>
              <a:buNone/>
              <a:defRPr sz="1400"/>
            </a:lvl3pPr>
            <a:lvl4pPr marL="0" indent="1371600">
              <a:spcBef>
                <a:spcPts val="300"/>
              </a:spcBef>
              <a:buSzTx/>
              <a:buNone/>
              <a:defRPr sz="1400"/>
            </a:lvl4pPr>
            <a:lvl5pPr marL="0" indent="1828800">
              <a:spcBef>
                <a:spcPts val="300"/>
              </a:spcBef>
              <a:buSzTx/>
              <a:buNone/>
              <a:defRPr sz="1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 Box 10"/>
          <p:cNvSpPr txBox="1"/>
          <p:nvPr/>
        </p:nvSpPr>
        <p:spPr>
          <a:xfrm>
            <a:off x="6011862" y="6453187"/>
            <a:ext cx="273685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spcBef>
                <a:spcPts val="500"/>
              </a:spcBef>
              <a:defRPr sz="900"/>
            </a:lvl1pPr>
          </a:lstStyle>
          <a:p>
            <a:pPr/>
            <a:r>
              <a:t>Abteilungs-, Fakultäts-, Institutsbezeichnung</a:t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250825" y="6453187"/>
            <a:ext cx="139837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spcBef>
                <a:spcPts val="500"/>
              </a:spcBef>
              <a:defRPr b="1" sz="9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Text Box 12"/>
          <p:cNvSpPr txBox="1"/>
          <p:nvPr/>
        </p:nvSpPr>
        <p:spPr>
          <a:xfrm>
            <a:off x="755650" y="6453187"/>
            <a:ext cx="814388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500"/>
              </a:spcBef>
              <a:defRPr sz="900"/>
            </a:lvl1pPr>
          </a:lstStyle>
          <a:p>
            <a:pPr/>
            <a:r>
              <a:t>25.09.2009</a:t>
            </a:r>
          </a:p>
        </p:txBody>
      </p:sp>
      <p:pic>
        <p:nvPicPr>
          <p:cNvPr id="6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67625" y="333375"/>
            <a:ext cx="1076325" cy="49688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eltext"/>
          <p:cNvSpPr txBox="1"/>
          <p:nvPr>
            <p:ph type="title"/>
          </p:nvPr>
        </p:nvSpPr>
        <p:spPr>
          <a:xfrm>
            <a:off x="457200" y="0"/>
            <a:ext cx="82296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/>
            <a:r>
              <a:t>Titeltext</a:t>
            </a:r>
          </a:p>
        </p:txBody>
      </p:sp>
      <p:sp>
        <p:nvSpPr>
          <p:cNvPr id="8" name="Textebene 1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buBlip>
                <a:blip r:embed="rId4"/>
              </a:buBlip>
            </a:lvl1pPr>
            <a:lvl2pPr>
              <a:buBlip>
                <a:blip r:embed="rId4"/>
              </a:buBlip>
            </a:lvl2pPr>
            <a:lvl3pPr>
              <a:buBlip>
                <a:blip r:embed="rId4"/>
              </a:buBlip>
            </a:lvl3pPr>
            <a:lvl4pPr>
              <a:buBlip>
                <a:blip r:embed="rId4"/>
              </a:buBlip>
            </a:lvl4pPr>
            <a:lvl5pPr>
              <a:buBlip>
                <a:blip r:embed="rId4"/>
              </a:buBlip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7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8001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143000" marR="0" indent="-2286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145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220685" marR="0" indent="-3918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77885" marR="0" indent="-3918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135085" marR="0" indent="-3918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92285" marR="0" indent="-3918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49485" marR="0" indent="-3918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2"/>
          <p:cNvSpPr txBox="1"/>
          <p:nvPr>
            <p:ph type="title"/>
          </p:nvPr>
        </p:nvSpPr>
        <p:spPr>
          <a:xfrm>
            <a:off x="395288" y="1484312"/>
            <a:ext cx="8389937" cy="1673378"/>
          </a:xfrm>
          <a:prstGeom prst="rect">
            <a:avLst/>
          </a:prstGeom>
        </p:spPr>
        <p:txBody>
          <a:bodyPr/>
          <a:lstStyle/>
          <a:p>
            <a:pPr defTabSz="649223">
              <a:defRPr sz="2130"/>
            </a:pPr>
            <a:r>
              <a:t>Final Presentation</a:t>
            </a:r>
          </a:p>
          <a:p>
            <a:pPr defTabSz="649223">
              <a:defRPr sz="2130"/>
            </a:pPr>
            <a:r>
              <a:rPr sz="1420"/>
              <a:t>29.01.2018</a:t>
            </a:r>
            <a:br/>
          </a:p>
          <a:p>
            <a:pPr defTabSz="649223">
              <a:defRPr sz="2130"/>
            </a:pPr>
            <a:r>
              <a:t>The Value/Advantages of Graph Databases in IoT Applications</a:t>
            </a:r>
          </a:p>
          <a:p>
            <a:pPr defTabSz="649223">
              <a:defRPr sz="2130"/>
            </a:pPr>
          </a:p>
          <a:p>
            <a:pPr defTabSz="649223">
              <a:defRPr sz="1420"/>
            </a:pPr>
            <a:r>
              <a:t>Marius Polanski, Anel Drobić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oliennummer"/>
          <p:cNvSpPr txBox="1"/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0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31" name="Recap…"/>
          <p:cNvSpPr/>
          <p:nvPr/>
        </p:nvSpPr>
        <p:spPr>
          <a:xfrm>
            <a:off x="350043" y="2794000"/>
            <a:ext cx="1631059" cy="1614141"/>
          </a:xfrm>
          <a:prstGeom prst="roundRect">
            <a:avLst>
              <a:gd name="adj" fmla="val 15000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700"/>
            </a:pPr>
            <a:r>
              <a:t>Recap</a:t>
            </a:r>
          </a:p>
          <a:p>
            <a:pPr algn="ctr">
              <a:defRPr sz="1700"/>
            </a:pPr>
            <a:r>
              <a:t>-</a:t>
            </a:r>
          </a:p>
          <a:p>
            <a:pPr algn="ctr">
              <a:defRPr sz="1700"/>
            </a:pPr>
            <a:r>
              <a:t>Task &amp;</a:t>
            </a:r>
          </a:p>
          <a:p>
            <a:pPr algn="ctr">
              <a:defRPr sz="1700"/>
            </a:pPr>
            <a:r>
              <a:t>Interim Presentation</a:t>
            </a:r>
          </a:p>
        </p:txBody>
      </p:sp>
      <p:sp>
        <p:nvSpPr>
          <p:cNvPr id="132" name="2"/>
          <p:cNvSpPr/>
          <p:nvPr/>
        </p:nvSpPr>
        <p:spPr>
          <a:xfrm>
            <a:off x="2504810" y="2794000"/>
            <a:ext cx="1631058" cy="1614141"/>
          </a:xfrm>
          <a:prstGeom prst="roundRect">
            <a:avLst>
              <a:gd name="adj" fmla="val 15000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2</a:t>
            </a:r>
          </a:p>
        </p:txBody>
      </p:sp>
      <p:sp>
        <p:nvSpPr>
          <p:cNvPr id="133" name="3"/>
          <p:cNvSpPr/>
          <p:nvPr/>
        </p:nvSpPr>
        <p:spPr>
          <a:xfrm>
            <a:off x="4659577" y="2794000"/>
            <a:ext cx="1631058" cy="1614141"/>
          </a:xfrm>
          <a:prstGeom prst="roundRect">
            <a:avLst>
              <a:gd name="adj" fmla="val 15000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3</a:t>
            </a:r>
          </a:p>
        </p:txBody>
      </p:sp>
      <p:sp>
        <p:nvSpPr>
          <p:cNvPr id="134" name="Lessons…"/>
          <p:cNvSpPr/>
          <p:nvPr/>
        </p:nvSpPr>
        <p:spPr>
          <a:xfrm>
            <a:off x="6814343" y="2794000"/>
            <a:ext cx="1631058" cy="1614141"/>
          </a:xfrm>
          <a:prstGeom prst="roundRect">
            <a:avLst>
              <a:gd name="adj" fmla="val 15000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700"/>
            </a:pPr>
            <a:r>
              <a:t>Lessons</a:t>
            </a:r>
          </a:p>
          <a:p>
            <a:pPr algn="ctr">
              <a:defRPr sz="1700"/>
            </a:pPr>
            <a:r>
              <a:t>Learned</a:t>
            </a:r>
          </a:p>
        </p:txBody>
      </p:sp>
      <p:sp>
        <p:nvSpPr>
          <p:cNvPr id="135" name="Linie"/>
          <p:cNvSpPr/>
          <p:nvPr/>
        </p:nvSpPr>
        <p:spPr>
          <a:xfrm flipV="1">
            <a:off x="2000393" y="3540110"/>
            <a:ext cx="491718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36" name="Linie"/>
          <p:cNvSpPr/>
          <p:nvPr/>
        </p:nvSpPr>
        <p:spPr>
          <a:xfrm flipV="1">
            <a:off x="4155159" y="3601070"/>
            <a:ext cx="491719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37" name="Linie"/>
          <p:cNvSpPr/>
          <p:nvPr/>
        </p:nvSpPr>
        <p:spPr>
          <a:xfrm flipV="1">
            <a:off x="6309926" y="3601070"/>
            <a:ext cx="491718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Foliennummer"/>
          <p:cNvSpPr txBox="1"/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0" name="Technical Imple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Technical Implementation</a:t>
            </a:r>
          </a:p>
        </p:txBody>
      </p:sp>
      <p:sp>
        <p:nvSpPr>
          <p:cNvPr id="141" name="Task 1: Develop an IoT Application and a semantic media model to monitor and analyze data."/>
          <p:cNvSpPr/>
          <p:nvPr/>
        </p:nvSpPr>
        <p:spPr>
          <a:xfrm>
            <a:off x="403225" y="1088639"/>
            <a:ext cx="8337550" cy="861774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Task 1: Develop an IoT Application and a semantic media model to monitor and analyze data.</a:t>
            </a:r>
          </a:p>
        </p:txBody>
      </p:sp>
      <p:pic>
        <p:nvPicPr>
          <p:cNvPr id="142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500" y="2258002"/>
            <a:ext cx="8255000" cy="3644901"/>
          </a:xfrm>
          <a:prstGeom prst="rect">
            <a:avLst/>
          </a:prstGeom>
          <a:ln w="12700">
            <a:solidFill>
              <a:schemeClr val="accent1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Linie"/>
          <p:cNvSpPr/>
          <p:nvPr/>
        </p:nvSpPr>
        <p:spPr>
          <a:xfrm flipV="1">
            <a:off x="980435" y="2589099"/>
            <a:ext cx="845502" cy="2881977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5" name="Linie"/>
          <p:cNvSpPr/>
          <p:nvPr/>
        </p:nvSpPr>
        <p:spPr>
          <a:xfrm flipV="1">
            <a:off x="975584" y="4162105"/>
            <a:ext cx="5952542" cy="1279231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6" name="Linie"/>
          <p:cNvSpPr/>
          <p:nvPr/>
        </p:nvSpPr>
        <p:spPr>
          <a:xfrm flipV="1">
            <a:off x="994728" y="1860651"/>
            <a:ext cx="3777801" cy="3582285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7" name="Linie"/>
          <p:cNvSpPr/>
          <p:nvPr/>
        </p:nvSpPr>
        <p:spPr>
          <a:xfrm>
            <a:off x="974250" y="5472512"/>
            <a:ext cx="4211764" cy="1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8" name="Linie"/>
          <p:cNvSpPr/>
          <p:nvPr/>
        </p:nvSpPr>
        <p:spPr>
          <a:xfrm flipV="1">
            <a:off x="978328" y="4199982"/>
            <a:ext cx="1523460" cy="1267664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9" name="Linie"/>
          <p:cNvSpPr/>
          <p:nvPr/>
        </p:nvSpPr>
        <p:spPr>
          <a:xfrm flipV="1">
            <a:off x="991359" y="4779362"/>
            <a:ext cx="4270447" cy="683305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0" name="Linie"/>
          <p:cNvSpPr/>
          <p:nvPr/>
        </p:nvSpPr>
        <p:spPr>
          <a:xfrm flipV="1">
            <a:off x="993269" y="2589099"/>
            <a:ext cx="5550355" cy="2861349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1" name="Linie"/>
          <p:cNvSpPr/>
          <p:nvPr/>
        </p:nvSpPr>
        <p:spPr>
          <a:xfrm flipV="1">
            <a:off x="977753" y="2467902"/>
            <a:ext cx="4240828" cy="2982994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2" name="checks"/>
          <p:cNvSpPr txBox="1"/>
          <p:nvPr/>
        </p:nvSpPr>
        <p:spPr>
          <a:xfrm>
            <a:off x="6459432" y="2943577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153" name="Linie"/>
          <p:cNvSpPr/>
          <p:nvPr/>
        </p:nvSpPr>
        <p:spPr>
          <a:xfrm flipV="1">
            <a:off x="4579536" y="3709496"/>
            <a:ext cx="1" cy="80392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4" name="Linie"/>
          <p:cNvSpPr/>
          <p:nvPr/>
        </p:nvSpPr>
        <p:spPr>
          <a:xfrm>
            <a:off x="4579536" y="2604871"/>
            <a:ext cx="1" cy="67741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5" name="Linie"/>
          <p:cNvSpPr/>
          <p:nvPr/>
        </p:nvSpPr>
        <p:spPr>
          <a:xfrm>
            <a:off x="2082928" y="3303446"/>
            <a:ext cx="2291475" cy="142652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6" name="Linie"/>
          <p:cNvSpPr/>
          <p:nvPr/>
        </p:nvSpPr>
        <p:spPr>
          <a:xfrm flipV="1">
            <a:off x="2082662" y="2424278"/>
            <a:ext cx="2298442" cy="87053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7" name="consists of"/>
          <p:cNvSpPr txBox="1"/>
          <p:nvPr/>
        </p:nvSpPr>
        <p:spPr>
          <a:xfrm>
            <a:off x="1314450" y="3429000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158" name="Foliennummer"/>
          <p:cNvSpPr txBox="1"/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9" name="Advantages - Case 1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Advantages - Case 1…</a:t>
            </a:r>
          </a:p>
        </p:txBody>
      </p:sp>
      <p:sp>
        <p:nvSpPr>
          <p:cNvPr id="160" name="ID 101"/>
          <p:cNvSpPr/>
          <p:nvPr/>
        </p:nvSpPr>
        <p:spPr>
          <a:xfrm>
            <a:off x="1699095" y="3104417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101</a:t>
            </a:r>
          </a:p>
        </p:txBody>
      </p:sp>
      <p:sp>
        <p:nvSpPr>
          <p:cNvPr id="161" name="ID 104"/>
          <p:cNvSpPr/>
          <p:nvPr/>
        </p:nvSpPr>
        <p:spPr>
          <a:xfrm>
            <a:off x="6556742" y="3292296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104</a:t>
            </a:r>
          </a:p>
        </p:txBody>
      </p:sp>
      <p:sp>
        <p:nvSpPr>
          <p:cNvPr id="162" name="ID 102"/>
          <p:cNvSpPr/>
          <p:nvPr/>
        </p:nvSpPr>
        <p:spPr>
          <a:xfrm>
            <a:off x="4381103" y="2213341"/>
            <a:ext cx="381795" cy="375759"/>
          </a:xfrm>
          <a:prstGeom prst="ellipse">
            <a:avLst/>
          </a:prstGeom>
          <a:solidFill>
            <a:srgbClr val="187868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102</a:t>
            </a:r>
          </a:p>
        </p:txBody>
      </p:sp>
      <p:sp>
        <p:nvSpPr>
          <p:cNvPr id="163" name="ID 103"/>
          <p:cNvSpPr/>
          <p:nvPr/>
        </p:nvSpPr>
        <p:spPr>
          <a:xfrm>
            <a:off x="4381103" y="4542090"/>
            <a:ext cx="381795" cy="375760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103</a:t>
            </a:r>
          </a:p>
        </p:txBody>
      </p:sp>
      <p:sp>
        <p:nvSpPr>
          <p:cNvPr id="164" name="ID 101"/>
          <p:cNvSpPr/>
          <p:nvPr/>
        </p:nvSpPr>
        <p:spPr>
          <a:xfrm>
            <a:off x="958971" y="3104417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101</a:t>
            </a:r>
          </a:p>
        </p:txBody>
      </p:sp>
      <p:sp>
        <p:nvSpPr>
          <p:cNvPr id="165" name="ID 102"/>
          <p:cNvSpPr/>
          <p:nvPr/>
        </p:nvSpPr>
        <p:spPr>
          <a:xfrm>
            <a:off x="3220355" y="2213341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102</a:t>
            </a:r>
          </a:p>
        </p:txBody>
      </p:sp>
      <p:sp>
        <p:nvSpPr>
          <p:cNvPr id="166" name="ID 103"/>
          <p:cNvSpPr/>
          <p:nvPr/>
        </p:nvSpPr>
        <p:spPr>
          <a:xfrm>
            <a:off x="3643197" y="4550395"/>
            <a:ext cx="381794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103</a:t>
            </a:r>
          </a:p>
        </p:txBody>
      </p:sp>
      <p:sp>
        <p:nvSpPr>
          <p:cNvPr id="167" name="ID 104"/>
          <p:cNvSpPr/>
          <p:nvPr/>
        </p:nvSpPr>
        <p:spPr>
          <a:xfrm>
            <a:off x="6118890" y="2728659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104</a:t>
            </a:r>
          </a:p>
        </p:txBody>
      </p:sp>
      <p:sp>
        <p:nvSpPr>
          <p:cNvPr id="168" name="supplies to"/>
          <p:cNvSpPr txBox="1"/>
          <p:nvPr/>
        </p:nvSpPr>
        <p:spPr>
          <a:xfrm rot="20182236">
            <a:off x="2746384" y="2772969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169" name="supplies to"/>
          <p:cNvSpPr txBox="1"/>
          <p:nvPr/>
        </p:nvSpPr>
        <p:spPr>
          <a:xfrm rot="1884371">
            <a:off x="2708355" y="3641105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170" name="Linie"/>
          <p:cNvSpPr/>
          <p:nvPr/>
        </p:nvSpPr>
        <p:spPr>
          <a:xfrm flipV="1">
            <a:off x="3415742" y="1881966"/>
            <a:ext cx="575888" cy="330939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71" name="Linie"/>
          <p:cNvSpPr/>
          <p:nvPr/>
        </p:nvSpPr>
        <p:spPr>
          <a:xfrm>
            <a:off x="4041592" y="4738274"/>
            <a:ext cx="33951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72" name="works with"/>
          <p:cNvSpPr txBox="1"/>
          <p:nvPr/>
        </p:nvSpPr>
        <p:spPr>
          <a:xfrm>
            <a:off x="1291231" y="3043181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173" name="ID 201"/>
          <p:cNvSpPr/>
          <p:nvPr/>
        </p:nvSpPr>
        <p:spPr>
          <a:xfrm>
            <a:off x="958971" y="3923576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201</a:t>
            </a:r>
          </a:p>
        </p:txBody>
      </p:sp>
      <p:sp>
        <p:nvSpPr>
          <p:cNvPr id="174" name="ID 202"/>
          <p:cNvSpPr/>
          <p:nvPr/>
        </p:nvSpPr>
        <p:spPr>
          <a:xfrm>
            <a:off x="1699095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202</a:t>
            </a:r>
          </a:p>
        </p:txBody>
      </p:sp>
      <p:sp>
        <p:nvSpPr>
          <p:cNvPr id="175" name="ID 203"/>
          <p:cNvSpPr/>
          <p:nvPr/>
        </p:nvSpPr>
        <p:spPr>
          <a:xfrm>
            <a:off x="2501787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203</a:t>
            </a:r>
          </a:p>
        </p:txBody>
      </p:sp>
      <p:sp>
        <p:nvSpPr>
          <p:cNvPr id="176" name="ID 204"/>
          <p:cNvSpPr/>
          <p:nvPr/>
        </p:nvSpPr>
        <p:spPr>
          <a:xfrm>
            <a:off x="3951186" y="1575118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204</a:t>
            </a:r>
          </a:p>
        </p:txBody>
      </p:sp>
      <p:sp>
        <p:nvSpPr>
          <p:cNvPr id="177" name="ID 205"/>
          <p:cNvSpPr/>
          <p:nvPr/>
        </p:nvSpPr>
        <p:spPr>
          <a:xfrm>
            <a:off x="4749892" y="1569745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205</a:t>
            </a:r>
          </a:p>
        </p:txBody>
      </p:sp>
      <p:sp>
        <p:nvSpPr>
          <p:cNvPr id="178" name="ID 209"/>
          <p:cNvSpPr/>
          <p:nvPr/>
        </p:nvSpPr>
        <p:spPr>
          <a:xfrm>
            <a:off x="6148709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209</a:t>
            </a:r>
          </a:p>
        </p:txBody>
      </p:sp>
      <p:sp>
        <p:nvSpPr>
          <p:cNvPr id="179" name="ID 210"/>
          <p:cNvSpPr/>
          <p:nvPr/>
        </p:nvSpPr>
        <p:spPr>
          <a:xfrm>
            <a:off x="6931818" y="3923576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210</a:t>
            </a:r>
          </a:p>
        </p:txBody>
      </p:sp>
      <p:sp>
        <p:nvSpPr>
          <p:cNvPr id="180" name="Linie"/>
          <p:cNvSpPr/>
          <p:nvPr/>
        </p:nvSpPr>
        <p:spPr>
          <a:xfrm flipH="1">
            <a:off x="1150646" y="3490802"/>
            <a:ext cx="725106" cy="42540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1" name="Linie"/>
          <p:cNvSpPr/>
          <p:nvPr/>
        </p:nvSpPr>
        <p:spPr>
          <a:xfrm>
            <a:off x="1895311" y="3489781"/>
            <a:ext cx="1" cy="422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2" name="…"/>
          <p:cNvSpPr txBox="1"/>
          <p:nvPr/>
        </p:nvSpPr>
        <p:spPr>
          <a:xfrm>
            <a:off x="1676871" y="3668054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183" name="…"/>
          <p:cNvSpPr txBox="1"/>
          <p:nvPr/>
        </p:nvSpPr>
        <p:spPr>
          <a:xfrm>
            <a:off x="2197374" y="3750183"/>
            <a:ext cx="180341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184" name="Linie"/>
          <p:cNvSpPr/>
          <p:nvPr/>
        </p:nvSpPr>
        <p:spPr>
          <a:xfrm flipV="1">
            <a:off x="4576758" y="1918674"/>
            <a:ext cx="256676" cy="29046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5" name="Linie"/>
          <p:cNvSpPr/>
          <p:nvPr/>
        </p:nvSpPr>
        <p:spPr>
          <a:xfrm flipH="1">
            <a:off x="6441584" y="3663841"/>
            <a:ext cx="268819" cy="26881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6" name="Linie"/>
          <p:cNvSpPr/>
          <p:nvPr/>
        </p:nvSpPr>
        <p:spPr>
          <a:xfrm>
            <a:off x="6738368" y="3670683"/>
            <a:ext cx="315193" cy="31519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7" name="consists of"/>
          <p:cNvSpPr txBox="1"/>
          <p:nvPr/>
        </p:nvSpPr>
        <p:spPr>
          <a:xfrm>
            <a:off x="3957610" y="2048194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188" name="consists of"/>
          <p:cNvSpPr txBox="1"/>
          <p:nvPr/>
        </p:nvSpPr>
        <p:spPr>
          <a:xfrm>
            <a:off x="3951186" y="5273585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189" name="Name: Blade…"/>
          <p:cNvSpPr/>
          <p:nvPr/>
        </p:nvSpPr>
        <p:spPr>
          <a:xfrm>
            <a:off x="733376" y="4339197"/>
            <a:ext cx="737492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Blade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190" name="Name: Thermic Component…"/>
          <p:cNvSpPr/>
          <p:nvPr/>
        </p:nvSpPr>
        <p:spPr>
          <a:xfrm>
            <a:off x="3773338" y="1147002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5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Thermic Component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191" name="Name: Processor…"/>
          <p:cNvSpPr/>
          <p:nvPr/>
        </p:nvSpPr>
        <p:spPr>
          <a:xfrm>
            <a:off x="4572044" y="1147002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5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192" name="Name: Engine…"/>
          <p:cNvSpPr/>
          <p:nvPr/>
        </p:nvSpPr>
        <p:spPr>
          <a:xfrm>
            <a:off x="1521247" y="4339197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Engine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193" name="Name: Processor…"/>
          <p:cNvSpPr/>
          <p:nvPr/>
        </p:nvSpPr>
        <p:spPr>
          <a:xfrm>
            <a:off x="2323939" y="4339197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194" name="Linie"/>
          <p:cNvSpPr/>
          <p:nvPr/>
        </p:nvSpPr>
        <p:spPr>
          <a:xfrm>
            <a:off x="1915659" y="3491800"/>
            <a:ext cx="746998" cy="4408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95" name="ID 201"/>
          <p:cNvSpPr/>
          <p:nvPr/>
        </p:nvSpPr>
        <p:spPr>
          <a:xfrm>
            <a:off x="3643197" y="5364405"/>
            <a:ext cx="381794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201</a:t>
            </a:r>
          </a:p>
        </p:txBody>
      </p:sp>
      <p:sp>
        <p:nvSpPr>
          <p:cNvPr id="196" name="ID 202"/>
          <p:cNvSpPr/>
          <p:nvPr/>
        </p:nvSpPr>
        <p:spPr>
          <a:xfrm>
            <a:off x="4383320" y="5373488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202</a:t>
            </a:r>
          </a:p>
        </p:txBody>
      </p:sp>
      <p:sp>
        <p:nvSpPr>
          <p:cNvPr id="197" name="ID 203"/>
          <p:cNvSpPr/>
          <p:nvPr/>
        </p:nvSpPr>
        <p:spPr>
          <a:xfrm>
            <a:off x="5186012" y="5373488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203</a:t>
            </a:r>
          </a:p>
        </p:txBody>
      </p:sp>
      <p:sp>
        <p:nvSpPr>
          <p:cNvPr id="198" name="Linie"/>
          <p:cNvSpPr/>
          <p:nvPr/>
        </p:nvSpPr>
        <p:spPr>
          <a:xfrm flipH="1">
            <a:off x="3834871" y="4931630"/>
            <a:ext cx="725106" cy="42540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99" name="Linie"/>
          <p:cNvSpPr/>
          <p:nvPr/>
        </p:nvSpPr>
        <p:spPr>
          <a:xfrm>
            <a:off x="4579536" y="4930610"/>
            <a:ext cx="1" cy="422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0" name="…"/>
          <p:cNvSpPr txBox="1"/>
          <p:nvPr/>
        </p:nvSpPr>
        <p:spPr>
          <a:xfrm>
            <a:off x="4381917" y="5051312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201" name="…"/>
          <p:cNvSpPr txBox="1"/>
          <p:nvPr/>
        </p:nvSpPr>
        <p:spPr>
          <a:xfrm>
            <a:off x="4881599" y="5191012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202" name="Name: Blade…"/>
          <p:cNvSpPr/>
          <p:nvPr/>
        </p:nvSpPr>
        <p:spPr>
          <a:xfrm>
            <a:off x="3417602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Blade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03" name="Name: Engine…"/>
          <p:cNvSpPr/>
          <p:nvPr/>
        </p:nvSpPr>
        <p:spPr>
          <a:xfrm>
            <a:off x="4205473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Engine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04" name="Name: Processor…"/>
          <p:cNvSpPr/>
          <p:nvPr/>
        </p:nvSpPr>
        <p:spPr>
          <a:xfrm>
            <a:off x="5008164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05" name="Linie"/>
          <p:cNvSpPr/>
          <p:nvPr/>
        </p:nvSpPr>
        <p:spPr>
          <a:xfrm>
            <a:off x="4599884" y="4932629"/>
            <a:ext cx="746998" cy="4408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6" name="Name: Construction Robot…"/>
          <p:cNvSpPr/>
          <p:nvPr/>
        </p:nvSpPr>
        <p:spPr>
          <a:xfrm>
            <a:off x="5764586" y="4339197"/>
            <a:ext cx="894379" cy="40578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Construction Robot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07" name="Name: Assembly Line…"/>
          <p:cNvSpPr/>
          <p:nvPr/>
        </p:nvSpPr>
        <p:spPr>
          <a:xfrm>
            <a:off x="6753990" y="4339197"/>
            <a:ext cx="892388" cy="40578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Assembly Line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08" name="Linie"/>
          <p:cNvSpPr/>
          <p:nvPr/>
        </p:nvSpPr>
        <p:spPr>
          <a:xfrm>
            <a:off x="1350175" y="3300481"/>
            <a:ext cx="33951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9" name="Linie"/>
          <p:cNvSpPr/>
          <p:nvPr/>
        </p:nvSpPr>
        <p:spPr>
          <a:xfrm>
            <a:off x="1149868" y="3500481"/>
            <a:ext cx="1" cy="383469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0" name="Linie"/>
          <p:cNvSpPr/>
          <p:nvPr/>
        </p:nvSpPr>
        <p:spPr>
          <a:xfrm>
            <a:off x="1153535" y="3494966"/>
            <a:ext cx="635598" cy="434254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1" name="Linie"/>
          <p:cNvSpPr/>
          <p:nvPr/>
        </p:nvSpPr>
        <p:spPr>
          <a:xfrm>
            <a:off x="3602149" y="2401220"/>
            <a:ext cx="77895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2" name="Linie"/>
          <p:cNvSpPr/>
          <p:nvPr/>
        </p:nvSpPr>
        <p:spPr>
          <a:xfrm>
            <a:off x="3831279" y="4933992"/>
            <a:ext cx="1" cy="383468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3" name="Linie"/>
          <p:cNvSpPr/>
          <p:nvPr/>
        </p:nvSpPr>
        <p:spPr>
          <a:xfrm>
            <a:off x="3842798" y="4939234"/>
            <a:ext cx="635597" cy="434255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4" name="Linie"/>
          <p:cNvSpPr/>
          <p:nvPr/>
        </p:nvSpPr>
        <p:spPr>
          <a:xfrm flipH="1" flipV="1">
            <a:off x="4283211" y="1918235"/>
            <a:ext cx="291268" cy="29126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5" name="Name: Dave…"/>
          <p:cNvSpPr/>
          <p:nvPr/>
        </p:nvSpPr>
        <p:spPr>
          <a:xfrm>
            <a:off x="351337" y="3128366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Dave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216" name="Name: Punching…"/>
          <p:cNvSpPr/>
          <p:nvPr/>
        </p:nvSpPr>
        <p:spPr>
          <a:xfrm>
            <a:off x="2135187" y="3044982"/>
            <a:ext cx="1265395" cy="42579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Punching</a:t>
            </a:r>
          </a:p>
          <a:p>
            <a:pPr>
              <a:defRPr sz="600"/>
            </a:pPr>
            <a:r>
              <a:t>Type: Cutting Machine</a:t>
            </a:r>
          </a:p>
          <a:p>
            <a:pPr>
              <a:defRPr sz="600"/>
            </a:pPr>
            <a:r>
              <a:t>Maintenance Date: 01.06.2018</a:t>
            </a:r>
          </a:p>
        </p:txBody>
      </p:sp>
      <p:sp>
        <p:nvSpPr>
          <p:cNvPr id="217" name="ID 301"/>
          <p:cNvSpPr/>
          <p:nvPr/>
        </p:nvSpPr>
        <p:spPr>
          <a:xfrm>
            <a:off x="1699095" y="2218410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301</a:t>
            </a:r>
          </a:p>
        </p:txBody>
      </p:sp>
      <p:sp>
        <p:nvSpPr>
          <p:cNvPr id="218" name="Linie"/>
          <p:cNvSpPr/>
          <p:nvPr/>
        </p:nvSpPr>
        <p:spPr>
          <a:xfrm>
            <a:off x="1878965" y="2589099"/>
            <a:ext cx="1" cy="496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9" name="Name: Edge Check 1…"/>
          <p:cNvSpPr/>
          <p:nvPr/>
        </p:nvSpPr>
        <p:spPr>
          <a:xfrm>
            <a:off x="1429986" y="1819757"/>
            <a:ext cx="85445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Edge Check 1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220" name="Name: Karl…"/>
          <p:cNvSpPr/>
          <p:nvPr/>
        </p:nvSpPr>
        <p:spPr>
          <a:xfrm>
            <a:off x="2589351" y="2232755"/>
            <a:ext cx="589804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Karl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221" name="Name: Tom…"/>
          <p:cNvSpPr/>
          <p:nvPr/>
        </p:nvSpPr>
        <p:spPr>
          <a:xfrm>
            <a:off x="5518665" y="2635579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Tom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222" name="Name: Welding…"/>
          <p:cNvSpPr/>
          <p:nvPr/>
        </p:nvSpPr>
        <p:spPr>
          <a:xfrm>
            <a:off x="3946840" y="2635579"/>
            <a:ext cx="1265394" cy="42579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Welding</a:t>
            </a:r>
          </a:p>
          <a:p>
            <a:pPr>
              <a:defRPr sz="600"/>
            </a:pPr>
            <a:r>
              <a:t>Type: Thermic Machine</a:t>
            </a:r>
          </a:p>
          <a:p>
            <a:pPr>
              <a:defRPr sz="600"/>
            </a:pPr>
            <a:r>
              <a:t>Maintenance Date: 01.07.2018</a:t>
            </a:r>
          </a:p>
        </p:txBody>
      </p:sp>
      <p:sp>
        <p:nvSpPr>
          <p:cNvPr id="223" name="Name: Milling…"/>
          <p:cNvSpPr/>
          <p:nvPr/>
        </p:nvSpPr>
        <p:spPr>
          <a:xfrm>
            <a:off x="3963960" y="4022937"/>
            <a:ext cx="1265394" cy="42579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Milling</a:t>
            </a:r>
          </a:p>
          <a:p>
            <a:pPr>
              <a:defRPr sz="600"/>
            </a:pPr>
            <a:r>
              <a:t>Type: Cutting Machine</a:t>
            </a:r>
          </a:p>
          <a:p>
            <a:pPr>
              <a:defRPr sz="600"/>
            </a:pPr>
            <a:r>
              <a:t>Maintenance Date: 01.08.2018</a:t>
            </a:r>
          </a:p>
        </p:txBody>
      </p:sp>
      <p:sp>
        <p:nvSpPr>
          <p:cNvPr id="224" name="Name: Assembly…"/>
          <p:cNvSpPr/>
          <p:nvPr/>
        </p:nvSpPr>
        <p:spPr>
          <a:xfrm>
            <a:off x="6839290" y="2891519"/>
            <a:ext cx="1265394" cy="42579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Assembly</a:t>
            </a:r>
          </a:p>
          <a:p>
            <a:pPr>
              <a:defRPr sz="600"/>
            </a:pPr>
            <a:r>
              <a:t>Type: Construction Machine</a:t>
            </a:r>
          </a:p>
          <a:p>
            <a:pPr>
              <a:defRPr sz="600"/>
            </a:pPr>
            <a:r>
              <a:t>Maintenance Date: 01.09.2018</a:t>
            </a:r>
          </a:p>
        </p:txBody>
      </p:sp>
      <p:sp>
        <p:nvSpPr>
          <p:cNvPr id="225" name="Linie"/>
          <p:cNvSpPr/>
          <p:nvPr/>
        </p:nvSpPr>
        <p:spPr>
          <a:xfrm>
            <a:off x="6464035" y="3021368"/>
            <a:ext cx="261887" cy="27557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6" name="Linie"/>
          <p:cNvSpPr/>
          <p:nvPr/>
        </p:nvSpPr>
        <p:spPr>
          <a:xfrm>
            <a:off x="6309787" y="3120109"/>
            <a:ext cx="1" cy="796097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7" name="ID 302"/>
          <p:cNvSpPr/>
          <p:nvPr/>
        </p:nvSpPr>
        <p:spPr>
          <a:xfrm>
            <a:off x="5218583" y="2213341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302</a:t>
            </a:r>
          </a:p>
        </p:txBody>
      </p:sp>
      <p:sp>
        <p:nvSpPr>
          <p:cNvPr id="228" name="ID 303"/>
          <p:cNvSpPr/>
          <p:nvPr/>
        </p:nvSpPr>
        <p:spPr>
          <a:xfrm>
            <a:off x="5261805" y="4558233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303</a:t>
            </a:r>
          </a:p>
        </p:txBody>
      </p:sp>
      <p:sp>
        <p:nvSpPr>
          <p:cNvPr id="229" name="ID 303"/>
          <p:cNvSpPr/>
          <p:nvPr/>
        </p:nvSpPr>
        <p:spPr>
          <a:xfrm>
            <a:off x="6556742" y="2401220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303</a:t>
            </a:r>
          </a:p>
        </p:txBody>
      </p:sp>
      <p:sp>
        <p:nvSpPr>
          <p:cNvPr id="230" name="Linie"/>
          <p:cNvSpPr/>
          <p:nvPr/>
        </p:nvSpPr>
        <p:spPr>
          <a:xfrm flipH="1">
            <a:off x="4799843" y="2415638"/>
            <a:ext cx="41874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1" name="Linie"/>
          <p:cNvSpPr/>
          <p:nvPr/>
        </p:nvSpPr>
        <p:spPr>
          <a:xfrm>
            <a:off x="6747639" y="2790188"/>
            <a:ext cx="1" cy="496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2" name="Name: Temp Check…"/>
          <p:cNvSpPr/>
          <p:nvPr/>
        </p:nvSpPr>
        <p:spPr>
          <a:xfrm>
            <a:off x="5231631" y="1801401"/>
            <a:ext cx="801689" cy="36576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Temp Check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233" name="Name: Final Inspection…"/>
          <p:cNvSpPr/>
          <p:nvPr/>
        </p:nvSpPr>
        <p:spPr>
          <a:xfrm>
            <a:off x="6273822" y="1991005"/>
            <a:ext cx="920012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Final Inspection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234" name="Linie"/>
          <p:cNvSpPr/>
          <p:nvPr/>
        </p:nvSpPr>
        <p:spPr>
          <a:xfrm flipH="1">
            <a:off x="4772528" y="4738274"/>
            <a:ext cx="479646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5" name="ID 105"/>
          <p:cNvSpPr/>
          <p:nvPr/>
        </p:nvSpPr>
        <p:spPr>
          <a:xfrm>
            <a:off x="4381103" y="3303188"/>
            <a:ext cx="381795" cy="375759"/>
          </a:xfrm>
          <a:prstGeom prst="ellipse">
            <a:avLst/>
          </a:prstGeom>
          <a:solidFill>
            <a:srgbClr val="DEDA01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105</a:t>
            </a:r>
          </a:p>
        </p:txBody>
      </p:sp>
      <p:sp>
        <p:nvSpPr>
          <p:cNvPr id="236" name="Linie"/>
          <p:cNvSpPr/>
          <p:nvPr/>
        </p:nvSpPr>
        <p:spPr>
          <a:xfrm>
            <a:off x="4784305" y="3511573"/>
            <a:ext cx="1746199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7" name="works with"/>
          <p:cNvSpPr txBox="1"/>
          <p:nvPr/>
        </p:nvSpPr>
        <p:spPr>
          <a:xfrm>
            <a:off x="3739228" y="2250491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238" name="works with"/>
          <p:cNvSpPr txBox="1"/>
          <p:nvPr/>
        </p:nvSpPr>
        <p:spPr>
          <a:xfrm>
            <a:off x="3981446" y="4782363"/>
            <a:ext cx="459803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239" name="works with"/>
          <p:cNvSpPr txBox="1"/>
          <p:nvPr/>
        </p:nvSpPr>
        <p:spPr>
          <a:xfrm>
            <a:off x="6300603" y="3097234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240" name="ID 106"/>
          <p:cNvSpPr/>
          <p:nvPr/>
        </p:nvSpPr>
        <p:spPr>
          <a:xfrm>
            <a:off x="8366918" y="3301902"/>
            <a:ext cx="381795" cy="375759"/>
          </a:xfrm>
          <a:prstGeom prst="ellipse">
            <a:avLst/>
          </a:prstGeom>
          <a:solidFill>
            <a:srgbClr val="DEDA0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106</a:t>
            </a:r>
          </a:p>
        </p:txBody>
      </p:sp>
      <p:sp>
        <p:nvSpPr>
          <p:cNvPr id="241" name="ID 107"/>
          <p:cNvSpPr/>
          <p:nvPr/>
        </p:nvSpPr>
        <p:spPr>
          <a:xfrm>
            <a:off x="8366918" y="5051312"/>
            <a:ext cx="381795" cy="375759"/>
          </a:xfrm>
          <a:prstGeom prst="ellipse">
            <a:avLst/>
          </a:prstGeom>
          <a:solidFill>
            <a:srgbClr val="DEDA0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107</a:t>
            </a:r>
          </a:p>
        </p:txBody>
      </p:sp>
      <p:sp>
        <p:nvSpPr>
          <p:cNvPr id="242" name="Linie"/>
          <p:cNvSpPr/>
          <p:nvPr/>
        </p:nvSpPr>
        <p:spPr>
          <a:xfrm>
            <a:off x="8557816" y="3700765"/>
            <a:ext cx="1" cy="132872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3" name="Linie"/>
          <p:cNvSpPr/>
          <p:nvPr/>
        </p:nvSpPr>
        <p:spPr>
          <a:xfrm>
            <a:off x="6964774" y="3511573"/>
            <a:ext cx="1375907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4" name="Linie"/>
          <p:cNvSpPr/>
          <p:nvPr/>
        </p:nvSpPr>
        <p:spPr>
          <a:xfrm>
            <a:off x="6969592" y="3528251"/>
            <a:ext cx="1400872" cy="1613343"/>
          </a:xfrm>
          <a:prstGeom prst="line">
            <a:avLst/>
          </a:prstGeom>
          <a:ln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5" name="supplies to"/>
          <p:cNvSpPr txBox="1"/>
          <p:nvPr/>
        </p:nvSpPr>
        <p:spPr>
          <a:xfrm>
            <a:off x="7474320" y="3364953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246" name="supplies to"/>
          <p:cNvSpPr txBox="1"/>
          <p:nvPr/>
        </p:nvSpPr>
        <p:spPr>
          <a:xfrm>
            <a:off x="7652727" y="4199982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247" name="supplies to"/>
          <p:cNvSpPr txBox="1"/>
          <p:nvPr/>
        </p:nvSpPr>
        <p:spPr>
          <a:xfrm>
            <a:off x="8111033" y="3767512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248" name="Name: Shipping…"/>
          <p:cNvSpPr/>
          <p:nvPr/>
        </p:nvSpPr>
        <p:spPr>
          <a:xfrm>
            <a:off x="8188152" y="5462411"/>
            <a:ext cx="739328" cy="28048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Shipping</a:t>
            </a:r>
          </a:p>
          <a:p>
            <a:pPr>
              <a:defRPr sz="600"/>
            </a:pPr>
            <a:r>
              <a:t>Type: Stock</a:t>
            </a:r>
          </a:p>
        </p:txBody>
      </p:sp>
      <p:sp>
        <p:nvSpPr>
          <p:cNvPr id="249" name="Name: Storage…"/>
          <p:cNvSpPr/>
          <p:nvPr/>
        </p:nvSpPr>
        <p:spPr>
          <a:xfrm>
            <a:off x="3581522" y="3381219"/>
            <a:ext cx="739329" cy="28048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Storage</a:t>
            </a:r>
          </a:p>
          <a:p>
            <a:pPr>
              <a:defRPr sz="600"/>
            </a:pPr>
            <a:r>
              <a:t>Type: Stock</a:t>
            </a:r>
          </a:p>
        </p:txBody>
      </p:sp>
      <p:sp>
        <p:nvSpPr>
          <p:cNvPr id="250" name="Name: Rework…"/>
          <p:cNvSpPr/>
          <p:nvPr/>
        </p:nvSpPr>
        <p:spPr>
          <a:xfrm>
            <a:off x="8245326" y="2985512"/>
            <a:ext cx="739328" cy="28048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Rework</a:t>
            </a:r>
          </a:p>
          <a:p>
            <a:pPr>
              <a:defRPr sz="600"/>
            </a:pPr>
            <a:r>
              <a:t>Type: Stock</a:t>
            </a:r>
          </a:p>
        </p:txBody>
      </p:sp>
      <p:sp>
        <p:nvSpPr>
          <p:cNvPr id="251" name="supplies to"/>
          <p:cNvSpPr txBox="1"/>
          <p:nvPr/>
        </p:nvSpPr>
        <p:spPr>
          <a:xfrm>
            <a:off x="5001486" y="3346426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252" name="consists of"/>
          <p:cNvSpPr txBox="1"/>
          <p:nvPr/>
        </p:nvSpPr>
        <p:spPr>
          <a:xfrm>
            <a:off x="4702716" y="2048194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253" name="checks"/>
          <p:cNvSpPr txBox="1"/>
          <p:nvPr/>
        </p:nvSpPr>
        <p:spPr>
          <a:xfrm>
            <a:off x="4844715" y="2236073"/>
            <a:ext cx="341298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254" name="checks"/>
          <p:cNvSpPr txBox="1"/>
          <p:nvPr/>
        </p:nvSpPr>
        <p:spPr>
          <a:xfrm>
            <a:off x="1889992" y="2694405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255" name="checks"/>
          <p:cNvSpPr txBox="1"/>
          <p:nvPr/>
        </p:nvSpPr>
        <p:spPr>
          <a:xfrm>
            <a:off x="4881599" y="4580401"/>
            <a:ext cx="341298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256" name="consists of"/>
          <p:cNvSpPr txBox="1"/>
          <p:nvPr/>
        </p:nvSpPr>
        <p:spPr>
          <a:xfrm>
            <a:off x="6165963" y="3636058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257" name="has technical…"/>
          <p:cNvSpPr txBox="1"/>
          <p:nvPr/>
        </p:nvSpPr>
        <p:spPr>
          <a:xfrm>
            <a:off x="615070" y="3549673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258" name="has technical…"/>
          <p:cNvSpPr txBox="1"/>
          <p:nvPr/>
        </p:nvSpPr>
        <p:spPr>
          <a:xfrm>
            <a:off x="3290130" y="5111343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259" name="has technical…"/>
          <p:cNvSpPr txBox="1"/>
          <p:nvPr/>
        </p:nvSpPr>
        <p:spPr>
          <a:xfrm>
            <a:off x="3196904" y="1881966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260" name="has technical…"/>
          <p:cNvSpPr txBox="1"/>
          <p:nvPr/>
        </p:nvSpPr>
        <p:spPr>
          <a:xfrm>
            <a:off x="5777804" y="3217908"/>
            <a:ext cx="570084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261" name="Name: Alexa…"/>
          <p:cNvSpPr/>
          <p:nvPr/>
        </p:nvSpPr>
        <p:spPr>
          <a:xfrm>
            <a:off x="3102672" y="4242184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Alexa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262" name="ID 105"/>
          <p:cNvSpPr/>
          <p:nvPr/>
        </p:nvSpPr>
        <p:spPr>
          <a:xfrm>
            <a:off x="592305" y="5268182"/>
            <a:ext cx="381795" cy="375759"/>
          </a:xfrm>
          <a:prstGeom prst="ellipse">
            <a:avLst/>
          </a:prstGeom>
          <a:solidFill>
            <a:srgbClr val="EF7868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105</a:t>
            </a:r>
          </a:p>
        </p:txBody>
      </p:sp>
      <p:sp>
        <p:nvSpPr>
          <p:cNvPr id="263" name="„has technical…"/>
          <p:cNvSpPr txBox="1"/>
          <p:nvPr/>
        </p:nvSpPr>
        <p:spPr>
          <a:xfrm>
            <a:off x="944722" y="5532328"/>
            <a:ext cx="701239" cy="317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„has technical</a:t>
            </a:r>
          </a:p>
          <a:p>
            <a:pPr>
              <a:defRPr sz="600"/>
            </a:pPr>
            <a:r>
              <a:t>know-how“ for all</a:t>
            </a:r>
          </a:p>
          <a:p>
            <a:pPr>
              <a:defRPr sz="600"/>
            </a:pPr>
            <a:r>
              <a:t>outgoing edges</a:t>
            </a:r>
          </a:p>
        </p:txBody>
      </p:sp>
      <p:sp>
        <p:nvSpPr>
          <p:cNvPr id="264" name="Name: Edge Check 2…"/>
          <p:cNvSpPr/>
          <p:nvPr/>
        </p:nvSpPr>
        <p:spPr>
          <a:xfrm>
            <a:off x="5410888" y="4953861"/>
            <a:ext cx="854450" cy="36576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Edge Check 2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265" name="Name: Tina…"/>
          <p:cNvSpPr/>
          <p:nvPr/>
        </p:nvSpPr>
        <p:spPr>
          <a:xfrm>
            <a:off x="303802" y="4871287"/>
            <a:ext cx="56814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Tina</a:t>
            </a:r>
          </a:p>
          <a:p>
            <a:pPr>
              <a:defRPr sz="600"/>
            </a:pPr>
            <a:r>
              <a:t>Type: Person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Foliennummer"/>
          <p:cNvSpPr txBox="1"/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8" name="Change in the Production Setu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Change in the Production Setup</a:t>
            </a:r>
          </a:p>
        </p:txBody>
      </p:sp>
      <p:sp>
        <p:nvSpPr>
          <p:cNvPr id="269" name="Dynamic production conditions cause the need for a flexible production setup and thereby dynamic data storag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Dynamic production conditions cause the need for a flexible production setup and thereby dynamic data storage</a:t>
            </a:r>
          </a:p>
          <a:p>
            <a:pPr>
              <a:buBlip>
                <a:blip r:embed="rId2"/>
              </a:buBlip>
            </a:pPr>
            <a:r>
              <a:t>Case - Change in the Production Setup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Foliennummer"/>
          <p:cNvSpPr txBox="1"/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2" name="Database Schema"/>
          <p:cNvSpPr txBox="1"/>
          <p:nvPr>
            <p:ph type="title"/>
          </p:nvPr>
        </p:nvSpPr>
        <p:spPr>
          <a:xfrm>
            <a:off x="390525" y="333375"/>
            <a:ext cx="2736850" cy="561975"/>
          </a:xfrm>
          <a:prstGeom prst="rect">
            <a:avLst/>
          </a:prstGeom>
        </p:spPr>
        <p:txBody>
          <a:bodyPr/>
          <a:lstStyle/>
          <a:p>
            <a:pPr/>
            <a:r>
              <a:t>Database Schema</a:t>
            </a:r>
          </a:p>
        </p:txBody>
      </p:sp>
      <p:graphicFrame>
        <p:nvGraphicFramePr>
          <p:cNvPr id="273" name="Tabelle"/>
          <p:cNvGraphicFramePr/>
          <p:nvPr/>
        </p:nvGraphicFramePr>
        <p:xfrm>
          <a:off x="384311" y="931516"/>
          <a:ext cx="1480366" cy="5095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819762"/>
                <a:gridCol w="684967"/>
              </a:tblGrid>
              <a:tr h="248444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400"/>
                        <a:t>maschine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400"/>
                        <a:t>name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400"/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punching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001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welding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002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milling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003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assembly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004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274" name="Tabelle"/>
          <p:cNvGraphicFramePr/>
          <p:nvPr/>
        </p:nvGraphicFramePr>
        <p:xfrm>
          <a:off x="4852758" y="895349"/>
          <a:ext cx="1480366" cy="5095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207975"/>
                <a:gridCol w="674886"/>
              </a:tblGrid>
              <a:tr h="248444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400"/>
                        <a:t>component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400"/>
                        <a:t>name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400"/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blade1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201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engine1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202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processor1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203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thermiccomp1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204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processor2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205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blade2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206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engine2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207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processor3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208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constrobot1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209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assemblyline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210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275" name="Tabelle"/>
          <p:cNvGraphicFramePr/>
          <p:nvPr/>
        </p:nvGraphicFramePr>
        <p:xfrm>
          <a:off x="2788682" y="3007123"/>
          <a:ext cx="1480366" cy="5095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733832"/>
                <a:gridCol w="733832"/>
              </a:tblGrid>
              <a:tr h="248444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400"/>
                        <a:t>person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400"/>
                        <a:t>name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400"/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dave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101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karl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102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alexa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103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tom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104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tina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276" name="Tabelle"/>
          <p:cNvGraphicFramePr/>
          <p:nvPr/>
        </p:nvGraphicFramePr>
        <p:xfrm>
          <a:off x="2581785" y="1143793"/>
          <a:ext cx="1480365" cy="5095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220541"/>
                <a:gridCol w="660918"/>
              </a:tblGrid>
              <a:tr h="248444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400"/>
                        <a:t>sensor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400"/>
                        <a:t>name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400"/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edgechek1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301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tempcheck1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302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edgecheck2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303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finalinspection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304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277" name="Tabelle"/>
          <p:cNvGraphicFramePr/>
          <p:nvPr/>
        </p:nvGraphicFramePr>
        <p:xfrm>
          <a:off x="2631570" y="4876803"/>
          <a:ext cx="1480366" cy="5095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814357"/>
                <a:gridCol w="653307"/>
                <a:gridCol w="653307"/>
              </a:tblGrid>
              <a:tr h="248444">
                <a:tc gridSpan="3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400"/>
                        <a:t>sensor_values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  <a:tc hMerge="1">
                  <a:tcPr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400"/>
                        <a:t>value_ID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400"/>
                        <a:t>ID (FK)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400"/>
                        <a:t>values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278" name="Tabelle"/>
          <p:cNvGraphicFramePr/>
          <p:nvPr/>
        </p:nvGraphicFramePr>
        <p:xfrm>
          <a:off x="4886104" y="4249343"/>
          <a:ext cx="1480366" cy="5095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69057"/>
                <a:gridCol w="886808"/>
              </a:tblGrid>
              <a:tr h="248444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400"/>
                        <a:t>maintenance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400"/>
                        <a:t>ID (PK_m)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400"/>
                        <a:t>ID (PK_p)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001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101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002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102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003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103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004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104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279" name="Tabelle"/>
          <p:cNvGraphicFramePr/>
          <p:nvPr/>
        </p:nvGraphicFramePr>
        <p:xfrm>
          <a:off x="666057" y="3007123"/>
          <a:ext cx="1480366" cy="5095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26092"/>
                <a:gridCol w="881867"/>
              </a:tblGrid>
              <a:tr h="248444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400"/>
                        <a:t>system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400"/>
                        <a:t>ID (PK_m)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400"/>
                        <a:t>ID (PK_c)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001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201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001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202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001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203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002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204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002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205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003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206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003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207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003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208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004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209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004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210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280" name="Tabelle"/>
          <p:cNvGraphicFramePr/>
          <p:nvPr/>
        </p:nvGraphicFramePr>
        <p:xfrm>
          <a:off x="6940752" y="1441448"/>
          <a:ext cx="1480366" cy="5095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26092"/>
                <a:gridCol w="881867"/>
              </a:tblGrid>
              <a:tr h="248444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400"/>
                        <a:t>repair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400"/>
                        <a:t>ID (PK_p)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400"/>
                        <a:t>ID (PK_c)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201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202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204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206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207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209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203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205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208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210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301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302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303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304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281" name="Linie"/>
          <p:cNvSpPr/>
          <p:nvPr/>
        </p:nvSpPr>
        <p:spPr>
          <a:xfrm>
            <a:off x="1895391" y="1290509"/>
            <a:ext cx="455345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82" name="Linie"/>
          <p:cNvSpPr/>
          <p:nvPr/>
        </p:nvSpPr>
        <p:spPr>
          <a:xfrm flipV="1">
            <a:off x="2338035" y="1290292"/>
            <a:ext cx="1" cy="1503365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83" name="Linie"/>
          <p:cNvSpPr/>
          <p:nvPr/>
        </p:nvSpPr>
        <p:spPr>
          <a:xfrm>
            <a:off x="1136676" y="2780956"/>
            <a:ext cx="1214060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84" name="Linie"/>
          <p:cNvSpPr/>
          <p:nvPr/>
        </p:nvSpPr>
        <p:spPr>
          <a:xfrm>
            <a:off x="1143113" y="2768256"/>
            <a:ext cx="1" cy="43893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85" name="Linie"/>
          <p:cNvSpPr/>
          <p:nvPr/>
        </p:nvSpPr>
        <p:spPr>
          <a:xfrm>
            <a:off x="2350735" y="2780956"/>
            <a:ext cx="2190387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86" name="Linie"/>
          <p:cNvSpPr/>
          <p:nvPr/>
        </p:nvSpPr>
        <p:spPr>
          <a:xfrm flipV="1">
            <a:off x="4528421" y="2780956"/>
            <a:ext cx="1" cy="1829304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87" name="Linie"/>
          <p:cNvSpPr/>
          <p:nvPr/>
        </p:nvSpPr>
        <p:spPr>
          <a:xfrm>
            <a:off x="4515721" y="4610259"/>
            <a:ext cx="351334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88" name="Linie"/>
          <p:cNvSpPr/>
          <p:nvPr/>
        </p:nvSpPr>
        <p:spPr>
          <a:xfrm>
            <a:off x="4262697" y="3367089"/>
            <a:ext cx="455345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89" name="Linie"/>
          <p:cNvSpPr/>
          <p:nvPr/>
        </p:nvSpPr>
        <p:spPr>
          <a:xfrm flipV="1">
            <a:off x="4704087" y="3367089"/>
            <a:ext cx="1" cy="683222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0" name="Linie"/>
          <p:cNvSpPr/>
          <p:nvPr/>
        </p:nvSpPr>
        <p:spPr>
          <a:xfrm>
            <a:off x="4691387" y="4050310"/>
            <a:ext cx="1814326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1" name="Linie"/>
          <p:cNvSpPr/>
          <p:nvPr/>
        </p:nvSpPr>
        <p:spPr>
          <a:xfrm>
            <a:off x="6505712" y="4037610"/>
            <a:ext cx="1" cy="43894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2" name="Linie"/>
          <p:cNvSpPr/>
          <p:nvPr/>
        </p:nvSpPr>
        <p:spPr>
          <a:xfrm>
            <a:off x="6741970" y="1265109"/>
            <a:ext cx="1669817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3" name="Linie"/>
          <p:cNvSpPr/>
          <p:nvPr/>
        </p:nvSpPr>
        <p:spPr>
          <a:xfrm>
            <a:off x="8411786" y="1252409"/>
            <a:ext cx="1" cy="38827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4" name="Linie"/>
          <p:cNvSpPr/>
          <p:nvPr/>
        </p:nvSpPr>
        <p:spPr>
          <a:xfrm flipV="1">
            <a:off x="4705341" y="704158"/>
            <a:ext cx="1" cy="2675632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5" name="Linie"/>
          <p:cNvSpPr/>
          <p:nvPr/>
        </p:nvSpPr>
        <p:spPr>
          <a:xfrm>
            <a:off x="4718041" y="716858"/>
            <a:ext cx="2587644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6" name="Linie"/>
          <p:cNvSpPr/>
          <p:nvPr/>
        </p:nvSpPr>
        <p:spPr>
          <a:xfrm>
            <a:off x="7305684" y="704158"/>
            <a:ext cx="1" cy="93652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7" name="Linie"/>
          <p:cNvSpPr/>
          <p:nvPr/>
        </p:nvSpPr>
        <p:spPr>
          <a:xfrm flipV="1">
            <a:off x="6432052" y="523082"/>
            <a:ext cx="1" cy="561975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8" name="Linie"/>
          <p:cNvSpPr/>
          <p:nvPr/>
        </p:nvSpPr>
        <p:spPr>
          <a:xfrm>
            <a:off x="3352856" y="535782"/>
            <a:ext cx="3066497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9" name="Linie"/>
          <p:cNvSpPr/>
          <p:nvPr/>
        </p:nvSpPr>
        <p:spPr>
          <a:xfrm flipV="1">
            <a:off x="3365556" y="538827"/>
            <a:ext cx="1" cy="40539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00" name="Linie"/>
          <p:cNvSpPr/>
          <p:nvPr/>
        </p:nvSpPr>
        <p:spPr>
          <a:xfrm>
            <a:off x="2123063" y="944216"/>
            <a:ext cx="1255194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01" name="Linie"/>
          <p:cNvSpPr/>
          <p:nvPr/>
        </p:nvSpPr>
        <p:spPr>
          <a:xfrm flipH="1">
            <a:off x="2137661" y="952951"/>
            <a:ext cx="1" cy="225424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Foliennummer"/>
          <p:cNvSpPr txBox="1"/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4" name="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Sources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Foliennummer"/>
          <p:cNvSpPr txBox="1"/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7" name="Thank you for your attention.…"/>
          <p:cNvSpPr txBox="1"/>
          <p:nvPr>
            <p:ph type="title"/>
          </p:nvPr>
        </p:nvSpPr>
        <p:spPr>
          <a:xfrm>
            <a:off x="722312" y="1917700"/>
            <a:ext cx="7772401" cy="1362075"/>
          </a:xfrm>
          <a:prstGeom prst="rect">
            <a:avLst/>
          </a:prstGeom>
        </p:spPr>
        <p:txBody>
          <a:bodyPr/>
          <a:lstStyle/>
          <a:p>
            <a:pPr algn="ctr">
              <a:defRPr sz="2700"/>
            </a:pPr>
            <a:r>
              <a:t>Thank you for your attention.</a:t>
            </a:r>
          </a:p>
          <a:p>
            <a:pPr algn="ctr">
              <a:defRPr sz="2700"/>
            </a:pPr>
          </a:p>
          <a:p>
            <a:pPr algn="ctr">
              <a:defRPr sz="2700"/>
            </a:pPr>
            <a:r>
              <a:t>Questions?</a:t>
            </a:r>
          </a:p>
        </p:txBody>
      </p:sp>
      <p:pic>
        <p:nvPicPr>
          <p:cNvPr id="308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77691" y="3087067"/>
            <a:ext cx="2461644" cy="22317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tandarddesign">
  <a:themeElements>
    <a:clrScheme name="Standard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682"/>
      </a:accent1>
      <a:accent2>
        <a:srgbClr val="4664AA"/>
      </a:accent2>
      <a:accent3>
        <a:srgbClr val="8F8F8F"/>
      </a:accent3>
      <a:accent4>
        <a:srgbClr val="707070"/>
      </a:accent4>
      <a:accent5>
        <a:srgbClr val="AAC9C1"/>
      </a:accent5>
      <a:accent6>
        <a:srgbClr val="3F5A9A"/>
      </a:accent6>
      <a:hlink>
        <a:srgbClr val="0000FF"/>
      </a:hlink>
      <a:folHlink>
        <a:srgbClr val="FF00FF"/>
      </a:folHlink>
    </a:clrScheme>
    <a:fontScheme name="Standarddesign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tandard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tandarddesign">
  <a:themeElements>
    <a:clrScheme name="Standard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682"/>
      </a:accent1>
      <a:accent2>
        <a:srgbClr val="4664AA"/>
      </a:accent2>
      <a:accent3>
        <a:srgbClr val="8F8F8F"/>
      </a:accent3>
      <a:accent4>
        <a:srgbClr val="707070"/>
      </a:accent4>
      <a:accent5>
        <a:srgbClr val="AAC9C1"/>
      </a:accent5>
      <a:accent6>
        <a:srgbClr val="3F5A9A"/>
      </a:accent6>
      <a:hlink>
        <a:srgbClr val="0000FF"/>
      </a:hlink>
      <a:folHlink>
        <a:srgbClr val="FF00FF"/>
      </a:folHlink>
    </a:clrScheme>
    <a:fontScheme name="Standarddesign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tandard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