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-144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2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t="16957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600"/>
            </a:lvl1pPr>
          </a:lstStyle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1800" b="1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sz="1800" b="1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sz="1800" b="1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sz="1800" b="1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sz="18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sz="1200" b="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09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17" name="Titeltext"/>
          <p:cNvSpPr txBox="1">
            <a:spLocks noGrp="1"/>
          </p:cNvSpPr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118" name="Textebene 1…"/>
          <p:cNvSpPr txBox="1">
            <a:spLocks noGrp="1"/>
          </p:cNvSpPr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32" name="Textebene 1…"/>
          <p:cNvSpPr txBox="1">
            <a:spLocks noGrp="1"/>
          </p:cNvSpPr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Anel Drobic, Marius Polanski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Titeltext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0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51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9" name="Titel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  <p:sp>
        <p:nvSpPr>
          <p:cNvPr id="6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  <a:defRPr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AIFB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el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89" name="Textebene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8" name="Titel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9" name="Bildplatzhalt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r>
              <a:t>Abteilungs-, Fakultäts-, Institutsbezeichnung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sz="900" b="1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15"/>
        </a:buBlip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>
            <a:spLocks noGrp="1"/>
          </p:cNvSpPr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r>
              <a:t/>
            </a:r>
            <a:br/>
            <a:endParaRP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  <a:endParaRPr/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60" name="Advantages - Case x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xx</a:t>
            </a:r>
          </a:p>
        </p:txBody>
      </p:sp>
      <p:sp>
        <p:nvSpPr>
          <p:cNvPr id="461" name="Robert doesn’t belong to the same department as the other workers do. For future paychecks this dependency needs to be modeled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7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8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0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8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9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91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49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9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49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9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9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49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49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49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50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0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0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0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0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0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0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50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51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51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51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1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1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2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2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52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52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53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3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53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4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55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5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5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5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56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6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56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6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57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57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57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7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58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81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82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83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584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5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6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7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8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2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3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594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5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596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7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702</a:t>
            </a:r>
          </a:p>
        </p:txBody>
      </p:sp>
      <p:sp>
        <p:nvSpPr>
          <p:cNvPr id="598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9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in</a:t>
            </a:r>
          </a:p>
        </p:txBody>
      </p:sp>
      <p:sp>
        <p:nvSpPr>
          <p:cNvPr id="600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701</a:t>
            </a:r>
          </a:p>
        </p:txBody>
      </p:sp>
      <p:sp>
        <p:nvSpPr>
          <p:cNvPr id="601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02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603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4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5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6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11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612" name="Tabelle"/>
          <p:cNvGraphicFramePr/>
          <p:nvPr/>
        </p:nvGraphicFramePr>
        <p:xfrm>
          <a:off x="755650" y="3625605"/>
          <a:ext cx="1390889" cy="161036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3" name="Tabelle"/>
          <p:cNvGraphicFramePr/>
          <p:nvPr/>
        </p:nvGraphicFramePr>
        <p:xfrm>
          <a:off x="3053554" y="2134941"/>
          <a:ext cx="1727906" cy="71281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4" name="Tabelle"/>
          <p:cNvGraphicFramePr/>
          <p:nvPr/>
        </p:nvGraphicFramePr>
        <p:xfrm>
          <a:off x="2966462" y="3631955"/>
          <a:ext cx="1618238" cy="159766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5" name="Tabelle"/>
          <p:cNvGraphicFramePr/>
          <p:nvPr/>
        </p:nvGraphicFramePr>
        <p:xfrm>
          <a:off x="6011862" y="3128717"/>
          <a:ext cx="1279891" cy="75168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616" name="Tabelle"/>
          <p:cNvGraphicFramePr/>
          <p:nvPr/>
        </p:nvGraphicFramePr>
        <p:xfrm>
          <a:off x="5828626" y="1260285"/>
          <a:ext cx="1204143" cy="76438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17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8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19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20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21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24" name="Advantages - Case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Search</a:t>
            </a:r>
          </a:p>
        </p:txBody>
      </p:sp>
      <p:sp>
        <p:nvSpPr>
          <p:cNvPr id="625" name="Wer ist Ansprechpartner aller nachfolgend ausfallenden Maschinen wenn Sensor oder Komponente kaputt ist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Wer ist Ansprechpartner aller nachfolgend ausfallenden Maschinen wenn Sensor oder Komponente kaputt ist?</a:t>
            </a:r>
          </a:p>
          <a:p>
            <a:pPr>
              <a:buBlip>
                <a:blip r:embed="rId2"/>
              </a:buBlip>
            </a:pPr>
            <a:r>
              <a:t>SQL Suche, Joins zeigen</a:t>
            </a:r>
          </a:p>
          <a:p>
            <a:pPr>
              <a:buBlip>
                <a:blip r:embed="rId2"/>
              </a:buBlip>
            </a:pPr>
            <a:r>
              <a:t>Graph-Suche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28" name="Advantages - Case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Search</a:t>
            </a:r>
          </a:p>
        </p:txBody>
      </p:sp>
      <p:sp>
        <p:nvSpPr>
          <p:cNvPr id="629" name="SQL Suche, Joins zeig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SQL Suche, Joins zeigen</a:t>
            </a:r>
          </a:p>
        </p:txBody>
      </p:sp>
      <p:graphicFrame>
        <p:nvGraphicFramePr>
          <p:cNvPr id="630" name="Tabelle"/>
          <p:cNvGraphicFramePr/>
          <p:nvPr/>
        </p:nvGraphicFramePr>
        <p:xfrm>
          <a:off x="555770" y="2616651"/>
          <a:ext cx="1226848" cy="116327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supply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ID_succ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1" name="Maschinen 002 und 003."/>
          <p:cNvSpPr txBox="1"/>
          <p:nvPr/>
        </p:nvSpPr>
        <p:spPr>
          <a:xfrm>
            <a:off x="555770" y="4317999"/>
            <a:ext cx="1214148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Maschinen 002 und 003.</a:t>
            </a:r>
          </a:p>
        </p:txBody>
      </p:sp>
      <p:sp>
        <p:nvSpPr>
          <p:cNvPr id="632" name="Maschine 1 ist Kaputt, welche Maschinen folgen?"/>
          <p:cNvSpPr txBox="1"/>
          <p:nvPr/>
        </p:nvSpPr>
        <p:spPr>
          <a:xfrm>
            <a:off x="549420" y="1818997"/>
            <a:ext cx="1214148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Maschine 1 ist Kaputt, welche Maschinen folgen?</a:t>
            </a:r>
          </a:p>
        </p:txBody>
      </p:sp>
      <p:graphicFrame>
        <p:nvGraphicFramePr>
          <p:cNvPr id="633" name="Tabelle"/>
          <p:cNvGraphicFramePr/>
          <p:nvPr/>
        </p:nvGraphicFramePr>
        <p:xfrm>
          <a:off x="2376807" y="2616651"/>
          <a:ext cx="1482406" cy="104561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operators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4" name="Wer betreut die Maschinen?"/>
          <p:cNvSpPr txBox="1"/>
          <p:nvPr/>
        </p:nvSpPr>
        <p:spPr>
          <a:xfrm>
            <a:off x="2376807" y="1818997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Wer betreut die Maschinen?</a:t>
            </a:r>
          </a:p>
        </p:txBody>
      </p:sp>
      <p:sp>
        <p:nvSpPr>
          <p:cNvPr id="635" name="Person ID 102 betreut Maschine 002 und Person ID 103 betreut Maschine 003."/>
          <p:cNvSpPr txBox="1"/>
          <p:nvPr/>
        </p:nvSpPr>
        <p:spPr>
          <a:xfrm>
            <a:off x="2376807" y="4317999"/>
            <a:ext cx="1214148" cy="1331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Person ID 102 betreut Maschine 002 und Person ID 103 betreut Maschine 003.</a:t>
            </a:r>
          </a:p>
        </p:txBody>
      </p:sp>
      <p:graphicFrame>
        <p:nvGraphicFramePr>
          <p:cNvPr id="636" name="Tabelle"/>
          <p:cNvGraphicFramePr/>
          <p:nvPr/>
        </p:nvGraphicFramePr>
        <p:xfrm>
          <a:off x="4447051" y="2616651"/>
          <a:ext cx="1422775" cy="26088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37" name="Was können diese Personen reparieren?"/>
          <p:cNvSpPr txBox="1"/>
          <p:nvPr/>
        </p:nvSpPr>
        <p:spPr>
          <a:xfrm>
            <a:off x="4447051" y="1818997"/>
            <a:ext cx="121414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Was können diese Personen reparieren?</a:t>
            </a:r>
          </a:p>
        </p:txBody>
      </p:sp>
      <p:sp>
        <p:nvSpPr>
          <p:cNvPr id="638" name="Person 102 kann ID 204 reparieren, Person 103 kann IDs 206, 207 reparieren."/>
          <p:cNvSpPr txBox="1"/>
          <p:nvPr/>
        </p:nvSpPr>
        <p:spPr>
          <a:xfrm>
            <a:off x="4447051" y="5295170"/>
            <a:ext cx="1416425" cy="1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Person 102 kann ID 204 reparieren, Person 103 kann IDs 206, 207 reparieren.</a:t>
            </a:r>
          </a:p>
        </p:txBody>
      </p:sp>
      <p:graphicFrame>
        <p:nvGraphicFramePr>
          <p:cNvPr id="639" name="Tabelle"/>
          <p:cNvGraphicFramePr/>
          <p:nvPr/>
        </p:nvGraphicFramePr>
        <p:xfrm>
          <a:off x="6451314" y="2612016"/>
          <a:ext cx="1504285" cy="196445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640" name="Sind die IDs 204, 206, 207 Komponenten oder Sensoren?"/>
          <p:cNvSpPr txBox="1"/>
          <p:nvPr/>
        </p:nvSpPr>
        <p:spPr>
          <a:xfrm>
            <a:off x="6453477" y="1818997"/>
            <a:ext cx="148725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Sind die IDs 204, 206, 207 Komponenten oder Sensoren?</a:t>
            </a:r>
          </a:p>
        </p:txBody>
      </p:sp>
      <p:sp>
        <p:nvSpPr>
          <p:cNvPr id="641" name="Komponenten. Doch wer kann den Sensor reparieren?"/>
          <p:cNvSpPr txBox="1"/>
          <p:nvPr/>
        </p:nvSpPr>
        <p:spPr>
          <a:xfrm>
            <a:off x="6444964" y="4673600"/>
            <a:ext cx="121414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Komponenten. Doch wer kann den Sensor reparieren?</a:t>
            </a:r>
          </a:p>
        </p:txBody>
      </p:sp>
      <p:sp>
        <p:nvSpPr>
          <p:cNvPr id="642" name="Linie"/>
          <p:cNvSpPr/>
          <p:nvPr/>
        </p:nvSpPr>
        <p:spPr>
          <a:xfrm flipV="1">
            <a:off x="1841659" y="3429000"/>
            <a:ext cx="46340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3" name="Linie"/>
          <p:cNvSpPr/>
          <p:nvPr/>
        </p:nvSpPr>
        <p:spPr>
          <a:xfrm flipV="1">
            <a:off x="3918254" y="3452297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644" name="Linie"/>
          <p:cNvSpPr/>
          <p:nvPr/>
        </p:nvSpPr>
        <p:spPr>
          <a:xfrm flipV="1">
            <a:off x="5928867" y="3477414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47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50" name="Thank you for your attention.…"/>
          <p:cNvSpPr txBox="1">
            <a:spLocks noGrp="1"/>
          </p:cNvSpPr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  <a:endParaRPr/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5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0" name="Technical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ie"/>
          <p:cNvSpPr/>
          <p:nvPr/>
        </p:nvSpPr>
        <p:spPr>
          <a:xfrm flipH="1" flipV="1">
            <a:off x="4705095" y="3636057"/>
            <a:ext cx="1953870" cy="19896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9" name="Advantages - Case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1…</a:t>
            </a:r>
          </a:p>
        </p:txBody>
      </p:sp>
      <p:sp>
        <p:nvSpPr>
          <p:cNvPr id="160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001</a:t>
            </a:r>
          </a:p>
        </p:txBody>
      </p:sp>
      <p:sp>
        <p:nvSpPr>
          <p:cNvPr id="161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004</a:t>
            </a:r>
          </a:p>
        </p:txBody>
      </p:sp>
      <p:sp>
        <p:nvSpPr>
          <p:cNvPr id="162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002</a:t>
            </a:r>
          </a:p>
        </p:txBody>
      </p:sp>
      <p:sp>
        <p:nvSpPr>
          <p:cNvPr id="163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 dirty="0"/>
              <a:t>ID 005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240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 dirty="0"/>
              <a:t>ID 006</a:t>
            </a:r>
          </a:p>
        </p:txBody>
      </p:sp>
      <p:sp>
        <p:nvSpPr>
          <p:cNvPr id="241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algn="ctr"/>
            <a:r>
              <a:rPr sz="800"/>
              <a:t>ID 007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474320" y="407953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48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4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25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1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2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254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255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6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0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261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2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3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6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128" name="Name: Sebastian…"/>
          <p:cNvSpPr/>
          <p:nvPr/>
        </p:nvSpPr>
        <p:spPr>
          <a:xfrm>
            <a:off x="6402210" y="5851628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129" name="Linie"/>
          <p:cNvSpPr/>
          <p:nvPr/>
        </p:nvSpPr>
        <p:spPr>
          <a:xfrm flipV="1">
            <a:off x="6964774" y="5270116"/>
            <a:ext cx="1402144" cy="47004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works with"/>
          <p:cNvSpPr txBox="1"/>
          <p:nvPr/>
        </p:nvSpPr>
        <p:spPr>
          <a:xfrm rot="20566819">
            <a:off x="7313613" y="5396219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works with</a:t>
            </a:r>
          </a:p>
        </p:txBody>
      </p:sp>
      <p:sp>
        <p:nvSpPr>
          <p:cNvPr id="127" name="ID 005"/>
          <p:cNvSpPr/>
          <p:nvPr/>
        </p:nvSpPr>
        <p:spPr>
          <a:xfrm>
            <a:off x="6580894" y="5552284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005</a:t>
            </a:r>
          </a:p>
        </p:txBody>
      </p:sp>
      <p:sp>
        <p:nvSpPr>
          <p:cNvPr id="131" name="Linie"/>
          <p:cNvSpPr/>
          <p:nvPr/>
        </p:nvSpPr>
        <p:spPr>
          <a:xfrm flipV="1">
            <a:off x="6938537" y="3663840"/>
            <a:ext cx="1521895" cy="19801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works with"/>
          <p:cNvSpPr txBox="1"/>
          <p:nvPr/>
        </p:nvSpPr>
        <p:spPr>
          <a:xfrm rot="18453037">
            <a:off x="6970282" y="5108438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rPr dirty="0"/>
              <a:t>works with</a:t>
            </a:r>
          </a:p>
        </p:txBody>
      </p:sp>
      <p:sp>
        <p:nvSpPr>
          <p:cNvPr id="134" name="works with"/>
          <p:cNvSpPr txBox="1"/>
          <p:nvPr/>
        </p:nvSpPr>
        <p:spPr>
          <a:xfrm rot="2601710">
            <a:off x="6249987" y="519640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71" name="Database Schema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r>
              <a:t>Database Schema</a:t>
            </a:r>
          </a:p>
        </p:txBody>
      </p:sp>
      <p:graphicFrame>
        <p:nvGraphicFramePr>
          <p:cNvPr id="272" name="Tabelle"/>
          <p:cNvGraphicFramePr/>
          <p:nvPr/>
        </p:nvGraphicFramePr>
        <p:xfrm>
          <a:off x="390525" y="1314811"/>
          <a:ext cx="1314565" cy="17084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maschine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5132169" y="1640682"/>
          <a:ext cx="1491583" cy="20116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2682058" y="3283749"/>
          <a:ext cx="1366994" cy="136193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2634858" y="1862279"/>
          <a:ext cx="1567541" cy="10058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2514378" y="5582341"/>
          <a:ext cx="4115723" cy="34859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sensor_values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value_ID (PK)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timestamp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(FK)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 type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value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5110541" y="3907307"/>
          <a:ext cx="1469705" cy="154936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operators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619696" y="3226310"/>
          <a:ext cx="1457005" cy="28156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system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(PK_m)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6940753" y="1441448"/>
          <a:ext cx="1410073" cy="26822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80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1" name="Linie"/>
          <p:cNvSpPr/>
          <p:nvPr/>
        </p:nvSpPr>
        <p:spPr>
          <a:xfrm flipV="1">
            <a:off x="2338035" y="1277809"/>
            <a:ext cx="1" cy="15158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2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3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4" name="Linie"/>
          <p:cNvSpPr/>
          <p:nvPr/>
        </p:nvSpPr>
        <p:spPr>
          <a:xfrm>
            <a:off x="2381614" y="2914489"/>
            <a:ext cx="219038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5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6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7" name="Linie"/>
          <p:cNvSpPr/>
          <p:nvPr/>
        </p:nvSpPr>
        <p:spPr>
          <a:xfrm>
            <a:off x="4079838" y="3009400"/>
            <a:ext cx="45534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4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5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6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7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8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9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0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301" name="Tabelle"/>
          <p:cNvGraphicFramePr/>
          <p:nvPr/>
        </p:nvGraphicFramePr>
        <p:xfrm>
          <a:off x="7055962" y="4433218"/>
          <a:ext cx="1214146" cy="169470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supply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ID_succ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4" name="Show advantages - Beispiele für Umstellung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advantages - Beispiele für Umstellungen</a:t>
            </a:r>
          </a:p>
        </p:txBody>
      </p:sp>
      <p:sp>
        <p:nvSpPr>
          <p:cNvPr id="305" name="Dynamic production conditions cause the need for a flexible production setup and thereby dynamic data storage (aus der Zwischenpräsentati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8" name="Advantages - Cas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- Case x</a:t>
            </a:r>
          </a:p>
        </p:txBody>
      </p:sp>
      <p:sp>
        <p:nvSpPr>
          <p:cNvPr id="309" name="More incoming orders and a higher production output lead to a greater need for maintenance, which needs to be met with one additional employee. He has the technical know-how to maintain all sensors and will assist Tin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324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30" name="Graph adjust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adjustment</a:t>
            </a:r>
          </a:p>
        </p:txBody>
      </p:sp>
      <p:sp>
        <p:nvSpPr>
          <p:cNvPr id="331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2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3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4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5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101</a:t>
            </a:r>
          </a:p>
        </p:txBody>
      </p:sp>
      <p:sp>
        <p:nvSpPr>
          <p:cNvPr id="336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102</a:t>
            </a:r>
          </a:p>
        </p:txBody>
      </p:sp>
      <p:sp>
        <p:nvSpPr>
          <p:cNvPr id="337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103</a:t>
            </a:r>
          </a:p>
        </p:txBody>
      </p:sp>
      <p:sp>
        <p:nvSpPr>
          <p:cNvPr id="338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104</a:t>
            </a:r>
          </a:p>
        </p:txBody>
      </p:sp>
      <p:sp>
        <p:nvSpPr>
          <p:cNvPr id="339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40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341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344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45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46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47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204</a:t>
            </a:r>
          </a:p>
        </p:txBody>
      </p:sp>
      <p:sp>
        <p:nvSpPr>
          <p:cNvPr id="348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205</a:t>
            </a:r>
          </a:p>
        </p:txBody>
      </p:sp>
      <p:sp>
        <p:nvSpPr>
          <p:cNvPr id="349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209</a:t>
            </a:r>
          </a:p>
        </p:txBody>
      </p:sp>
      <p:sp>
        <p:nvSpPr>
          <p:cNvPr id="350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210</a:t>
            </a:r>
          </a:p>
        </p:txBody>
      </p:sp>
      <p:sp>
        <p:nvSpPr>
          <p:cNvPr id="351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3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55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59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360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2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3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4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5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201</a:t>
            </a:r>
          </a:p>
        </p:txBody>
      </p:sp>
      <p:sp>
        <p:nvSpPr>
          <p:cNvPr id="367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202</a:t>
            </a:r>
          </a:p>
        </p:txBody>
      </p:sp>
      <p:sp>
        <p:nvSpPr>
          <p:cNvPr id="368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203</a:t>
            </a:r>
          </a:p>
        </p:txBody>
      </p:sp>
      <p:sp>
        <p:nvSpPr>
          <p:cNvPr id="369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72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…</a:t>
            </a:r>
          </a:p>
        </p:txBody>
      </p:sp>
      <p:sp>
        <p:nvSpPr>
          <p:cNvPr id="373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6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7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8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9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6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7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8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301</a:t>
            </a:r>
          </a:p>
        </p:txBody>
      </p:sp>
      <p:sp>
        <p:nvSpPr>
          <p:cNvPr id="389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91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2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3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4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5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6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302</a:t>
            </a:r>
          </a:p>
        </p:txBody>
      </p:sp>
      <p:sp>
        <p:nvSpPr>
          <p:cNvPr id="399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400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303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4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5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07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09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10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works with</a:t>
            </a:r>
          </a:p>
        </p:txBody>
      </p:sp>
      <p:sp>
        <p:nvSpPr>
          <p:cNvPr id="411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106</a:t>
            </a:r>
          </a:p>
        </p:txBody>
      </p:sp>
      <p:sp>
        <p:nvSpPr>
          <p:cNvPr id="412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107</a:t>
            </a:r>
          </a:p>
        </p:txBody>
      </p:sp>
      <p:sp>
        <p:nvSpPr>
          <p:cNvPr id="413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7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6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r>
              <a:t>supplies to</a:t>
            </a:r>
          </a:p>
        </p:txBody>
      </p:sp>
      <p:sp>
        <p:nvSpPr>
          <p:cNvPr id="437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8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9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4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1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2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45" name="Database Schema adjustment"/>
          <p:cNvSpPr txBox="1">
            <a:spLocks noGrp="1"/>
          </p:cNvSpPr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r>
              <a:t>Database Schema adjustment</a:t>
            </a:r>
          </a:p>
        </p:txBody>
      </p:sp>
      <p:graphicFrame>
        <p:nvGraphicFramePr>
          <p:cNvPr id="446" name="Tabelle"/>
          <p:cNvGraphicFramePr/>
          <p:nvPr/>
        </p:nvGraphicFramePr>
        <p:xfrm>
          <a:off x="3982193" y="2052896"/>
          <a:ext cx="1583893" cy="216032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component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7" name="Tabelle"/>
          <p:cNvGraphicFramePr/>
          <p:nvPr/>
        </p:nvGraphicFramePr>
        <p:xfrm>
          <a:off x="700370" y="1766759"/>
          <a:ext cx="1341585" cy="151606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person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8" name="Tabelle"/>
          <p:cNvGraphicFramePr/>
          <p:nvPr/>
        </p:nvGraphicFramePr>
        <p:xfrm>
          <a:off x="1489482" y="4295241"/>
          <a:ext cx="1582490" cy="111154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sensor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449" name="Tabelle"/>
          <p:cNvGraphicFramePr/>
          <p:nvPr/>
        </p:nvGraphicFramePr>
        <p:xfrm>
          <a:off x="6637776" y="1948497"/>
          <a:ext cx="1497725" cy="330135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i="1"/>
                        <a:t>repair</a:t>
                      </a: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(PK_p)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/>
                        <a:t>ID (PK)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1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450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1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2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3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4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5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6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57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Bildschirmpräsentation (4:3)</PresentationFormat>
  <Paragraphs>855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Standarddesign</vt:lpstr>
      <vt:lpstr>Final Presentation 29.01.2018  The Value/Advantages of Graph Databases in IoT Applications  Marius Polanski, Anel Drobić</vt:lpstr>
      <vt:lpstr>Agenda</vt:lpstr>
      <vt:lpstr>Technical Implementation</vt:lpstr>
      <vt:lpstr>Advantages - Case 1…</vt:lpstr>
      <vt:lpstr>Database Schema</vt:lpstr>
      <vt:lpstr>Show advantages - Beispiele für Umstellungen</vt:lpstr>
      <vt:lpstr>Advantages - Case x</vt:lpstr>
      <vt:lpstr>Graph adjustment</vt:lpstr>
      <vt:lpstr>Database Schema adjustment</vt:lpstr>
      <vt:lpstr>Advantages - Case xx</vt:lpstr>
      <vt:lpstr>Graph adjustment</vt:lpstr>
      <vt:lpstr>Database Schema adjustment</vt:lpstr>
      <vt:lpstr>Advantages - Case Search</vt:lpstr>
      <vt:lpstr>Advantages - Case Search</vt:lpstr>
      <vt:lpstr>Sources</vt:lpstr>
      <vt:lpstr>Thank you for your attention.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29.01.2018  The Value/Advantages of Graph Databases in IoT Applications  Marius Polanski, Anel Drobić</dc:title>
  <dc:creator>Marius</dc:creator>
  <cp:lastModifiedBy>Marius</cp:lastModifiedBy>
  <cp:revision>1</cp:revision>
  <dcterms:modified xsi:type="dcterms:W3CDTF">2018-01-22T12:42:42Z</dcterms:modified>
</cp:coreProperties>
</file>