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09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Anel Drobic, Marius Polanski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89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0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/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b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Advantages - Case x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xx</a:t>
            </a:r>
          </a:p>
        </p:txBody>
      </p:sp>
      <p:sp>
        <p:nvSpPr>
          <p:cNvPr id="454" name="Robert doesn’t belong to the same department as the other workers do. For future paychecks this dependency needs to be modele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inie"/>
          <p:cNvSpPr/>
          <p:nvPr/>
        </p:nvSpPr>
        <p:spPr>
          <a:xfrm flipH="1">
            <a:off x="2141273" y="2948735"/>
            <a:ext cx="3973915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Linie"/>
          <p:cNvSpPr/>
          <p:nvPr/>
        </p:nvSpPr>
        <p:spPr>
          <a:xfrm flipH="1">
            <a:off x="2163859" y="4786993"/>
            <a:ext cx="1469715" cy="909791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Linie"/>
          <p:cNvSpPr/>
          <p:nvPr/>
        </p:nvSpPr>
        <p:spPr>
          <a:xfrm flipH="1">
            <a:off x="2084165" y="2607372"/>
            <a:ext cx="1296741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Linie"/>
          <p:cNvSpPr/>
          <p:nvPr/>
        </p:nvSpPr>
        <p:spPr>
          <a:xfrm>
            <a:off x="929874" y="5587718"/>
            <a:ext cx="905601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7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80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48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48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48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48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48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48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48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48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49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9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9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9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49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49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49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49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0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0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0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0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0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1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1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1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1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1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2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2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2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3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3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4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4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4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4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4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5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5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5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5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6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6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6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56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56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6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69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70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1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2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573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74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75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76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77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78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79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0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1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2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3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84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85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86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7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88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592" name="Name: Maintenance 1…"/>
          <p:cNvSpPr/>
          <p:nvPr/>
        </p:nvSpPr>
        <p:spPr>
          <a:xfrm>
            <a:off x="7623654" y="1203004"/>
            <a:ext cx="920013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3" name="works in"/>
          <p:cNvSpPr txBox="1"/>
          <p:nvPr/>
        </p:nvSpPr>
        <p:spPr>
          <a:xfrm>
            <a:off x="2942572" y="1409971"/>
            <a:ext cx="3836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594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595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8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599" name="Tabelle"/>
          <p:cNvGraphicFramePr/>
          <p:nvPr/>
        </p:nvGraphicFramePr>
        <p:xfrm>
          <a:off x="755650" y="3625605"/>
          <a:ext cx="1480365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00" name="Tabelle"/>
          <p:cNvGraphicFramePr/>
          <p:nvPr/>
        </p:nvGraphicFramePr>
        <p:xfrm>
          <a:off x="3053554" y="2134941"/>
          <a:ext cx="1480365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53364"/>
                <a:gridCol w="67713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maintenance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maintenance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01" name="Tabelle"/>
          <p:cNvGraphicFramePr/>
          <p:nvPr/>
        </p:nvGraphicFramePr>
        <p:xfrm>
          <a:off x="2966462" y="3631955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53364"/>
                <a:gridCol w="67713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employed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02" name="Tabelle"/>
          <p:cNvGraphicFramePr/>
          <p:nvPr/>
        </p:nvGraphicFramePr>
        <p:xfrm>
          <a:off x="6011862" y="3128717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78393"/>
                <a:gridCol w="87736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management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03" name="Tabelle"/>
          <p:cNvGraphicFramePr/>
          <p:nvPr/>
        </p:nvGraphicFramePr>
        <p:xfrm>
          <a:off x="6011862" y="895350"/>
          <a:ext cx="1480366" cy="509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78393"/>
                <a:gridCol w="87736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müller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schmitt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04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5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6" name="Linie"/>
          <p:cNvSpPr/>
          <p:nvPr/>
        </p:nvSpPr>
        <p:spPr>
          <a:xfrm>
            <a:off x="6424347" y="1872421"/>
            <a:ext cx="1" cy="12730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7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8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1" name="Advantages - Case xx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xxx</a:t>
            </a:r>
          </a:p>
        </p:txBody>
      </p:sp>
      <p:sp>
        <p:nvSpPr>
          <p:cNvPr id="612" name="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5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8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Technic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58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Advantages - Case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1…</a:t>
            </a:r>
          </a:p>
        </p:txBody>
      </p:sp>
      <p:sp>
        <p:nvSpPr>
          <p:cNvPr id="160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1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62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3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0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241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8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49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0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251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2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4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5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6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0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1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2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63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4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5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Database Schema"/>
          <p:cNvSpPr txBox="1"/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aphicFrame>
        <p:nvGraphicFramePr>
          <p:cNvPr id="269" name="Tabelle"/>
          <p:cNvGraphicFramePr/>
          <p:nvPr/>
        </p:nvGraphicFramePr>
        <p:xfrm>
          <a:off x="384311" y="931516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9762"/>
                <a:gridCol w="6849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punching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welding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milling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0" name="Tabelle"/>
          <p:cNvGraphicFramePr/>
          <p:nvPr/>
        </p:nvGraphicFramePr>
        <p:xfrm>
          <a:off x="4852758" y="895350"/>
          <a:ext cx="1480365" cy="509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1" name="Tabelle"/>
          <p:cNvGraphicFramePr/>
          <p:nvPr/>
        </p:nvGraphicFramePr>
        <p:xfrm>
          <a:off x="2788682" y="3007124"/>
          <a:ext cx="1480366" cy="509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2" name="Tabelle"/>
          <p:cNvGraphicFramePr/>
          <p:nvPr/>
        </p:nvGraphicFramePr>
        <p:xfrm>
          <a:off x="2581785" y="1143793"/>
          <a:ext cx="1480365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2631570" y="4876803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4357"/>
                <a:gridCol w="653307"/>
                <a:gridCol w="653307"/>
              </a:tblGrid>
              <a:tr h="248444"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sensor_values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value_ID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(FK)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values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4886104" y="4249343"/>
          <a:ext cx="1480365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69057"/>
                <a:gridCol w="88680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maintenance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666057" y="3007124"/>
          <a:ext cx="1480366" cy="509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system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(PK_c)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6940753" y="1441448"/>
          <a:ext cx="1480365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77" name="Linie"/>
          <p:cNvSpPr/>
          <p:nvPr/>
        </p:nvSpPr>
        <p:spPr>
          <a:xfrm>
            <a:off x="1895391" y="129050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8" name="Linie"/>
          <p:cNvSpPr/>
          <p:nvPr/>
        </p:nvSpPr>
        <p:spPr>
          <a:xfrm flipV="1">
            <a:off x="2338035" y="1290292"/>
            <a:ext cx="1" cy="150336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9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0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1" name="Linie"/>
          <p:cNvSpPr/>
          <p:nvPr/>
        </p:nvSpPr>
        <p:spPr>
          <a:xfrm>
            <a:off x="2350735" y="2780956"/>
            <a:ext cx="21903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2" name="Linie"/>
          <p:cNvSpPr/>
          <p:nvPr/>
        </p:nvSpPr>
        <p:spPr>
          <a:xfrm flipV="1">
            <a:off x="4528421" y="2780956"/>
            <a:ext cx="1" cy="182930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4" name="Linie"/>
          <p:cNvSpPr/>
          <p:nvPr/>
        </p:nvSpPr>
        <p:spPr>
          <a:xfrm>
            <a:off x="4262697" y="336708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5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6" name="Linie"/>
          <p:cNvSpPr/>
          <p:nvPr/>
        </p:nvSpPr>
        <p:spPr>
          <a:xfrm>
            <a:off x="4691387" y="4050310"/>
            <a:ext cx="181432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7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8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Show advantages - Beispiele für Umstel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advantages - Beispiele für Umstellungen</a:t>
            </a:r>
          </a:p>
        </p:txBody>
      </p:sp>
      <p:sp>
        <p:nvSpPr>
          <p:cNvPr id="301" name="Dynamic production conditions cause the need for a flexible production setup and thereby dynamic data storage (aus der Zwischenpräsent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Advantages - Cas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</a:t>
            </a:r>
          </a:p>
        </p:txBody>
      </p:sp>
      <p:sp>
        <p:nvSpPr>
          <p:cNvPr id="305" name="More incoming orders and a higher production output lead to a greater need for maintenance, which needs to be met with one additional employee. He has the technical know-how to maintain all sensors and will assist Tin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Linie"/>
          <p:cNvSpPr/>
          <p:nvPr/>
        </p:nvSpPr>
        <p:spPr>
          <a:xfrm>
            <a:off x="2695144" y="1602999"/>
            <a:ext cx="2681766" cy="2970237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20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25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327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28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29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0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31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32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3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34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35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36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37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40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41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42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43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44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45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46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47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0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1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55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56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7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8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59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0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63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64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65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68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69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0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1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2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3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4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385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87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8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9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0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1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2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395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396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397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0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03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05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06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07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08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09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3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4" name="supplies to"/>
          <p:cNvSpPr txBox="1"/>
          <p:nvPr/>
        </p:nvSpPr>
        <p:spPr>
          <a:xfrm>
            <a:off x="8111033" y="376751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5" name="Name: Shipping…"/>
          <p:cNvSpPr/>
          <p:nvPr/>
        </p:nvSpPr>
        <p:spPr>
          <a:xfrm>
            <a:off x="8188152" y="5462411"/>
            <a:ext cx="739328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6" name="Name: Storage…"/>
          <p:cNvSpPr/>
          <p:nvPr/>
        </p:nvSpPr>
        <p:spPr>
          <a:xfrm>
            <a:off x="3581522" y="3381219"/>
            <a:ext cx="739329" cy="28048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7" name="Name: Rework…"/>
          <p:cNvSpPr/>
          <p:nvPr/>
        </p:nvSpPr>
        <p:spPr>
          <a:xfrm>
            <a:off x="8245326" y="2985512"/>
            <a:ext cx="739328" cy="28048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6" y="2407196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439" name="Tabelle"/>
          <p:cNvGraphicFramePr/>
          <p:nvPr/>
        </p:nvGraphicFramePr>
        <p:xfrm>
          <a:off x="3982193" y="1557595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07975"/>
                <a:gridCol w="674886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0" name="Tabelle"/>
          <p:cNvGraphicFramePr/>
          <p:nvPr/>
        </p:nvGraphicFramePr>
        <p:xfrm>
          <a:off x="755649" y="1277809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33832"/>
                <a:gridCol w="733832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1" name="Tabelle"/>
          <p:cNvGraphicFramePr/>
          <p:nvPr/>
        </p:nvGraphicFramePr>
        <p:xfrm>
          <a:off x="1489482" y="3545147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20541"/>
                <a:gridCol w="660918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2" name="Tabelle"/>
          <p:cNvGraphicFramePr/>
          <p:nvPr/>
        </p:nvGraphicFramePr>
        <p:xfrm>
          <a:off x="6476307" y="1060707"/>
          <a:ext cx="1480366" cy="509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26092"/>
                <a:gridCol w="881867"/>
              </a:tblGrid>
              <a:tr h="248444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4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4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2484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400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443" name="Linie"/>
          <p:cNvSpPr/>
          <p:nvPr/>
        </p:nvSpPr>
        <p:spPr>
          <a:xfrm>
            <a:off x="2791678" y="13922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4" name="Linie"/>
          <p:cNvSpPr/>
          <p:nvPr/>
        </p:nvSpPr>
        <p:spPr>
          <a:xfrm flipV="1">
            <a:off x="2804378" y="13881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5" name="Linie"/>
          <p:cNvSpPr/>
          <p:nvPr/>
        </p:nvSpPr>
        <p:spPr>
          <a:xfrm>
            <a:off x="2229664" y="16516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6" name="Linie"/>
          <p:cNvSpPr/>
          <p:nvPr/>
        </p:nvSpPr>
        <p:spPr>
          <a:xfrm flipV="1">
            <a:off x="3030188" y="9296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7" name="Linie"/>
          <p:cNvSpPr/>
          <p:nvPr/>
        </p:nvSpPr>
        <p:spPr>
          <a:xfrm>
            <a:off x="3042888" y="9423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8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9" name="Linie"/>
          <p:cNvSpPr/>
          <p:nvPr/>
        </p:nvSpPr>
        <p:spPr>
          <a:xfrm flipV="1">
            <a:off x="5595390" y="10543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0" name="Linie"/>
          <p:cNvSpPr/>
          <p:nvPr/>
        </p:nvSpPr>
        <p:spPr>
          <a:xfrm>
            <a:off x="5582690" y="10502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