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420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2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t="16957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600"/>
            </a:lvl1pPr>
          </a:lstStyle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1800" b="1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sz="1800" b="1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sz="1800" b="1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sz="1800" b="1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sz="18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sz="1200" b="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09" name="Textebene 1…"/>
          <p:cNvSpPr txBox="1">
            <a:spLocks noGrp="1"/>
          </p:cNvSpPr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17" name="Titeltext"/>
          <p:cNvSpPr txBox="1">
            <a:spLocks noGrp="1"/>
          </p:cNvSpPr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18" name="Textebene 1…"/>
          <p:cNvSpPr txBox="1">
            <a:spLocks noGrp="1"/>
          </p:cNvSpPr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31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2" name="Textebene 1…"/>
          <p:cNvSpPr txBox="1">
            <a:spLocks noGrp="1"/>
          </p:cNvSpPr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3776414" y="6461125"/>
            <a:ext cx="1591172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Anel Drobic, Marius Polanski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41" name="Titel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/>
            </a:lvl1pPr>
          </a:lstStyle>
          <a:p>
            <a:r>
              <a:t>Titeltext</a:t>
            </a:r>
          </a:p>
        </p:txBody>
      </p:sp>
      <p:sp>
        <p:nvSpPr>
          <p:cNvPr id="4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0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1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9" name="Titel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6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None/>
              <a:defRPr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r>
              <a:t>AIFB</a:t>
            </a:r>
          </a:p>
        </p:txBody>
      </p:sp>
      <p:sp>
        <p:nvSpPr>
          <p:cNvPr id="7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29.01.2018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8" name="Titel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89" name="Textebene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98" name="Titel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99" name="Bildplatzhalt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r>
              <a:t>Abteilungs-, Fakultäts-, Institutsbezeichnung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sz="900" b="1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r>
              <a:t>Titeltext</a:t>
            </a:r>
          </a:p>
        </p:txBody>
      </p:sp>
      <p:sp>
        <p:nvSpPr>
          <p:cNvPr id="8" name="Textebene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 txBox="1">
            <a:spLocks noGrp="1"/>
          </p:cNvSpPr>
          <p:nvPr>
            <p:ph type="title"/>
          </p:nvPr>
        </p:nvSpPr>
        <p:spPr>
          <a:xfrm>
            <a:off x="395288" y="1484312"/>
            <a:ext cx="8389937" cy="1673378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Final Presentation</a:t>
            </a:r>
          </a:p>
          <a:p>
            <a:pPr defTabSz="649223">
              <a:defRPr sz="2130"/>
            </a:pPr>
            <a:r>
              <a:rPr sz="1420"/>
              <a:t>29.01.2018</a:t>
            </a:r>
            <a:r>
              <a:t/>
            </a:r>
            <a:br/>
            <a:endParaRPr/>
          </a:p>
          <a:p>
            <a:pPr defTabSz="649223">
              <a:defRPr sz="2130"/>
            </a:pPr>
            <a:r>
              <a:t>The Value/Advantages of Graph Databases in IoT Applications</a:t>
            </a:r>
          </a:p>
          <a:p>
            <a:pPr defTabSz="649223">
              <a:defRPr sz="2130"/>
            </a:pPr>
            <a:endParaRPr/>
          </a:p>
          <a:p>
            <a:pPr defTabSz="649223">
              <a:defRPr sz="1420"/>
            </a:pPr>
            <a:r>
              <a:t>Marius Polanski, Anel Drobić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60" name="Advantages - Case x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xx</a:t>
            </a:r>
          </a:p>
        </p:txBody>
      </p:sp>
      <p:sp>
        <p:nvSpPr>
          <p:cNvPr id="461" name="Robert doesn’t belong to the same department as the other workers do. For future paychecks this dependency needs to be modeled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Robert doesn’t belong to the same department as the other workers do. For future paychecks this dependency needs to be modeled.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Linie"/>
          <p:cNvSpPr/>
          <p:nvPr/>
        </p:nvSpPr>
        <p:spPr>
          <a:xfrm flipH="1">
            <a:off x="2231290" y="5298639"/>
            <a:ext cx="6107902" cy="473870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Linie"/>
          <p:cNvSpPr/>
          <p:nvPr/>
        </p:nvSpPr>
        <p:spPr>
          <a:xfrm flipH="1">
            <a:off x="2199352" y="3518326"/>
            <a:ext cx="6094932" cy="2117785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5" name="Linie"/>
          <p:cNvSpPr/>
          <p:nvPr/>
        </p:nvSpPr>
        <p:spPr>
          <a:xfrm flipH="1">
            <a:off x="2222165" y="3546914"/>
            <a:ext cx="2148241" cy="2148242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6" name="Linie"/>
          <p:cNvSpPr/>
          <p:nvPr/>
        </p:nvSpPr>
        <p:spPr>
          <a:xfrm flipH="1">
            <a:off x="2141273" y="2948735"/>
            <a:ext cx="3973914" cy="2696896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7" name="Linie"/>
          <p:cNvSpPr/>
          <p:nvPr/>
        </p:nvSpPr>
        <p:spPr>
          <a:xfrm flipH="1">
            <a:off x="2163859" y="4786993"/>
            <a:ext cx="1469715" cy="909792"/>
          </a:xfrm>
          <a:prstGeom prst="line">
            <a:avLst/>
          </a:prstGeom>
          <a:ln w="38100">
            <a:solidFill>
              <a:srgbClr val="D2DA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8" name="Linie"/>
          <p:cNvSpPr/>
          <p:nvPr/>
        </p:nvSpPr>
        <p:spPr>
          <a:xfrm flipH="1">
            <a:off x="2084165" y="2607372"/>
            <a:ext cx="1296740" cy="3036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9" name="Linie"/>
          <p:cNvSpPr/>
          <p:nvPr/>
        </p:nvSpPr>
        <p:spPr>
          <a:xfrm>
            <a:off x="1155862" y="3502577"/>
            <a:ext cx="777297" cy="2161612"/>
          </a:xfrm>
          <a:prstGeom prst="line">
            <a:avLst/>
          </a:prstGeom>
          <a:ln w="38100">
            <a:solidFill>
              <a:srgbClr val="C9D3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0" name="Linie"/>
          <p:cNvSpPr/>
          <p:nvPr/>
        </p:nvSpPr>
        <p:spPr>
          <a:xfrm>
            <a:off x="929873" y="5587718"/>
            <a:ext cx="905602" cy="215850"/>
          </a:xfrm>
          <a:prstGeom prst="line">
            <a:avLst/>
          </a:prstGeom>
          <a:ln w="38100">
            <a:solidFill>
              <a:srgbClr val="CCD5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1" name="Linie"/>
          <p:cNvSpPr/>
          <p:nvPr/>
        </p:nvSpPr>
        <p:spPr>
          <a:xfrm>
            <a:off x="2900391" y="1389577"/>
            <a:ext cx="4279239" cy="1"/>
          </a:xfrm>
          <a:prstGeom prst="line">
            <a:avLst/>
          </a:prstGeom>
          <a:ln w="38100">
            <a:solidFill>
              <a:srgbClr val="CBD4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2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3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5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6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7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8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9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0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1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2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3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4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85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6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7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8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9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9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3353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91" name="Graph adjust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adjustment</a:t>
            </a:r>
          </a:p>
        </p:txBody>
      </p:sp>
      <p:sp>
        <p:nvSpPr>
          <p:cNvPr id="492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493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494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495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496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497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498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499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500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01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02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3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4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05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506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507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508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509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510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511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512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3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4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15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16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7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8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9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20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21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2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3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4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5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6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7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528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529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530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1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33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34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5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6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7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8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9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0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2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3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5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7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48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549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550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1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52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53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54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555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556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557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8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9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560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561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562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3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4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65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66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7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68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9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70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71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72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106</a:t>
            </a:r>
          </a:p>
        </p:txBody>
      </p:sp>
      <p:sp>
        <p:nvSpPr>
          <p:cNvPr id="573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107</a:t>
            </a:r>
          </a:p>
        </p:txBody>
      </p:sp>
      <p:sp>
        <p:nvSpPr>
          <p:cNvPr id="574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5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6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7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78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79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80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81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82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83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84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5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6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7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8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9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90" name="„has technical…"/>
          <p:cNvSpPr txBox="1"/>
          <p:nvPr/>
        </p:nvSpPr>
        <p:spPr>
          <a:xfrm>
            <a:off x="432583" y="5664188"/>
            <a:ext cx="701240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1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92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93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94" name="Name: Robert…"/>
          <p:cNvSpPr/>
          <p:nvPr/>
        </p:nvSpPr>
        <p:spPr>
          <a:xfrm>
            <a:off x="2908260" y="957770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95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96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7" name="ID 702"/>
          <p:cNvSpPr/>
          <p:nvPr/>
        </p:nvSpPr>
        <p:spPr>
          <a:xfrm>
            <a:off x="7189390" y="1194964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702</a:t>
            </a:r>
          </a:p>
        </p:txBody>
      </p:sp>
      <p:sp>
        <p:nvSpPr>
          <p:cNvPr id="598" name="Name: Maintenance 1…"/>
          <p:cNvSpPr/>
          <p:nvPr/>
        </p:nvSpPr>
        <p:spPr>
          <a:xfrm>
            <a:off x="7623654" y="1203004"/>
            <a:ext cx="920012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1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Schmitt</a:t>
            </a:r>
          </a:p>
        </p:txBody>
      </p:sp>
      <p:sp>
        <p:nvSpPr>
          <p:cNvPr id="599" name="works in"/>
          <p:cNvSpPr txBox="1"/>
          <p:nvPr/>
        </p:nvSpPr>
        <p:spPr>
          <a:xfrm>
            <a:off x="2942572" y="1409971"/>
            <a:ext cx="3836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in</a:t>
            </a:r>
          </a:p>
        </p:txBody>
      </p:sp>
      <p:sp>
        <p:nvSpPr>
          <p:cNvPr id="600" name="ID 701"/>
          <p:cNvSpPr/>
          <p:nvPr/>
        </p:nvSpPr>
        <p:spPr>
          <a:xfrm>
            <a:off x="1841044" y="5643940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701</a:t>
            </a:r>
          </a:p>
        </p:txBody>
      </p:sp>
      <p:sp>
        <p:nvSpPr>
          <p:cNvPr id="601" name="Name: Maintenance 2…"/>
          <p:cNvSpPr/>
          <p:nvPr/>
        </p:nvSpPr>
        <p:spPr>
          <a:xfrm>
            <a:off x="2275308" y="5651980"/>
            <a:ext cx="89437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2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Müller</a:t>
            </a:r>
          </a:p>
        </p:txBody>
      </p:sp>
      <p:sp>
        <p:nvSpPr>
          <p:cNvPr id="602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603" name="Name: Sebastian…"/>
          <p:cNvSpPr/>
          <p:nvPr/>
        </p:nvSpPr>
        <p:spPr>
          <a:xfrm>
            <a:off x="4728281" y="3567745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4" name="Name: Sebastian…"/>
          <p:cNvSpPr/>
          <p:nvPr/>
        </p:nvSpPr>
        <p:spPr>
          <a:xfrm>
            <a:off x="8197563" y="3740694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5" name="Name: Sebastian…"/>
          <p:cNvSpPr/>
          <p:nvPr/>
        </p:nvSpPr>
        <p:spPr>
          <a:xfrm>
            <a:off x="7557103" y="5049134"/>
            <a:ext cx="720504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6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07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08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611" name="Database Schema adjustmen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r>
              <a:t>Database Schema adjustment</a:t>
            </a:r>
          </a:p>
        </p:txBody>
      </p:sp>
      <p:graphicFrame>
        <p:nvGraphicFramePr>
          <p:cNvPr id="612" name="Tabelle"/>
          <p:cNvGraphicFramePr/>
          <p:nvPr/>
        </p:nvGraphicFramePr>
        <p:xfrm>
          <a:off x="755650" y="3625605"/>
          <a:ext cx="1378188" cy="159766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89094"/>
                <a:gridCol w="689094"/>
              </a:tblGrid>
              <a:tr h="177518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robert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107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13" name="Tabelle"/>
          <p:cNvGraphicFramePr/>
          <p:nvPr/>
        </p:nvGraphicFramePr>
        <p:xfrm>
          <a:off x="3053554" y="2134941"/>
          <a:ext cx="1715204" cy="71845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43214"/>
                <a:gridCol w="571990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>
                          <a:solidFill>
                            <a:srgbClr val="FF9300"/>
                          </a:solidFill>
                        </a:rPr>
                        <a:t>department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553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14" name="Tabelle"/>
          <p:cNvGraphicFramePr/>
          <p:nvPr/>
        </p:nvGraphicFramePr>
        <p:xfrm>
          <a:off x="2966462" y="3631955"/>
          <a:ext cx="1605536" cy="158496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70118"/>
                <a:gridCol w="535418"/>
              </a:tblGrid>
              <a:tr h="176107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>
                          <a:solidFill>
                            <a:srgbClr val="FF9300"/>
                          </a:solidFill>
                        </a:rPr>
                        <a:t>employed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15" name="Tabelle"/>
          <p:cNvGraphicFramePr/>
          <p:nvPr/>
        </p:nvGraphicFramePr>
        <p:xfrm>
          <a:off x="6011862" y="3128717"/>
          <a:ext cx="1267188" cy="7389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95720"/>
                <a:gridCol w="671468"/>
              </a:tblGrid>
              <a:tr h="184745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>
                          <a:solidFill>
                            <a:srgbClr val="FF9300"/>
                          </a:solidFill>
                        </a:rPr>
                        <a:t>management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16" name="Tabelle"/>
          <p:cNvGraphicFramePr/>
          <p:nvPr/>
        </p:nvGraphicFramePr>
        <p:xfrm>
          <a:off x="5828626" y="1260285"/>
          <a:ext cx="1191440" cy="7516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60110"/>
                <a:gridCol w="631330"/>
              </a:tblGrid>
              <a:tr h="18792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>
                          <a:solidFill>
                            <a:srgbClr val="FF9300"/>
                          </a:solidFill>
                        </a:rPr>
                        <a:t>manager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müller</a:t>
                      </a:r>
                    </a:p>
                  </a:txBody>
                  <a:tcPr marL="0" marR="0" marT="0" marB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schmitt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17" name="Linie"/>
          <p:cNvSpPr/>
          <p:nvPr/>
        </p:nvSpPr>
        <p:spPr>
          <a:xfrm>
            <a:off x="2229664" y="3941359"/>
            <a:ext cx="73044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18" name="Linie"/>
          <p:cNvSpPr/>
          <p:nvPr/>
        </p:nvSpPr>
        <p:spPr>
          <a:xfrm>
            <a:off x="4707799" y="3135067"/>
            <a:ext cx="1" cy="7389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19" name="Linie"/>
          <p:cNvSpPr/>
          <p:nvPr/>
        </p:nvSpPr>
        <p:spPr>
          <a:xfrm>
            <a:off x="6449697" y="1874509"/>
            <a:ext cx="1" cy="12730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20" name="Linie"/>
          <p:cNvSpPr/>
          <p:nvPr/>
        </p:nvSpPr>
        <p:spPr>
          <a:xfrm>
            <a:off x="5090405" y="2496221"/>
            <a:ext cx="2188648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21" name="Linie"/>
          <p:cNvSpPr/>
          <p:nvPr/>
        </p:nvSpPr>
        <p:spPr>
          <a:xfrm>
            <a:off x="7279052" y="2483521"/>
            <a:ext cx="1" cy="6619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24" name="Advantages - Case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Search</a:t>
            </a:r>
          </a:p>
        </p:txBody>
      </p:sp>
      <p:sp>
        <p:nvSpPr>
          <p:cNvPr id="625" name="Wer ist Ansprechpartner aller nachfolgend ausfallenden Maschinen wenn Sensor oder Komponente kaputt ist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Wer ist Ansprechpartner aller nachfolgend ausfallenden Maschinen wenn Sensor oder Komponente kaputt ist?</a:t>
            </a:r>
          </a:p>
          <a:p>
            <a:pPr>
              <a:buBlip>
                <a:blip r:embed="rId2"/>
              </a:buBlip>
            </a:pPr>
            <a:r>
              <a:t>SQL Suche, Joins zeigen</a:t>
            </a:r>
          </a:p>
          <a:p>
            <a:pPr>
              <a:buBlip>
                <a:blip r:embed="rId2"/>
              </a:buBlip>
            </a:pPr>
            <a:r>
              <a:t>Graph-Suche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28" name="Advantages - Case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Search</a:t>
            </a:r>
          </a:p>
        </p:txBody>
      </p:sp>
      <p:sp>
        <p:nvSpPr>
          <p:cNvPr id="629" name="SQL Suche, Joins zeige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SQL Suche, Joins zeigen</a:t>
            </a:r>
          </a:p>
        </p:txBody>
      </p:sp>
      <p:graphicFrame>
        <p:nvGraphicFramePr>
          <p:cNvPr id="630" name="Tabelle"/>
          <p:cNvGraphicFramePr/>
          <p:nvPr/>
        </p:nvGraphicFramePr>
        <p:xfrm>
          <a:off x="555770" y="2616651"/>
          <a:ext cx="1226848" cy="1163279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07073"/>
                <a:gridCol w="60707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supply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59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ID_m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ID_succ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31" name="Maschinen 002 und 003."/>
          <p:cNvSpPr txBox="1"/>
          <p:nvPr/>
        </p:nvSpPr>
        <p:spPr>
          <a:xfrm>
            <a:off x="555770" y="4317999"/>
            <a:ext cx="1214148" cy="619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Maschinen 002 und 003.</a:t>
            </a:r>
          </a:p>
        </p:txBody>
      </p:sp>
      <p:sp>
        <p:nvSpPr>
          <p:cNvPr id="632" name="Maschine 1 ist Kaputt, welche Maschinen folgen?"/>
          <p:cNvSpPr txBox="1"/>
          <p:nvPr/>
        </p:nvSpPr>
        <p:spPr>
          <a:xfrm>
            <a:off x="549420" y="1818997"/>
            <a:ext cx="1214148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Maschine 1 ist Kaputt, welche Maschinen folgen?</a:t>
            </a:r>
          </a:p>
        </p:txBody>
      </p:sp>
      <p:graphicFrame>
        <p:nvGraphicFramePr>
          <p:cNvPr id="633" name="Tabelle"/>
          <p:cNvGraphicFramePr/>
          <p:nvPr/>
        </p:nvGraphicFramePr>
        <p:xfrm>
          <a:off x="2376807" y="2616651"/>
          <a:ext cx="1482406" cy="104561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67420"/>
                <a:gridCol w="702285"/>
              </a:tblGrid>
              <a:tr h="17215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operators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(PK_m)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(PK_p)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34" name="Wer betreut die Maschinen?"/>
          <p:cNvSpPr txBox="1"/>
          <p:nvPr/>
        </p:nvSpPr>
        <p:spPr>
          <a:xfrm>
            <a:off x="2376807" y="1818997"/>
            <a:ext cx="1214148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Wer betreut die Maschinen?</a:t>
            </a:r>
          </a:p>
        </p:txBody>
      </p:sp>
      <p:sp>
        <p:nvSpPr>
          <p:cNvPr id="635" name="Person ID 102 betreut Maschine 002 und Person ID 103 betreut Maschine 003."/>
          <p:cNvSpPr txBox="1"/>
          <p:nvPr/>
        </p:nvSpPr>
        <p:spPr>
          <a:xfrm>
            <a:off x="2376807" y="4317999"/>
            <a:ext cx="1214148" cy="1331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Person ID 102 betreut Maschine 002 und Person ID 103 betreut Maschine 003.</a:t>
            </a:r>
          </a:p>
        </p:txBody>
      </p:sp>
      <p:graphicFrame>
        <p:nvGraphicFramePr>
          <p:cNvPr id="636" name="Tabelle"/>
          <p:cNvGraphicFramePr/>
          <p:nvPr/>
        </p:nvGraphicFramePr>
        <p:xfrm>
          <a:off x="4447051" y="2616651"/>
          <a:ext cx="1422775" cy="26088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2283"/>
                <a:gridCol w="687790"/>
              </a:tblGrid>
              <a:tr h="16226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repair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(PK_p)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37" name="Was können diese Personen reparieren?"/>
          <p:cNvSpPr txBox="1"/>
          <p:nvPr/>
        </p:nvSpPr>
        <p:spPr>
          <a:xfrm>
            <a:off x="4447051" y="1818997"/>
            <a:ext cx="1214149" cy="79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Was können diese Personen reparieren?</a:t>
            </a:r>
          </a:p>
        </p:txBody>
      </p:sp>
      <p:sp>
        <p:nvSpPr>
          <p:cNvPr id="638" name="Person 102 kann ID 204 reparieren, Person 103 kann IDs 206, 207 reparieren."/>
          <p:cNvSpPr txBox="1"/>
          <p:nvPr/>
        </p:nvSpPr>
        <p:spPr>
          <a:xfrm>
            <a:off x="4447051" y="5295170"/>
            <a:ext cx="1416425" cy="1153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Person 102 kann ID 204 reparieren, Person 103 kann IDs 206, 207 reparieren.</a:t>
            </a:r>
          </a:p>
        </p:txBody>
      </p:sp>
      <p:graphicFrame>
        <p:nvGraphicFramePr>
          <p:cNvPr id="639" name="Tabelle"/>
          <p:cNvGraphicFramePr/>
          <p:nvPr/>
        </p:nvGraphicFramePr>
        <p:xfrm>
          <a:off x="6451314" y="2612016"/>
          <a:ext cx="1504285" cy="196445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56945"/>
                <a:gridCol w="534638"/>
              </a:tblGrid>
              <a:tr h="162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component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40" name="Sind die IDs 204, 206, 207 Komponenten oder Sensoren?"/>
          <p:cNvSpPr txBox="1"/>
          <p:nvPr/>
        </p:nvSpPr>
        <p:spPr>
          <a:xfrm>
            <a:off x="6453477" y="1818997"/>
            <a:ext cx="1487259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Sind die IDs 204, 206, 207 Komponenten oder Sensoren?</a:t>
            </a:r>
          </a:p>
        </p:txBody>
      </p:sp>
      <p:sp>
        <p:nvSpPr>
          <p:cNvPr id="641" name="Komponenten. Doch wer kann den Sensor reparieren?"/>
          <p:cNvSpPr txBox="1"/>
          <p:nvPr/>
        </p:nvSpPr>
        <p:spPr>
          <a:xfrm>
            <a:off x="6444964" y="4673600"/>
            <a:ext cx="1214149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Komponenten. Doch wer kann den Sensor reparieren?</a:t>
            </a:r>
          </a:p>
        </p:txBody>
      </p:sp>
      <p:sp>
        <p:nvSpPr>
          <p:cNvPr id="642" name="Linie"/>
          <p:cNvSpPr/>
          <p:nvPr/>
        </p:nvSpPr>
        <p:spPr>
          <a:xfrm flipV="1">
            <a:off x="1841659" y="3429000"/>
            <a:ext cx="46340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43" name="Linie"/>
          <p:cNvSpPr/>
          <p:nvPr/>
        </p:nvSpPr>
        <p:spPr>
          <a:xfrm flipV="1">
            <a:off x="3918254" y="3452297"/>
            <a:ext cx="46340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44" name="Linie"/>
          <p:cNvSpPr/>
          <p:nvPr/>
        </p:nvSpPr>
        <p:spPr>
          <a:xfrm flipV="1">
            <a:off x="5928867" y="3477414"/>
            <a:ext cx="46340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47" name="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650" name="Thank you for your attention.…"/>
          <p:cNvSpPr txBox="1">
            <a:spLocks noGrp="1"/>
          </p:cNvSpPr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  <a:endParaRPr/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65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0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31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2" name="2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r>
              <a:t>2</a:t>
            </a:r>
          </a:p>
        </p:txBody>
      </p:sp>
      <p:sp>
        <p:nvSpPr>
          <p:cNvPr id="133" name="3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r>
              <a:t>3</a:t>
            </a:r>
          </a:p>
        </p:txBody>
      </p:sp>
      <p:sp>
        <p:nvSpPr>
          <p:cNvPr id="134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5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6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7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0" name="Technical 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Technical Implementation</a:t>
            </a:r>
          </a:p>
        </p:txBody>
      </p:sp>
      <p:sp>
        <p:nvSpPr>
          <p:cNvPr id="141" name="Task 1: Develop an IoT Application and a semantic media model to monitor and analyze data."/>
          <p:cNvSpPr/>
          <p:nvPr/>
        </p:nvSpPr>
        <p:spPr>
          <a:xfrm>
            <a:off x="403225" y="1088639"/>
            <a:ext cx="8337550" cy="86177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Task 1: Develop an IoT Application and a semantic media model to monitor and analyze data.</a:t>
            </a:r>
          </a:p>
        </p:txBody>
      </p:sp>
      <p:pic>
        <p:nvPicPr>
          <p:cNvPr id="14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258002"/>
            <a:ext cx="8255000" cy="364490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ie"/>
          <p:cNvSpPr/>
          <p:nvPr/>
        </p:nvSpPr>
        <p:spPr>
          <a:xfrm flipH="1" flipV="1">
            <a:off x="4705095" y="3636057"/>
            <a:ext cx="1953870" cy="19896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153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9" name="Advantages - Case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1…</a:t>
            </a:r>
          </a:p>
        </p:txBody>
      </p:sp>
      <p:sp>
        <p:nvSpPr>
          <p:cNvPr id="160" name="ID 0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001</a:t>
            </a:r>
          </a:p>
        </p:txBody>
      </p:sp>
      <p:sp>
        <p:nvSpPr>
          <p:cNvPr id="161" name="ID 0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004</a:t>
            </a:r>
          </a:p>
        </p:txBody>
      </p:sp>
      <p:sp>
        <p:nvSpPr>
          <p:cNvPr id="162" name="ID 0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002</a:t>
            </a:r>
          </a:p>
        </p:txBody>
      </p:sp>
      <p:sp>
        <p:nvSpPr>
          <p:cNvPr id="163" name="ID 0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003</a:t>
            </a:r>
          </a:p>
        </p:txBody>
      </p:sp>
      <p:sp>
        <p:nvSpPr>
          <p:cNvPr id="164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165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166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167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168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169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170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173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174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175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176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177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178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179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180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183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184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88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89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0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1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2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3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4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5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196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197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198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201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202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3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4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5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7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8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16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17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218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20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1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2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23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24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25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6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228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229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230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3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4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5" name="ID 0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/>
            <a:r>
              <a:rPr sz="800" dirty="0"/>
              <a:t>ID 005</a:t>
            </a:r>
          </a:p>
        </p:txBody>
      </p:sp>
      <p:sp>
        <p:nvSpPr>
          <p:cNvPr id="236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38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39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40" name="ID 0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/>
            <a:r>
              <a:rPr sz="800" dirty="0"/>
              <a:t>ID 006</a:t>
            </a:r>
          </a:p>
        </p:txBody>
      </p:sp>
      <p:sp>
        <p:nvSpPr>
          <p:cNvPr id="241" name="ID 0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/>
            <a:r>
              <a:rPr sz="800"/>
              <a:t>ID 007</a:t>
            </a:r>
          </a:p>
        </p:txBody>
      </p:sp>
      <p:sp>
        <p:nvSpPr>
          <p:cNvPr id="242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46" name="supplies to"/>
          <p:cNvSpPr txBox="1"/>
          <p:nvPr/>
        </p:nvSpPr>
        <p:spPr>
          <a:xfrm>
            <a:off x="7474320" y="407953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rPr dirty="0"/>
              <a:t>supplies to</a:t>
            </a:r>
          </a:p>
        </p:txBody>
      </p:sp>
      <p:sp>
        <p:nvSpPr>
          <p:cNvPr id="247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48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49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50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251" name="checks"/>
          <p:cNvSpPr txBox="1"/>
          <p:nvPr/>
        </p:nvSpPr>
        <p:spPr>
          <a:xfrm>
            <a:off x="4844715" y="2236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2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3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4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255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6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7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8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9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0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261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62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63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7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68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128" name="Name: Sebastian…"/>
          <p:cNvSpPr/>
          <p:nvPr/>
        </p:nvSpPr>
        <p:spPr>
          <a:xfrm>
            <a:off x="6402210" y="5851628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129" name="Linie"/>
          <p:cNvSpPr/>
          <p:nvPr/>
        </p:nvSpPr>
        <p:spPr>
          <a:xfrm flipV="1">
            <a:off x="6964774" y="5270116"/>
            <a:ext cx="1402144" cy="4700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works with"/>
          <p:cNvSpPr txBox="1"/>
          <p:nvPr/>
        </p:nvSpPr>
        <p:spPr>
          <a:xfrm rot="20566819">
            <a:off x="7313613" y="5396219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rPr dirty="0"/>
              <a:t>works with</a:t>
            </a:r>
          </a:p>
        </p:txBody>
      </p:sp>
      <p:sp>
        <p:nvSpPr>
          <p:cNvPr id="127" name="ID 005"/>
          <p:cNvSpPr/>
          <p:nvPr/>
        </p:nvSpPr>
        <p:spPr>
          <a:xfrm>
            <a:off x="6580894" y="5552284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rPr dirty="0"/>
              <a:t>ID </a:t>
            </a:r>
            <a:r>
              <a:rPr lang="de-DE" dirty="0" smtClean="0"/>
              <a:t>106</a:t>
            </a:r>
            <a:endParaRPr dirty="0"/>
          </a:p>
        </p:txBody>
      </p:sp>
      <p:sp>
        <p:nvSpPr>
          <p:cNvPr id="131" name="Linie"/>
          <p:cNvSpPr/>
          <p:nvPr/>
        </p:nvSpPr>
        <p:spPr>
          <a:xfrm flipV="1">
            <a:off x="6938537" y="3663840"/>
            <a:ext cx="1521895" cy="19801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works with"/>
          <p:cNvSpPr txBox="1"/>
          <p:nvPr/>
        </p:nvSpPr>
        <p:spPr>
          <a:xfrm rot="18453037">
            <a:off x="6970282" y="5108438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rPr dirty="0"/>
              <a:t>works with</a:t>
            </a:r>
          </a:p>
        </p:txBody>
      </p:sp>
      <p:sp>
        <p:nvSpPr>
          <p:cNvPr id="134" name="works with"/>
          <p:cNvSpPr txBox="1"/>
          <p:nvPr/>
        </p:nvSpPr>
        <p:spPr>
          <a:xfrm rot="2601710">
            <a:off x="6249987" y="519640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71" name="Database Schema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2736850" cy="561975"/>
          </a:xfrm>
          <a:prstGeom prst="rect">
            <a:avLst/>
          </a:prstGeom>
        </p:spPr>
        <p:txBody>
          <a:bodyPr/>
          <a:lstStyle/>
          <a:p>
            <a:r>
              <a:t>Database Schema</a:t>
            </a:r>
          </a:p>
        </p:txBody>
      </p:sp>
      <p:graphicFrame>
        <p:nvGraphicFramePr>
          <p:cNvPr id="272" name="Tabelle"/>
          <p:cNvGraphicFramePr/>
          <p:nvPr/>
        </p:nvGraphicFramePr>
        <p:xfrm>
          <a:off x="390525" y="1314811"/>
          <a:ext cx="1314565" cy="17084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16162"/>
                <a:gridCol w="59840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maschine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punching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welding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milling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storage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rework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shipping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3" name="Tabelle"/>
          <p:cNvGraphicFramePr/>
          <p:nvPr/>
        </p:nvGraphicFramePr>
        <p:xfrm>
          <a:off x="5132169" y="1640682"/>
          <a:ext cx="1491583" cy="20116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56945"/>
                <a:gridCol w="534638"/>
              </a:tblGrid>
              <a:tr h="162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 dirty="0"/>
                        <a:t>component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dirty="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4" name="Tabelle"/>
          <p:cNvGraphicFramePr/>
          <p:nvPr/>
        </p:nvGraphicFramePr>
        <p:xfrm>
          <a:off x="2682058" y="3283749"/>
          <a:ext cx="1366994" cy="1361939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</a:tr>
              <a:tr h="18845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5" name="Tabelle"/>
          <p:cNvGraphicFramePr/>
          <p:nvPr/>
        </p:nvGraphicFramePr>
        <p:xfrm>
          <a:off x="2634858" y="1862279"/>
          <a:ext cx="1567541" cy="10058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16896"/>
                <a:gridCol w="550645"/>
              </a:tblGrid>
              <a:tr h="1656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sensor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6" name="Tabelle"/>
          <p:cNvGraphicFramePr/>
          <p:nvPr/>
        </p:nvGraphicFramePr>
        <p:xfrm>
          <a:off x="2514378" y="5582341"/>
          <a:ext cx="4115723" cy="34859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77851"/>
                <a:gridCol w="784468"/>
                <a:gridCol w="784468"/>
                <a:gridCol w="784468"/>
                <a:gridCol w="784468"/>
              </a:tblGrid>
              <a:tr h="160529">
                <a:tc gridSpan="5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sensor_values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09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value_ID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timestamp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(FK)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value type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value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7" name="Tabelle"/>
          <p:cNvGraphicFramePr/>
          <p:nvPr/>
        </p:nvGraphicFramePr>
        <p:xfrm>
          <a:off x="5110541" y="3907307"/>
          <a:ext cx="1469705" cy="154936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67420"/>
                <a:gridCol w="702285"/>
              </a:tblGrid>
              <a:tr h="17215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operators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(PK_m)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(PK_p)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8" name="Tabelle"/>
          <p:cNvGraphicFramePr/>
          <p:nvPr/>
        </p:nvGraphicFramePr>
        <p:xfrm>
          <a:off x="619696" y="3226310"/>
          <a:ext cx="1457005" cy="28156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46323"/>
                <a:gridCol w="710682"/>
              </a:tblGrid>
              <a:tr h="175981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system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(PK_m)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9" name="Tabelle"/>
          <p:cNvGraphicFramePr/>
          <p:nvPr/>
        </p:nvGraphicFramePr>
        <p:xfrm>
          <a:off x="6940753" y="1441448"/>
          <a:ext cx="1410073" cy="26822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2283"/>
                <a:gridCol w="687790"/>
              </a:tblGrid>
              <a:tr h="16226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repair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(PK_p)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280" name="Linie"/>
          <p:cNvSpPr/>
          <p:nvPr/>
        </p:nvSpPr>
        <p:spPr>
          <a:xfrm>
            <a:off x="1667719" y="1290509"/>
            <a:ext cx="6576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1" name="Linie"/>
          <p:cNvSpPr/>
          <p:nvPr/>
        </p:nvSpPr>
        <p:spPr>
          <a:xfrm flipV="1">
            <a:off x="2338035" y="1277809"/>
            <a:ext cx="1" cy="151584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2" name="Linie"/>
          <p:cNvSpPr/>
          <p:nvPr/>
        </p:nvSpPr>
        <p:spPr>
          <a:xfrm>
            <a:off x="1136676" y="2780956"/>
            <a:ext cx="121406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3" name="Linie"/>
          <p:cNvSpPr/>
          <p:nvPr/>
        </p:nvSpPr>
        <p:spPr>
          <a:xfrm>
            <a:off x="1143113" y="2768256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4" name="Linie"/>
          <p:cNvSpPr/>
          <p:nvPr/>
        </p:nvSpPr>
        <p:spPr>
          <a:xfrm>
            <a:off x="2381614" y="2914489"/>
            <a:ext cx="219038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5" name="Linie"/>
          <p:cNvSpPr/>
          <p:nvPr/>
        </p:nvSpPr>
        <p:spPr>
          <a:xfrm flipV="1">
            <a:off x="4320210" y="4143589"/>
            <a:ext cx="1" cy="7039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6" name="Linie"/>
          <p:cNvSpPr/>
          <p:nvPr/>
        </p:nvSpPr>
        <p:spPr>
          <a:xfrm>
            <a:off x="4515721" y="4610260"/>
            <a:ext cx="35133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7" name="Linie"/>
          <p:cNvSpPr/>
          <p:nvPr/>
        </p:nvSpPr>
        <p:spPr>
          <a:xfrm>
            <a:off x="4079838" y="3009400"/>
            <a:ext cx="45534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8" name="Linie"/>
          <p:cNvSpPr/>
          <p:nvPr/>
        </p:nvSpPr>
        <p:spPr>
          <a:xfrm flipV="1">
            <a:off x="4704087" y="3367089"/>
            <a:ext cx="1" cy="68322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9" name="Linie"/>
          <p:cNvSpPr/>
          <p:nvPr/>
        </p:nvSpPr>
        <p:spPr>
          <a:xfrm>
            <a:off x="2902463" y="3194494"/>
            <a:ext cx="181432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0" name="Linie"/>
          <p:cNvSpPr/>
          <p:nvPr/>
        </p:nvSpPr>
        <p:spPr>
          <a:xfrm>
            <a:off x="6505712" y="4037611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1" name="Linie"/>
          <p:cNvSpPr/>
          <p:nvPr/>
        </p:nvSpPr>
        <p:spPr>
          <a:xfrm>
            <a:off x="6741970" y="1265109"/>
            <a:ext cx="16698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2" name="Linie"/>
          <p:cNvSpPr/>
          <p:nvPr/>
        </p:nvSpPr>
        <p:spPr>
          <a:xfrm>
            <a:off x="8411786" y="1252409"/>
            <a:ext cx="1" cy="3882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3" name="Linie"/>
          <p:cNvSpPr/>
          <p:nvPr/>
        </p:nvSpPr>
        <p:spPr>
          <a:xfrm flipV="1">
            <a:off x="4705341" y="704158"/>
            <a:ext cx="1" cy="26756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4" name="Linie"/>
          <p:cNvSpPr/>
          <p:nvPr/>
        </p:nvSpPr>
        <p:spPr>
          <a:xfrm>
            <a:off x="4718041" y="716858"/>
            <a:ext cx="25876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5" name="Linie"/>
          <p:cNvSpPr/>
          <p:nvPr/>
        </p:nvSpPr>
        <p:spPr>
          <a:xfrm>
            <a:off x="7305684" y="704158"/>
            <a:ext cx="1" cy="9365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6" name="Linie"/>
          <p:cNvSpPr/>
          <p:nvPr/>
        </p:nvSpPr>
        <p:spPr>
          <a:xfrm flipV="1">
            <a:off x="6432052" y="523081"/>
            <a:ext cx="1" cy="561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7" name="Linie"/>
          <p:cNvSpPr/>
          <p:nvPr/>
        </p:nvSpPr>
        <p:spPr>
          <a:xfrm>
            <a:off x="3352856" y="535782"/>
            <a:ext cx="306649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8" name="Linie"/>
          <p:cNvSpPr/>
          <p:nvPr/>
        </p:nvSpPr>
        <p:spPr>
          <a:xfrm flipV="1">
            <a:off x="3365556" y="538827"/>
            <a:ext cx="1" cy="4053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9" name="Linie"/>
          <p:cNvSpPr/>
          <p:nvPr/>
        </p:nvSpPr>
        <p:spPr>
          <a:xfrm>
            <a:off x="2123063" y="944216"/>
            <a:ext cx="125519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00" name="Linie"/>
          <p:cNvSpPr/>
          <p:nvPr/>
        </p:nvSpPr>
        <p:spPr>
          <a:xfrm flipH="1">
            <a:off x="2137661" y="952951"/>
            <a:ext cx="1" cy="22542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301" name="Tabelle"/>
          <p:cNvGraphicFramePr/>
          <p:nvPr/>
        </p:nvGraphicFramePr>
        <p:xfrm>
          <a:off x="7055962" y="4433218"/>
          <a:ext cx="1214146" cy="169470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07073"/>
                <a:gridCol w="60707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supply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59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ID_m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ID_succ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04" name="Show advantages - Beispiele für Umstellunge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advantages - Beispiele für Umstellungen</a:t>
            </a:r>
          </a:p>
        </p:txBody>
      </p:sp>
      <p:sp>
        <p:nvSpPr>
          <p:cNvPr id="305" name="Dynamic production conditions cause the need for a flexible production setup and thereby dynamic data storage (aus der Zwischenpräsentatio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Dynamic production conditions cause the need for a flexible production setup and thereby dynamic data storage (aus der Zwischenpräsentation)</a:t>
            </a:r>
          </a:p>
          <a:p>
            <a:pPr>
              <a:buBlip>
                <a:blip r:embed="rId2"/>
              </a:buBlip>
            </a:pPr>
            <a:r>
              <a:t>Case - Change in the Production Setup (noch klären wie)</a:t>
            </a:r>
          </a:p>
          <a:p>
            <a:pPr>
              <a:buBlip>
                <a:blip r:embed="rId2"/>
              </a:buBlip>
            </a:pPr>
            <a:r>
              <a:t>Show advantages hins. der normalisierten Tabellen, dass dort Aufwand entsteht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08" name="Advantages - Case 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x</a:t>
            </a:r>
          </a:p>
        </p:txBody>
      </p:sp>
      <p:sp>
        <p:nvSpPr>
          <p:cNvPr id="309" name="More incoming orders and a higher production output lead to a greater need for maintenance, which needs to be met with one additional employee. He has the technical know-how to maintain all sensors and will assist Tina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More incoming orders and a higher production output lead to a greater need for maintenance, which needs to be met with one additional employee. He has the technical know-how to maintain all sensors and will assist Tina.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5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6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9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1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2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3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324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5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6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7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2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30" name="Graph adjust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adjustment</a:t>
            </a:r>
          </a:p>
        </p:txBody>
      </p:sp>
      <p:sp>
        <p:nvSpPr>
          <p:cNvPr id="331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332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333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334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335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336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337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338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339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340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341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2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3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344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345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346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347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348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349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350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351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3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54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55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6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7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59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60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1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2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3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4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5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6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367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368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369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72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73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4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5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6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7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8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9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1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4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7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388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389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0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391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92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93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394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395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396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399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400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401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2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3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4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5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6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07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09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10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11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106</a:t>
            </a:r>
          </a:p>
        </p:txBody>
      </p:sp>
      <p:sp>
        <p:nvSpPr>
          <p:cNvPr id="412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107</a:t>
            </a:r>
          </a:p>
        </p:txBody>
      </p:sp>
      <p:sp>
        <p:nvSpPr>
          <p:cNvPr id="413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5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7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8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9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20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21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22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23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4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5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6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7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28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29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0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31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2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33" name="Name: Robert…"/>
          <p:cNvSpPr/>
          <p:nvPr/>
        </p:nvSpPr>
        <p:spPr>
          <a:xfrm>
            <a:off x="2923847" y="1088663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4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35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6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37" name="Name: Sebastian…"/>
          <p:cNvSpPr/>
          <p:nvPr/>
        </p:nvSpPr>
        <p:spPr>
          <a:xfrm>
            <a:off x="4728281" y="3567745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8" name="Name: Sebastian…"/>
          <p:cNvSpPr/>
          <p:nvPr/>
        </p:nvSpPr>
        <p:spPr>
          <a:xfrm>
            <a:off x="8197563" y="3740694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9" name="Name: Sebastian…"/>
          <p:cNvSpPr/>
          <p:nvPr/>
        </p:nvSpPr>
        <p:spPr>
          <a:xfrm>
            <a:off x="7557103" y="5049134"/>
            <a:ext cx="720504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40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41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42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45" name="Database Schema adjustmen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r>
              <a:t>Database Schema adjustment</a:t>
            </a:r>
          </a:p>
        </p:txBody>
      </p:sp>
      <p:graphicFrame>
        <p:nvGraphicFramePr>
          <p:cNvPr id="446" name="Tabelle"/>
          <p:cNvGraphicFramePr/>
          <p:nvPr/>
        </p:nvGraphicFramePr>
        <p:xfrm>
          <a:off x="3982193" y="2052896"/>
          <a:ext cx="1571191" cy="21476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08019"/>
                <a:gridCol w="563172"/>
              </a:tblGrid>
              <a:tr h="17896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component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7" name="Tabelle"/>
          <p:cNvGraphicFramePr/>
          <p:nvPr/>
        </p:nvGraphicFramePr>
        <p:xfrm>
          <a:off x="700370" y="1766759"/>
          <a:ext cx="1328884" cy="15087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64442"/>
                <a:gridCol w="664442"/>
              </a:tblGrid>
              <a:tr h="1670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robert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8" name="Tabelle"/>
          <p:cNvGraphicFramePr/>
          <p:nvPr/>
        </p:nvGraphicFramePr>
        <p:xfrm>
          <a:off x="1489482" y="4295241"/>
          <a:ext cx="1569787" cy="10988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18353"/>
                <a:gridCol w="551434"/>
              </a:tblGrid>
              <a:tr h="1831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sensor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9" name="Tabelle"/>
          <p:cNvGraphicFramePr/>
          <p:nvPr/>
        </p:nvGraphicFramePr>
        <p:xfrm>
          <a:off x="6637776" y="1948497"/>
          <a:ext cx="1485023" cy="33528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60675"/>
                <a:gridCol w="724348"/>
              </a:tblGrid>
              <a:tr h="16443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repair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(PK_p)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450" name="Linie"/>
          <p:cNvSpPr/>
          <p:nvPr/>
        </p:nvSpPr>
        <p:spPr>
          <a:xfrm>
            <a:off x="2791678" y="1887537"/>
            <a:ext cx="367828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1" name="Linie"/>
          <p:cNvSpPr/>
          <p:nvPr/>
        </p:nvSpPr>
        <p:spPr>
          <a:xfrm flipV="1">
            <a:off x="2804378" y="1883441"/>
            <a:ext cx="1" cy="2762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2" name="Linie"/>
          <p:cNvSpPr/>
          <p:nvPr/>
        </p:nvSpPr>
        <p:spPr>
          <a:xfrm>
            <a:off x="2229664" y="2146965"/>
            <a:ext cx="58741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3" name="Linie"/>
          <p:cNvSpPr/>
          <p:nvPr/>
        </p:nvSpPr>
        <p:spPr>
          <a:xfrm flipV="1">
            <a:off x="3030188" y="1424910"/>
            <a:ext cx="1" cy="277561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4" name="Linie"/>
          <p:cNvSpPr/>
          <p:nvPr/>
        </p:nvSpPr>
        <p:spPr>
          <a:xfrm>
            <a:off x="3017488" y="1437610"/>
            <a:ext cx="49184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5" name="Linie"/>
          <p:cNvSpPr/>
          <p:nvPr/>
        </p:nvSpPr>
        <p:spPr>
          <a:xfrm>
            <a:off x="7961331" y="929610"/>
            <a:ext cx="1" cy="3418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6" name="Linie"/>
          <p:cNvSpPr/>
          <p:nvPr/>
        </p:nvSpPr>
        <p:spPr>
          <a:xfrm flipV="1">
            <a:off x="5595390" y="1549657"/>
            <a:ext cx="1" cy="7516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7" name="Linie"/>
          <p:cNvSpPr/>
          <p:nvPr/>
        </p:nvSpPr>
        <p:spPr>
          <a:xfrm>
            <a:off x="5582690" y="1545530"/>
            <a:ext cx="237864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Microsoft Office PowerPoint</Application>
  <PresentationFormat>Bildschirmpräsentation (4:3)</PresentationFormat>
  <Paragraphs>855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Standarddesign</vt:lpstr>
      <vt:lpstr>Final Presentation 29.01.2018  The Value/Advantages of Graph Databases in IoT Applications  Marius Polanski, Anel Drobić</vt:lpstr>
      <vt:lpstr>Agenda</vt:lpstr>
      <vt:lpstr>Technical Implementation</vt:lpstr>
      <vt:lpstr>Advantages - Case 1…</vt:lpstr>
      <vt:lpstr>Database Schema</vt:lpstr>
      <vt:lpstr>Show advantages - Beispiele für Umstellungen</vt:lpstr>
      <vt:lpstr>Advantages - Case x</vt:lpstr>
      <vt:lpstr>Graph adjustment</vt:lpstr>
      <vt:lpstr>Database Schema adjustment</vt:lpstr>
      <vt:lpstr>Advantages - Case xx</vt:lpstr>
      <vt:lpstr>Graph adjustment</vt:lpstr>
      <vt:lpstr>Database Schema adjustment</vt:lpstr>
      <vt:lpstr>Advantages - Case Search</vt:lpstr>
      <vt:lpstr>Advantages - Case Search</vt:lpstr>
      <vt:lpstr>Sources</vt:lpstr>
      <vt:lpstr>Thank you for your attention.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29.01.2018  The Value/Advantages of Graph Databases in IoT Applications  Marius Polanski, Anel Drobić</dc:title>
  <dc:creator>Marius</dc:creator>
  <cp:lastModifiedBy>Marius</cp:lastModifiedBy>
  <cp:revision>2</cp:revision>
  <dcterms:modified xsi:type="dcterms:W3CDTF">2018-01-22T12:56:34Z</dcterms:modified>
</cp:coreProperties>
</file>