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 b="def" i="def"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 b="def" i="def"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l="0" t="16957" r="0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/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b="1" sz="1800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b="1" sz="1800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b="1" sz="1800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b="1" sz="1800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b="1"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0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iteltext"/>
          <p:cNvSpPr txBox="1"/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9" name="Textebene 1…"/>
          <p:cNvSpPr txBox="1"/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2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2890981" y="6461125"/>
            <a:ext cx="3362038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The Value/Advantages of Graph Databases in IoT-Applications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1" name="Textebene 1…"/>
          <p:cNvSpPr txBox="1"/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el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0" name="Textebene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AIFB</a:t>
            </a:r>
          </a:p>
        </p:txBody>
      </p:sp>
      <p:sp>
        <p:nvSpPr>
          <p:cNvPr id="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4" name="Text Box 12"/>
          <p:cNvSpPr txBox="1"/>
          <p:nvPr/>
        </p:nvSpPr>
        <p:spPr>
          <a:xfrm>
            <a:off x="2890981" y="6461125"/>
            <a:ext cx="3362038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The Value/Advantages of Graph Databases in IoT-Applications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itel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0" name="Textebene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1" name="Textplatzhalt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Titel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Bildplatzhalt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1" name="Textebene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Abteilungs-, Fakultäts-, Institutsbezeichnung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b="1"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2"/>
          <p:cNvSpPr txBox="1"/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b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4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348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355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56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57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58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59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60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61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62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63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64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65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368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69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70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71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372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373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374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375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6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78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79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83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84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85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86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87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88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89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91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92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93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96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97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98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99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00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02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403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11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412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413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15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16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17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418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419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420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423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24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25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28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29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31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2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33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34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35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36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437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41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42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43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44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45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46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47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48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49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50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51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52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53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54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55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56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57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58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59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60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61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62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63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64" name="Linie"/>
          <p:cNvSpPr/>
          <p:nvPr/>
        </p:nvSpPr>
        <p:spPr>
          <a:xfrm flipV="1">
            <a:off x="7523331" y="3635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Name: Sebastian…"/>
          <p:cNvSpPr/>
          <p:nvPr/>
        </p:nvSpPr>
        <p:spPr>
          <a:xfrm>
            <a:off x="6395861" y="5377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66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67" name="Linie"/>
          <p:cNvSpPr/>
          <p:nvPr/>
        </p:nvSpPr>
        <p:spPr>
          <a:xfrm>
            <a:off x="7517782" y="5216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Foliennummer"/>
          <p:cNvSpPr txBox="1"/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1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472" name="Tabelle"/>
          <p:cNvGraphicFramePr/>
          <p:nvPr/>
        </p:nvGraphicFramePr>
        <p:xfrm>
          <a:off x="3982193" y="2052896"/>
          <a:ext cx="1583893" cy="21603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08019"/>
                <a:gridCol w="563172"/>
              </a:tblGrid>
              <a:tr h="17896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73" name="Tabelle"/>
          <p:cNvGraphicFramePr/>
          <p:nvPr/>
        </p:nvGraphicFramePr>
        <p:xfrm>
          <a:off x="700370" y="1766759"/>
          <a:ext cx="1341585" cy="15160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4442"/>
                <a:gridCol w="664442"/>
              </a:tblGrid>
              <a:tr h="1670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74" name="Tabelle"/>
          <p:cNvGraphicFramePr/>
          <p:nvPr/>
        </p:nvGraphicFramePr>
        <p:xfrm>
          <a:off x="1489482" y="4295241"/>
          <a:ext cx="1582490" cy="11115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8353"/>
                <a:gridCol w="551434"/>
              </a:tblGrid>
              <a:tr h="1831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75" name="Tabelle"/>
          <p:cNvGraphicFramePr/>
          <p:nvPr/>
        </p:nvGraphicFramePr>
        <p:xfrm>
          <a:off x="6637776" y="1948497"/>
          <a:ext cx="1497725" cy="33013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0675"/>
                <a:gridCol w="724348"/>
              </a:tblGrid>
              <a:tr h="16443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476" name="Linie"/>
          <p:cNvSpPr/>
          <p:nvPr/>
        </p:nvSpPr>
        <p:spPr>
          <a:xfrm>
            <a:off x="2791678" y="1887537"/>
            <a:ext cx="36782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7" name="Linie"/>
          <p:cNvSpPr/>
          <p:nvPr/>
        </p:nvSpPr>
        <p:spPr>
          <a:xfrm flipV="1">
            <a:off x="2804378" y="1883441"/>
            <a:ext cx="1" cy="2762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8" name="Linie"/>
          <p:cNvSpPr/>
          <p:nvPr/>
        </p:nvSpPr>
        <p:spPr>
          <a:xfrm>
            <a:off x="2229664" y="2146965"/>
            <a:ext cx="58741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9" name="Linie"/>
          <p:cNvSpPr/>
          <p:nvPr/>
        </p:nvSpPr>
        <p:spPr>
          <a:xfrm flipV="1">
            <a:off x="3030188" y="1424910"/>
            <a:ext cx="1" cy="27756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0" name="Linie"/>
          <p:cNvSpPr/>
          <p:nvPr/>
        </p:nvSpPr>
        <p:spPr>
          <a:xfrm>
            <a:off x="3017488" y="1437610"/>
            <a:ext cx="49184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1" name="Linie"/>
          <p:cNvSpPr/>
          <p:nvPr/>
        </p:nvSpPr>
        <p:spPr>
          <a:xfrm>
            <a:off x="7961331" y="929610"/>
            <a:ext cx="1" cy="3418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2" name="Linie"/>
          <p:cNvSpPr/>
          <p:nvPr/>
        </p:nvSpPr>
        <p:spPr>
          <a:xfrm flipV="1">
            <a:off x="5595390" y="1549657"/>
            <a:ext cx="1" cy="7516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3" name="Linie"/>
          <p:cNvSpPr/>
          <p:nvPr/>
        </p:nvSpPr>
        <p:spPr>
          <a:xfrm>
            <a:off x="5582690" y="1545530"/>
            <a:ext cx="23786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6" name="Advantages - Case x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xx</a:t>
            </a:r>
          </a:p>
        </p:txBody>
      </p:sp>
      <p:sp>
        <p:nvSpPr>
          <p:cNvPr id="487" name="Robert doesn’t belong to the same department as the other workers do. For future paychecks this dependency needs to be modele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Linie"/>
          <p:cNvSpPr/>
          <p:nvPr/>
        </p:nvSpPr>
        <p:spPr>
          <a:xfrm flipH="1">
            <a:off x="2231290" y="5298639"/>
            <a:ext cx="6107902" cy="473870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Linie"/>
          <p:cNvSpPr/>
          <p:nvPr/>
        </p:nvSpPr>
        <p:spPr>
          <a:xfrm flipH="1">
            <a:off x="2199352" y="3518326"/>
            <a:ext cx="6094932" cy="2117785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Linie"/>
          <p:cNvSpPr/>
          <p:nvPr/>
        </p:nvSpPr>
        <p:spPr>
          <a:xfrm flipH="1">
            <a:off x="2222165" y="3546914"/>
            <a:ext cx="2148241" cy="2148242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Linie"/>
          <p:cNvSpPr/>
          <p:nvPr/>
        </p:nvSpPr>
        <p:spPr>
          <a:xfrm flipH="1">
            <a:off x="2141273" y="2948735"/>
            <a:ext cx="3973914" cy="2696896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nie"/>
          <p:cNvSpPr/>
          <p:nvPr/>
        </p:nvSpPr>
        <p:spPr>
          <a:xfrm flipH="1">
            <a:off x="2163859" y="4786993"/>
            <a:ext cx="1469715" cy="909792"/>
          </a:xfrm>
          <a:prstGeom prst="line">
            <a:avLst/>
          </a:prstGeom>
          <a:ln w="381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nie"/>
          <p:cNvSpPr/>
          <p:nvPr/>
        </p:nvSpPr>
        <p:spPr>
          <a:xfrm flipH="1">
            <a:off x="2084165" y="2607372"/>
            <a:ext cx="1296740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381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Linie"/>
          <p:cNvSpPr/>
          <p:nvPr/>
        </p:nvSpPr>
        <p:spPr>
          <a:xfrm>
            <a:off x="929873" y="5587718"/>
            <a:ext cx="905602" cy="215850"/>
          </a:xfrm>
          <a:prstGeom prst="line">
            <a:avLst/>
          </a:prstGeom>
          <a:ln w="381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381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2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6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0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12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8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519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520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21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522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523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524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525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526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27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28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29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0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1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32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33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34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35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536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537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538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539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42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43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47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48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9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0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1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2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53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55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56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57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60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61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62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63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64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66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67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8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9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0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1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2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3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4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75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76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577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79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0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1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82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83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84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5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587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88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89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0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92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93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4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95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6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97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98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99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600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601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3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4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05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06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07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608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09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10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611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12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13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14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615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16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617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618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619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20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621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22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23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624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702</a:t>
            </a:r>
          </a:p>
        </p:txBody>
      </p:sp>
      <p:sp>
        <p:nvSpPr>
          <p:cNvPr id="625" name="Name: Maintenance 1…"/>
          <p:cNvSpPr/>
          <p:nvPr/>
        </p:nvSpPr>
        <p:spPr>
          <a:xfrm>
            <a:off x="7623654" y="1203004"/>
            <a:ext cx="920012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626" name="works in"/>
          <p:cNvSpPr txBox="1"/>
          <p:nvPr/>
        </p:nvSpPr>
        <p:spPr>
          <a:xfrm>
            <a:off x="2942572" y="1409971"/>
            <a:ext cx="3836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in</a:t>
            </a:r>
          </a:p>
        </p:txBody>
      </p:sp>
      <p:sp>
        <p:nvSpPr>
          <p:cNvPr id="627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701</a:t>
            </a:r>
          </a:p>
        </p:txBody>
      </p:sp>
      <p:sp>
        <p:nvSpPr>
          <p:cNvPr id="628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629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30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31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32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33" name="Linie"/>
          <p:cNvSpPr/>
          <p:nvPr/>
        </p:nvSpPr>
        <p:spPr>
          <a:xfrm flipV="1">
            <a:off x="7523331" y="3635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4" name="Name: Sebastian…"/>
          <p:cNvSpPr/>
          <p:nvPr/>
        </p:nvSpPr>
        <p:spPr>
          <a:xfrm>
            <a:off x="6395861" y="5377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35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636" name="Linie"/>
          <p:cNvSpPr/>
          <p:nvPr/>
        </p:nvSpPr>
        <p:spPr>
          <a:xfrm>
            <a:off x="7517782" y="5216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7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0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641" name="Tabelle"/>
          <p:cNvGraphicFramePr/>
          <p:nvPr/>
        </p:nvGraphicFramePr>
        <p:xfrm>
          <a:off x="755650" y="3625605"/>
          <a:ext cx="1390889" cy="16103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9094"/>
                <a:gridCol w="689094"/>
              </a:tblGrid>
              <a:tr h="177518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42" name="Tabelle"/>
          <p:cNvGraphicFramePr/>
          <p:nvPr/>
        </p:nvGraphicFramePr>
        <p:xfrm>
          <a:off x="3053554" y="2134941"/>
          <a:ext cx="1727906" cy="712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3214"/>
                <a:gridCol w="571990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department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155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43" name="Tabelle"/>
          <p:cNvGraphicFramePr/>
          <p:nvPr/>
        </p:nvGraphicFramePr>
        <p:xfrm>
          <a:off x="2966462" y="3631955"/>
          <a:ext cx="1618238" cy="159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70118"/>
                <a:gridCol w="535418"/>
              </a:tblGrid>
              <a:tr h="176107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employed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44" name="Tabelle"/>
          <p:cNvGraphicFramePr/>
          <p:nvPr/>
        </p:nvGraphicFramePr>
        <p:xfrm>
          <a:off x="6011862" y="3128717"/>
          <a:ext cx="1279891" cy="7516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5720"/>
                <a:gridCol w="671468"/>
              </a:tblGrid>
              <a:tr h="184745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management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45" name="Tabelle"/>
          <p:cNvGraphicFramePr/>
          <p:nvPr/>
        </p:nvGraphicFramePr>
        <p:xfrm>
          <a:off x="5828626" y="1260285"/>
          <a:ext cx="1204143" cy="7643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60110"/>
                <a:gridCol w="631330"/>
              </a:tblGrid>
              <a:tr h="18792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manager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müller</a:t>
                      </a:r>
                    </a:p>
                  </a:txBody>
                  <a:tcPr marL="0" marR="0" marT="0" marB="0" anchor="t" anchorCtr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schmitt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46" name="Linie"/>
          <p:cNvSpPr/>
          <p:nvPr/>
        </p:nvSpPr>
        <p:spPr>
          <a:xfrm>
            <a:off x="2229664" y="3941359"/>
            <a:ext cx="7304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7" name="Linie"/>
          <p:cNvSpPr/>
          <p:nvPr/>
        </p:nvSpPr>
        <p:spPr>
          <a:xfrm>
            <a:off x="4707799" y="3135067"/>
            <a:ext cx="1" cy="7389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8" name="Linie"/>
          <p:cNvSpPr/>
          <p:nvPr/>
        </p:nvSpPr>
        <p:spPr>
          <a:xfrm>
            <a:off x="6449697" y="1874509"/>
            <a:ext cx="1" cy="12730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9" name="Linie"/>
          <p:cNvSpPr/>
          <p:nvPr/>
        </p:nvSpPr>
        <p:spPr>
          <a:xfrm>
            <a:off x="5090405" y="2496221"/>
            <a:ext cx="218864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0" name="Linie"/>
          <p:cNvSpPr/>
          <p:nvPr/>
        </p:nvSpPr>
        <p:spPr>
          <a:xfrm>
            <a:off x="7279052" y="2483521"/>
            <a:ext cx="1" cy="6619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3" name="Advantages - Cas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Search</a:t>
            </a:r>
          </a:p>
        </p:txBody>
      </p:sp>
      <p:sp>
        <p:nvSpPr>
          <p:cNvPr id="654" name="Wer ist Ansprechpartner aller nachfolgend ausfallenden Maschinen wenn Sensor oder Komponente kaputt is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Wer ist Ansprechpartner aller nachfolgend ausfallenden Maschinen wenn Sensor oder Komponente kaputt ist?</a:t>
            </a:r>
          </a:p>
          <a:p>
            <a:pPr>
              <a:buBlip>
                <a:blip r:embed="rId2"/>
              </a:buBlip>
            </a:pPr>
            <a:r>
              <a:t>SQL Suche, Joins zeigen</a:t>
            </a:r>
          </a:p>
          <a:p>
            <a:pPr>
              <a:buBlip>
                <a:blip r:embed="rId2"/>
              </a:buBlip>
            </a:pPr>
            <a:r>
              <a:t>Graph-Suche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7" name="Advantages - Cas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Search</a:t>
            </a:r>
          </a:p>
        </p:txBody>
      </p:sp>
      <p:sp>
        <p:nvSpPr>
          <p:cNvPr id="658" name="SQL Suche, Joins zeige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SQL Suche, Joins zeigen</a:t>
            </a:r>
          </a:p>
        </p:txBody>
      </p:sp>
      <p:graphicFrame>
        <p:nvGraphicFramePr>
          <p:cNvPr id="659" name="Tabelle"/>
          <p:cNvGraphicFramePr/>
          <p:nvPr/>
        </p:nvGraphicFramePr>
        <p:xfrm>
          <a:off x="555770" y="2616651"/>
          <a:ext cx="1226848" cy="11632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supply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60" name="Maschinen 002 und 003."/>
          <p:cNvSpPr txBox="1"/>
          <p:nvPr/>
        </p:nvSpPr>
        <p:spPr>
          <a:xfrm>
            <a:off x="555770" y="4318000"/>
            <a:ext cx="1214148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Maschinen 002 und 003.</a:t>
            </a:r>
          </a:p>
        </p:txBody>
      </p:sp>
      <p:sp>
        <p:nvSpPr>
          <p:cNvPr id="661" name="Maschine 1 ist Kaputt, welche Maschinen folgen?"/>
          <p:cNvSpPr txBox="1"/>
          <p:nvPr/>
        </p:nvSpPr>
        <p:spPr>
          <a:xfrm>
            <a:off x="549420" y="1818997"/>
            <a:ext cx="1214148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Maschine 1 ist Kaputt, welche Maschinen folgen?</a:t>
            </a:r>
          </a:p>
        </p:txBody>
      </p:sp>
      <p:graphicFrame>
        <p:nvGraphicFramePr>
          <p:cNvPr id="662" name="Tabelle"/>
          <p:cNvGraphicFramePr/>
          <p:nvPr/>
        </p:nvGraphicFramePr>
        <p:xfrm>
          <a:off x="2376807" y="2616651"/>
          <a:ext cx="1482406" cy="104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operators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63" name="Wer betreut die Maschinen?"/>
          <p:cNvSpPr txBox="1"/>
          <p:nvPr/>
        </p:nvSpPr>
        <p:spPr>
          <a:xfrm>
            <a:off x="2376807" y="1818997"/>
            <a:ext cx="1214148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Wer betreut die Maschinen?</a:t>
            </a:r>
          </a:p>
        </p:txBody>
      </p:sp>
      <p:sp>
        <p:nvSpPr>
          <p:cNvPr id="664" name="Person ID 102 betreut Maschine 002 und Person ID 103 betreut Maschine 003."/>
          <p:cNvSpPr txBox="1"/>
          <p:nvPr/>
        </p:nvSpPr>
        <p:spPr>
          <a:xfrm>
            <a:off x="2376807" y="4318000"/>
            <a:ext cx="1214148" cy="133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Person ID 102 betreut Maschine 002 und Person ID 103 betreut Maschine 003.</a:t>
            </a:r>
          </a:p>
        </p:txBody>
      </p:sp>
      <p:graphicFrame>
        <p:nvGraphicFramePr>
          <p:cNvPr id="665" name="Tabelle"/>
          <p:cNvGraphicFramePr/>
          <p:nvPr/>
        </p:nvGraphicFramePr>
        <p:xfrm>
          <a:off x="4447051" y="2616651"/>
          <a:ext cx="1422775" cy="26088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66" name="Was können diese Personen reparieren?"/>
          <p:cNvSpPr txBox="1"/>
          <p:nvPr/>
        </p:nvSpPr>
        <p:spPr>
          <a:xfrm>
            <a:off x="4447051" y="1818997"/>
            <a:ext cx="1214149" cy="79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Was können diese Personen reparieren?</a:t>
            </a:r>
          </a:p>
        </p:txBody>
      </p:sp>
      <p:sp>
        <p:nvSpPr>
          <p:cNvPr id="667" name="Person 102 kann ID 204 reparieren, Person 103 kann IDs 206, 207 reparieren."/>
          <p:cNvSpPr txBox="1"/>
          <p:nvPr/>
        </p:nvSpPr>
        <p:spPr>
          <a:xfrm>
            <a:off x="4447051" y="5295170"/>
            <a:ext cx="1416425" cy="115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Person 102 kann ID 204 reparieren, Person 103 kann IDs 206, 207 reparieren.</a:t>
            </a:r>
          </a:p>
        </p:txBody>
      </p:sp>
      <p:graphicFrame>
        <p:nvGraphicFramePr>
          <p:cNvPr id="668" name="Tabelle"/>
          <p:cNvGraphicFramePr/>
          <p:nvPr/>
        </p:nvGraphicFramePr>
        <p:xfrm>
          <a:off x="6451314" y="2612016"/>
          <a:ext cx="1504285" cy="19644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69" name="Sind die IDs 204, 206, 207 Komponenten oder Sensoren?"/>
          <p:cNvSpPr txBox="1"/>
          <p:nvPr/>
        </p:nvSpPr>
        <p:spPr>
          <a:xfrm>
            <a:off x="6453477" y="1818997"/>
            <a:ext cx="148725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Sind die IDs 204, 206, 207 Komponenten oder Sensoren?</a:t>
            </a:r>
          </a:p>
        </p:txBody>
      </p:sp>
      <p:sp>
        <p:nvSpPr>
          <p:cNvPr id="670" name="Komponenten. Doch wer kann den Sensor reparieren?"/>
          <p:cNvSpPr txBox="1"/>
          <p:nvPr/>
        </p:nvSpPr>
        <p:spPr>
          <a:xfrm>
            <a:off x="6444964" y="4673600"/>
            <a:ext cx="121414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Komponenten. Doch wer kann den Sensor reparieren?</a:t>
            </a:r>
          </a:p>
        </p:txBody>
      </p:sp>
      <p:sp>
        <p:nvSpPr>
          <p:cNvPr id="671" name="Linie"/>
          <p:cNvSpPr/>
          <p:nvPr/>
        </p:nvSpPr>
        <p:spPr>
          <a:xfrm flipV="1">
            <a:off x="1841659" y="3428999"/>
            <a:ext cx="46340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2" name="Linie"/>
          <p:cNvSpPr/>
          <p:nvPr/>
        </p:nvSpPr>
        <p:spPr>
          <a:xfrm flipV="1">
            <a:off x="3918254" y="3452297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3" name="Linie"/>
          <p:cNvSpPr/>
          <p:nvPr/>
        </p:nvSpPr>
        <p:spPr>
          <a:xfrm flipV="1">
            <a:off x="5928867" y="3477414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6" name="Advantages Cas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Case Search</a:t>
            </a:r>
          </a:p>
        </p:txBody>
      </p:sp>
      <p:sp>
        <p:nvSpPr>
          <p:cNvPr id="677" name="Graph-Suchbefehl und Output Screensho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Graph-Suchbefehl und Output Screenshot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0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681" name="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4" name="Thank you for your attention.…"/>
          <p:cNvSpPr txBox="1"/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68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2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3" name="Demonstration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Demonstration</a:t>
            </a:r>
          </a:p>
        </p:txBody>
      </p:sp>
      <p:sp>
        <p:nvSpPr>
          <p:cNvPr id="134" name="Advantages - Cases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Advantages - Cases</a:t>
            </a:r>
          </a:p>
        </p:txBody>
      </p:sp>
      <p:sp>
        <p:nvSpPr>
          <p:cNvPr id="135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6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7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8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Recap -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- Tasks</a:t>
            </a:r>
          </a:p>
        </p:txBody>
      </p:sp>
      <p:grpSp>
        <p:nvGrpSpPr>
          <p:cNvPr id="150" name="Gruppieren"/>
          <p:cNvGrpSpPr/>
          <p:nvPr/>
        </p:nvGrpSpPr>
        <p:grpSpPr>
          <a:xfrm>
            <a:off x="1215422" y="1798733"/>
            <a:ext cx="6713156" cy="3260534"/>
            <a:chOff x="0" y="0"/>
            <a:chExt cx="6713155" cy="3260533"/>
          </a:xfrm>
        </p:grpSpPr>
        <p:sp>
          <p:nvSpPr>
            <p:cNvPr id="142" name="Task 1"/>
            <p:cNvSpPr/>
            <p:nvPr/>
          </p:nvSpPr>
          <p:spPr>
            <a:xfrm>
              <a:off x="0" y="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1</a:t>
              </a:r>
            </a:p>
          </p:txBody>
        </p:sp>
        <p:sp>
          <p:nvSpPr>
            <p:cNvPr id="143" name="Task 2"/>
            <p:cNvSpPr/>
            <p:nvPr/>
          </p:nvSpPr>
          <p:spPr>
            <a:xfrm>
              <a:off x="0" y="850173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2</a:t>
              </a:r>
            </a:p>
          </p:txBody>
        </p:sp>
        <p:sp>
          <p:nvSpPr>
            <p:cNvPr id="144" name="Develop an IoT application and a semantic meta model to monitor and analyze data"/>
            <p:cNvSpPr/>
            <p:nvPr/>
          </p:nvSpPr>
          <p:spPr>
            <a:xfrm>
              <a:off x="1724116" y="0"/>
              <a:ext cx="4989040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Develop an IoT application and a semantic meta model to monitor and analyze data</a:t>
              </a:r>
            </a:p>
          </p:txBody>
        </p:sp>
        <p:sp>
          <p:nvSpPr>
            <p:cNvPr id="145" name="Use graph databases as well as SQL/noSQL Database"/>
            <p:cNvSpPr/>
            <p:nvPr/>
          </p:nvSpPr>
          <p:spPr>
            <a:xfrm>
              <a:off x="1724116" y="850173"/>
              <a:ext cx="4989040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Use graph databases as well as SQL/noSQL Database</a:t>
              </a:r>
            </a:p>
          </p:txBody>
        </p:sp>
        <p:sp>
          <p:nvSpPr>
            <p:cNvPr id="146" name="Task 3"/>
            <p:cNvSpPr/>
            <p:nvPr/>
          </p:nvSpPr>
          <p:spPr>
            <a:xfrm>
              <a:off x="0" y="1700347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3</a:t>
              </a:r>
            </a:p>
          </p:txBody>
        </p:sp>
        <p:sp>
          <p:nvSpPr>
            <p:cNvPr id="147" name="Task 4"/>
            <p:cNvSpPr/>
            <p:nvPr/>
          </p:nvSpPr>
          <p:spPr>
            <a:xfrm>
              <a:off x="0" y="2550520"/>
              <a:ext cx="1448471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Task 4</a:t>
              </a:r>
            </a:p>
          </p:txBody>
        </p:sp>
        <p:sp>
          <p:nvSpPr>
            <p:cNvPr id="148" name="Develop an analytics dashboard to display results"/>
            <p:cNvSpPr/>
            <p:nvPr/>
          </p:nvSpPr>
          <p:spPr>
            <a:xfrm>
              <a:off x="1724116" y="1700347"/>
              <a:ext cx="4989040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Develop an analytics dashboard to display results</a:t>
              </a:r>
            </a:p>
          </p:txBody>
        </p:sp>
        <p:sp>
          <p:nvSpPr>
            <p:cNvPr id="149" name="Show &amp; evaluate the value of graph databases in IoT applications 1"/>
            <p:cNvSpPr/>
            <p:nvPr/>
          </p:nvSpPr>
          <p:spPr>
            <a:xfrm>
              <a:off x="1724116" y="2550520"/>
              <a:ext cx="4989040" cy="710014"/>
            </a:xfrm>
            <a:prstGeom prst="roundRect">
              <a:avLst>
                <a:gd name="adj" fmla="val 30601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pPr/>
              <a:r>
                <a:t>Show &amp; evaluate the value of graph databases in IoT applications 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54" name="How can we show value/advantages?"/>
          <p:cNvSpPr/>
          <p:nvPr/>
        </p:nvSpPr>
        <p:spPr>
          <a:xfrm>
            <a:off x="390525" y="1167666"/>
            <a:ext cx="8337551" cy="641582"/>
          </a:xfrm>
          <a:prstGeom prst="roundRect">
            <a:avLst>
              <a:gd name="adj" fmla="val 29692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How can we show value/advantages?</a:t>
            </a:r>
          </a:p>
        </p:txBody>
      </p:sp>
      <p:sp>
        <p:nvSpPr>
          <p:cNvPr id="155" name="Value…"/>
          <p:cNvSpPr/>
          <p:nvPr/>
        </p:nvSpPr>
        <p:spPr>
          <a:xfrm>
            <a:off x="403225" y="1941864"/>
            <a:ext cx="8337550" cy="1492728"/>
          </a:xfrm>
          <a:prstGeom prst="roundRect">
            <a:avLst>
              <a:gd name="adj" fmla="val 12762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Value</a:t>
            </a:r>
          </a:p>
          <a:p>
            <a:pPr algn="ctr"/>
          </a:p>
          <a:p>
            <a:pPr algn="ctr"/>
            <a:r>
              <a:t>„The extent to which a good or service is perceived by its customer to meet his or her needs or wants, measured by customer's willingness to pay for it […].“</a:t>
            </a:r>
          </a:p>
          <a:p>
            <a:pPr algn="ctr">
              <a:defRPr sz="900"/>
            </a:pPr>
            <a:r>
              <a:t>http://www.businessdictionary.com/definition/value.html</a:t>
            </a:r>
          </a:p>
          <a:p>
            <a:pPr defTabSz="457200"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Read more: http://www.businessdictionary.com/definition/value.html</a:t>
            </a:r>
          </a:p>
          <a:p>
            <a:pPr algn="ctr"/>
          </a:p>
          <a:p>
            <a:pPr algn="ctr"/>
          </a:p>
          <a:p>
            <a:pPr algn="ctr"/>
          </a:p>
        </p:txBody>
      </p:sp>
      <p:sp>
        <p:nvSpPr>
          <p:cNvPr id="156" name="Given an initial setup, we want to demonstrate the value of … through possible real world scenarios, that show that graph db in iot app meet customer’s needs"/>
          <p:cNvSpPr/>
          <p:nvPr/>
        </p:nvSpPr>
        <p:spPr>
          <a:xfrm>
            <a:off x="403225" y="3594099"/>
            <a:ext cx="8337550" cy="772759"/>
          </a:xfrm>
          <a:prstGeom prst="roundRect">
            <a:avLst>
              <a:gd name="adj" fmla="val 24652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Given an initial setup, we want to demonstrate the value of … through possible real world scenarios, that show that graph db in iot app meet customer’s needs </a:t>
            </a:r>
          </a:p>
        </p:txBody>
      </p:sp>
      <p:sp>
        <p:nvSpPr>
          <p:cNvPr id="157" name="Customer Needs…"/>
          <p:cNvSpPr/>
          <p:nvPr/>
        </p:nvSpPr>
        <p:spPr>
          <a:xfrm>
            <a:off x="403225" y="4526365"/>
            <a:ext cx="8337550" cy="1141645"/>
          </a:xfrm>
          <a:prstGeom prst="roundRect">
            <a:avLst>
              <a:gd name="adj" fmla="val 16686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Customer Needs</a:t>
            </a:r>
          </a:p>
          <a:p>
            <a:pPr algn="ctr"/>
          </a:p>
          <a:p>
            <a:pPr algn="ctr"/>
            <a:r>
              <a:t>Flexibility, Performance,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Technical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Implementation</a:t>
            </a:r>
          </a:p>
        </p:txBody>
      </p:sp>
      <p:sp>
        <p:nvSpPr>
          <p:cNvPr id="161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Task 1: Develop an IoT Application and a semantic media model to monitor and analyze data.</a:t>
            </a:r>
          </a:p>
        </p:txBody>
      </p:sp>
      <p:pic>
        <p:nvPicPr>
          <p:cNvPr id="16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Linie"/>
          <p:cNvSpPr/>
          <p:nvPr/>
        </p:nvSpPr>
        <p:spPr>
          <a:xfrm flipV="1">
            <a:off x="7523331" y="3635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175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8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Advantages - Case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1…</a:t>
            </a:r>
          </a:p>
        </p:txBody>
      </p:sp>
      <p:sp>
        <p:nvSpPr>
          <p:cNvPr id="182" name="ID 0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001</a:t>
            </a:r>
          </a:p>
        </p:txBody>
      </p:sp>
      <p:sp>
        <p:nvSpPr>
          <p:cNvPr id="183" name="ID 0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004</a:t>
            </a:r>
          </a:p>
        </p:txBody>
      </p:sp>
      <p:sp>
        <p:nvSpPr>
          <p:cNvPr id="184" name="ID 0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002</a:t>
            </a:r>
          </a:p>
        </p:txBody>
      </p:sp>
      <p:sp>
        <p:nvSpPr>
          <p:cNvPr id="185" name="ID 0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003</a:t>
            </a:r>
          </a:p>
        </p:txBody>
      </p:sp>
      <p:sp>
        <p:nvSpPr>
          <p:cNvPr id="186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87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88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89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90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91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92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195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96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97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98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199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200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201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202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5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6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10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11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2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3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4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5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6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218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219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220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23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24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25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26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27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29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30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38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39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240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42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43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44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45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46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47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250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51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52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55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56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ID 0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005</a:t>
            </a:r>
          </a:p>
        </p:txBody>
      </p:sp>
      <p:sp>
        <p:nvSpPr>
          <p:cNvPr id="258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60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61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62" name="ID 0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006</a:t>
            </a:r>
          </a:p>
        </p:txBody>
      </p:sp>
      <p:sp>
        <p:nvSpPr>
          <p:cNvPr id="263" name="ID 0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007</a:t>
            </a:r>
          </a:p>
        </p:txBody>
      </p:sp>
      <p:sp>
        <p:nvSpPr>
          <p:cNvPr id="264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68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69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70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71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72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73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74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75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76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77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78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79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80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81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82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83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84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85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86" name="Name: Sebastian…"/>
          <p:cNvSpPr/>
          <p:nvPr/>
        </p:nvSpPr>
        <p:spPr>
          <a:xfrm>
            <a:off x="6395861" y="5377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87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88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89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290" name="Linie"/>
          <p:cNvSpPr/>
          <p:nvPr/>
        </p:nvSpPr>
        <p:spPr>
          <a:xfrm>
            <a:off x="7517782" y="5216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Database Schema"/>
          <p:cNvSpPr txBox="1"/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graphicFrame>
        <p:nvGraphicFramePr>
          <p:cNvPr id="295" name="Tabelle"/>
          <p:cNvGraphicFramePr/>
          <p:nvPr/>
        </p:nvGraphicFramePr>
        <p:xfrm>
          <a:off x="390525" y="1314811"/>
          <a:ext cx="1327266" cy="10351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16162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punching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welding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milling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storage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rework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shipping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96" name="Tabelle"/>
          <p:cNvGraphicFramePr/>
          <p:nvPr/>
        </p:nvGraphicFramePr>
        <p:xfrm>
          <a:off x="5132169" y="1640682"/>
          <a:ext cx="1504285" cy="19644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97" name="Tabelle"/>
          <p:cNvGraphicFramePr/>
          <p:nvPr/>
        </p:nvGraphicFramePr>
        <p:xfrm>
          <a:off x="2682058" y="3283749"/>
          <a:ext cx="1379696" cy="13261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8845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98" name="Tabelle"/>
          <p:cNvGraphicFramePr/>
          <p:nvPr/>
        </p:nvGraphicFramePr>
        <p:xfrm>
          <a:off x="2634858" y="1862279"/>
          <a:ext cx="1580244" cy="1006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</a:tblGrid>
              <a:tr h="1656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99" name="Tabelle"/>
          <p:cNvGraphicFramePr/>
          <p:nvPr/>
        </p:nvGraphicFramePr>
        <p:xfrm>
          <a:off x="2514378" y="5582341"/>
          <a:ext cx="3343958" cy="3591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7851"/>
                <a:gridCol w="784468"/>
                <a:gridCol w="784468"/>
                <a:gridCol w="784468"/>
                <a:gridCol w="784468"/>
              </a:tblGrid>
              <a:tr h="160529">
                <a:tc gridSpan="5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sensor_values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09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value_ID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timestamp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(FK)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 type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0" name="Tabelle"/>
          <p:cNvGraphicFramePr/>
          <p:nvPr/>
        </p:nvGraphicFramePr>
        <p:xfrm>
          <a:off x="5110541" y="3907307"/>
          <a:ext cx="1482406" cy="104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operators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1" name="Tabelle"/>
          <p:cNvGraphicFramePr/>
          <p:nvPr/>
        </p:nvGraphicFramePr>
        <p:xfrm>
          <a:off x="619696" y="3226310"/>
          <a:ext cx="1469706" cy="21244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46323"/>
                <a:gridCol w="710682"/>
              </a:tblGrid>
              <a:tr h="175981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system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02" name="Tabelle"/>
          <p:cNvGraphicFramePr/>
          <p:nvPr/>
        </p:nvGraphicFramePr>
        <p:xfrm>
          <a:off x="6940753" y="1441448"/>
          <a:ext cx="1422774" cy="26088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03" name="Linie"/>
          <p:cNvSpPr/>
          <p:nvPr/>
        </p:nvSpPr>
        <p:spPr>
          <a:xfrm>
            <a:off x="1667719" y="1290509"/>
            <a:ext cx="6576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4" name="Linie"/>
          <p:cNvSpPr/>
          <p:nvPr/>
        </p:nvSpPr>
        <p:spPr>
          <a:xfrm flipV="1">
            <a:off x="2338035" y="1277809"/>
            <a:ext cx="1" cy="151584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5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6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7" name="Linie"/>
          <p:cNvSpPr/>
          <p:nvPr/>
        </p:nvSpPr>
        <p:spPr>
          <a:xfrm>
            <a:off x="2381614" y="2914489"/>
            <a:ext cx="219038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8" name="Linie"/>
          <p:cNvSpPr/>
          <p:nvPr/>
        </p:nvSpPr>
        <p:spPr>
          <a:xfrm flipV="1">
            <a:off x="4320210" y="4143589"/>
            <a:ext cx="1" cy="7039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9" name="Linie"/>
          <p:cNvSpPr/>
          <p:nvPr/>
        </p:nvSpPr>
        <p:spPr>
          <a:xfrm>
            <a:off x="4515721" y="4610260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0" name="Linie"/>
          <p:cNvSpPr/>
          <p:nvPr/>
        </p:nvSpPr>
        <p:spPr>
          <a:xfrm>
            <a:off x="4079838" y="3009400"/>
            <a:ext cx="45534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1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2" name="Linie"/>
          <p:cNvSpPr/>
          <p:nvPr/>
        </p:nvSpPr>
        <p:spPr>
          <a:xfrm>
            <a:off x="2902463" y="3194494"/>
            <a:ext cx="181432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3" name="Linie"/>
          <p:cNvSpPr/>
          <p:nvPr/>
        </p:nvSpPr>
        <p:spPr>
          <a:xfrm>
            <a:off x="6505712" y="4037611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4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5" name="Linie"/>
          <p:cNvSpPr/>
          <p:nvPr/>
        </p:nvSpPr>
        <p:spPr>
          <a:xfrm>
            <a:off x="8411786" y="1252409"/>
            <a:ext cx="1" cy="3882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6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7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8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9" name="Linie"/>
          <p:cNvSpPr/>
          <p:nvPr/>
        </p:nvSpPr>
        <p:spPr>
          <a:xfrm flipV="1">
            <a:off x="6432052" y="523081"/>
            <a:ext cx="1" cy="561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0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1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2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3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aphicFrame>
        <p:nvGraphicFramePr>
          <p:cNvPr id="324" name="Tabelle"/>
          <p:cNvGraphicFramePr/>
          <p:nvPr/>
        </p:nvGraphicFramePr>
        <p:xfrm>
          <a:off x="7055962" y="4433218"/>
          <a:ext cx="1226848" cy="11632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supply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Show advantages - Beispiele für Umstellu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advantages - Beispiele für Umstellungen</a:t>
            </a:r>
          </a:p>
        </p:txBody>
      </p:sp>
      <p:sp>
        <p:nvSpPr>
          <p:cNvPr id="328" name="Dynamic production conditions cause the need for a flexible production setup and thereby dynamic data storage (aus der Zwischenpräsenta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 (noch klären wie)</a:t>
            </a:r>
          </a:p>
          <a:p>
            <a:pPr>
              <a:buBlip>
                <a:blip r:embed="rId2"/>
              </a:buBlip>
            </a:pPr>
            <a:r>
              <a:t>Show advantages hins. der normalisierten Tabellen, dass dort Aufwand entsteht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Advantages - Case 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</a:t>
            </a:r>
          </a:p>
        </p:txBody>
      </p:sp>
      <p:sp>
        <p:nvSpPr>
          <p:cNvPr id="332" name="More incoming orders and a higher production output lead to a greater need for maintenance, which needs to be met with one additional employee. He has the technical know-how to maintain all sensors and will assist Tin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More incoming orders and a higher production output lead to a greater need for maintenance, which needs to be met with one additional employee. He has the technical know-how to maintain all sensors and will assist Tina.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