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09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Anel Drobic, Marius Polanski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89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0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/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b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Advantages - Case x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xx</a:t>
            </a:r>
          </a:p>
        </p:txBody>
      </p:sp>
      <p:sp>
        <p:nvSpPr>
          <p:cNvPr id="461" name="Robert doesn’t belong to the same department as the other workers do. For future paychecks this dependency needs to be modele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8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90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49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49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49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49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49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49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49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49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0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0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0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0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0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0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0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50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1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1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1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1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1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2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2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2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2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3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4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5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5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5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5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6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6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6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6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57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57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7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7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8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81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82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83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84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5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6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7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8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92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3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4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5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96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7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598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9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600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601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02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3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4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5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6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1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612" name="Tabelle"/>
          <p:cNvGraphicFramePr/>
          <p:nvPr/>
        </p:nvGraphicFramePr>
        <p:xfrm>
          <a:off x="755650" y="3625605"/>
          <a:ext cx="1390889" cy="16103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9094"/>
                <a:gridCol w="689094"/>
              </a:tblGrid>
              <a:tr h="177518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3" name="Tabelle"/>
          <p:cNvGraphicFramePr/>
          <p:nvPr/>
        </p:nvGraphicFramePr>
        <p:xfrm>
          <a:off x="3053554" y="2134941"/>
          <a:ext cx="1727906" cy="712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3214"/>
                <a:gridCol w="571990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15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4" name="Tabelle"/>
          <p:cNvGraphicFramePr/>
          <p:nvPr/>
        </p:nvGraphicFramePr>
        <p:xfrm>
          <a:off x="2966462" y="3631955"/>
          <a:ext cx="1618238" cy="159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70118"/>
                <a:gridCol w="535418"/>
              </a:tblGrid>
              <a:tr h="176107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employed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5" name="Tabelle"/>
          <p:cNvGraphicFramePr/>
          <p:nvPr/>
        </p:nvGraphicFramePr>
        <p:xfrm>
          <a:off x="6011862" y="3128717"/>
          <a:ext cx="1279891" cy="7516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720"/>
                <a:gridCol w="671468"/>
              </a:tblGrid>
              <a:tr h="18474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6" name="Tabelle"/>
          <p:cNvGraphicFramePr/>
          <p:nvPr/>
        </p:nvGraphicFramePr>
        <p:xfrm>
          <a:off x="5828626" y="1260285"/>
          <a:ext cx="1204143" cy="7643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60110"/>
                <a:gridCol w="631330"/>
              </a:tblGrid>
              <a:tr h="18792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müller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schmitt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17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8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9" name="Linie"/>
          <p:cNvSpPr/>
          <p:nvPr/>
        </p:nvSpPr>
        <p:spPr>
          <a:xfrm>
            <a:off x="6449697" y="1874509"/>
            <a:ext cx="1" cy="1273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0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1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4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25" name="Wer ist Ansprechpartner aller nachfolgend ausfallenden Maschinen wenn Sensor oder Komponente kaputt i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Wer ist Ansprechpartner aller nachfolgend ausfallenden Maschinen wenn Sensor oder Komponente kaputt ist?</a:t>
            </a:r>
          </a:p>
          <a:p>
            <a:pPr>
              <a:buBlip>
                <a:blip r:embed="rId2"/>
              </a:buBlip>
            </a:pPr>
            <a:r>
              <a:t>SQL Suche, Joins zeigen</a:t>
            </a:r>
          </a:p>
          <a:p>
            <a:pPr>
              <a:buBlip>
                <a:blip r:embed="rId2"/>
              </a:buBlip>
            </a:pPr>
            <a:r>
              <a:t>Graph-Suche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8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29" name="SQL Suche, Joins zeig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SQL Suche, Joins zeigen</a:t>
            </a:r>
          </a:p>
        </p:txBody>
      </p:sp>
      <p:graphicFrame>
        <p:nvGraphicFramePr>
          <p:cNvPr id="630" name="Tabelle"/>
          <p:cNvGraphicFramePr/>
          <p:nvPr/>
        </p:nvGraphicFramePr>
        <p:xfrm>
          <a:off x="555770" y="2616651"/>
          <a:ext cx="1226848" cy="11632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31" name="Maschinen 002 und 003."/>
          <p:cNvSpPr txBox="1"/>
          <p:nvPr/>
        </p:nvSpPr>
        <p:spPr>
          <a:xfrm>
            <a:off x="555770" y="4317999"/>
            <a:ext cx="1214148" cy="61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Maschinen 002 und 003.</a:t>
            </a:r>
          </a:p>
        </p:txBody>
      </p:sp>
      <p:sp>
        <p:nvSpPr>
          <p:cNvPr id="632" name="Maschine 1 ist Kaputt, welche Maschinen folgen?"/>
          <p:cNvSpPr txBox="1"/>
          <p:nvPr/>
        </p:nvSpPr>
        <p:spPr>
          <a:xfrm>
            <a:off x="549420" y="1818997"/>
            <a:ext cx="1214148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Maschine 1 ist Kaputt, welche Maschinen folgen?</a:t>
            </a:r>
          </a:p>
        </p:txBody>
      </p:sp>
      <p:graphicFrame>
        <p:nvGraphicFramePr>
          <p:cNvPr id="633" name="Tabelle"/>
          <p:cNvGraphicFramePr/>
          <p:nvPr/>
        </p:nvGraphicFramePr>
        <p:xfrm>
          <a:off x="2376807" y="2616651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34" name="Wer betreut die Maschinen?"/>
          <p:cNvSpPr txBox="1"/>
          <p:nvPr/>
        </p:nvSpPr>
        <p:spPr>
          <a:xfrm>
            <a:off x="2376807" y="1818997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Wer betreut die Maschinen?</a:t>
            </a:r>
          </a:p>
        </p:txBody>
      </p:sp>
      <p:sp>
        <p:nvSpPr>
          <p:cNvPr id="635" name="Person ID 102 betreut Maschine 002 und Person ID 103 betreut Maschine 003."/>
          <p:cNvSpPr txBox="1"/>
          <p:nvPr/>
        </p:nvSpPr>
        <p:spPr>
          <a:xfrm>
            <a:off x="2376807" y="4317999"/>
            <a:ext cx="1214148" cy="1331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Person ID 102 betreut Maschine 002 und Person ID 103 betreut Maschine 003.</a:t>
            </a:r>
          </a:p>
        </p:txBody>
      </p:sp>
      <p:graphicFrame>
        <p:nvGraphicFramePr>
          <p:cNvPr id="636" name="Tabelle"/>
          <p:cNvGraphicFramePr/>
          <p:nvPr/>
        </p:nvGraphicFramePr>
        <p:xfrm>
          <a:off x="4447051" y="2616651"/>
          <a:ext cx="1422775" cy="26088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37" name="Was können diese Personen reparieren?"/>
          <p:cNvSpPr txBox="1"/>
          <p:nvPr/>
        </p:nvSpPr>
        <p:spPr>
          <a:xfrm>
            <a:off x="4447051" y="1818997"/>
            <a:ext cx="1214149" cy="79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Was können diese Personen reparieren?</a:t>
            </a:r>
          </a:p>
        </p:txBody>
      </p:sp>
      <p:sp>
        <p:nvSpPr>
          <p:cNvPr id="638" name="Person 102 kann ID 204 reparieren, Person 103 kann IDs 206, 207 reparieren."/>
          <p:cNvSpPr txBox="1"/>
          <p:nvPr/>
        </p:nvSpPr>
        <p:spPr>
          <a:xfrm>
            <a:off x="4447051" y="5295170"/>
            <a:ext cx="1416425" cy="115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Person 102 kann ID 204 reparieren, Person 103 kann IDs 206, 207 reparieren.</a:t>
            </a:r>
          </a:p>
        </p:txBody>
      </p:sp>
      <p:graphicFrame>
        <p:nvGraphicFramePr>
          <p:cNvPr id="639" name="Tabelle"/>
          <p:cNvGraphicFramePr/>
          <p:nvPr/>
        </p:nvGraphicFramePr>
        <p:xfrm>
          <a:off x="6451314" y="2612016"/>
          <a:ext cx="1504285" cy="19644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40" name="Sind die IDs 204, 206, 207 Komponenten oder Sensoren?"/>
          <p:cNvSpPr txBox="1"/>
          <p:nvPr/>
        </p:nvSpPr>
        <p:spPr>
          <a:xfrm>
            <a:off x="6453477" y="1818997"/>
            <a:ext cx="148725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Sind die IDs 204, 206, 207 Komponenten oder Sensoren?</a:t>
            </a:r>
          </a:p>
        </p:txBody>
      </p:sp>
      <p:sp>
        <p:nvSpPr>
          <p:cNvPr id="641" name="Komponenten. Doch wer kann den Sensor reparieren?"/>
          <p:cNvSpPr txBox="1"/>
          <p:nvPr/>
        </p:nvSpPr>
        <p:spPr>
          <a:xfrm>
            <a:off x="6444964" y="4673600"/>
            <a:ext cx="121414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Komponenten. Doch wer kann den Sensor reparieren?</a:t>
            </a:r>
          </a:p>
        </p:txBody>
      </p:sp>
      <p:sp>
        <p:nvSpPr>
          <p:cNvPr id="642" name="Linie"/>
          <p:cNvSpPr/>
          <p:nvPr/>
        </p:nvSpPr>
        <p:spPr>
          <a:xfrm flipV="1">
            <a:off x="1841659" y="3429000"/>
            <a:ext cx="46340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3" name="Linie"/>
          <p:cNvSpPr/>
          <p:nvPr/>
        </p:nvSpPr>
        <p:spPr>
          <a:xfrm flipV="1">
            <a:off x="3918254" y="3452297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4" name="Linie"/>
          <p:cNvSpPr/>
          <p:nvPr/>
        </p:nvSpPr>
        <p:spPr>
          <a:xfrm flipV="1">
            <a:off x="5928867" y="3477414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7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0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5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Technic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58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Advantages - Case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1…</a:t>
            </a:r>
          </a:p>
        </p:txBody>
      </p:sp>
      <p:sp>
        <p:nvSpPr>
          <p:cNvPr id="160" name="ID 0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161" name="ID 0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162" name="ID 0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163" name="ID 0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ID 0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0" name="ID 0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241" name="ID 0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8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4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1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2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4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5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6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0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61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2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3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4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5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6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6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Database Schema"/>
          <p:cNvSpPr txBox="1"/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aphicFrame>
        <p:nvGraphicFramePr>
          <p:cNvPr id="272" name="Tabelle"/>
          <p:cNvGraphicFramePr/>
          <p:nvPr/>
        </p:nvGraphicFramePr>
        <p:xfrm>
          <a:off x="390525" y="1314811"/>
          <a:ext cx="1327266" cy="10351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punching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welding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milling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storage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rework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shipping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5132169" y="1640682"/>
          <a:ext cx="1504285" cy="19644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2682058" y="3283749"/>
          <a:ext cx="1379696" cy="13261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8845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2634858" y="1862279"/>
          <a:ext cx="1580244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</a:tblGrid>
              <a:tr h="1656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2514378" y="5582341"/>
          <a:ext cx="3343958" cy="3591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7851"/>
                <a:gridCol w="784468"/>
                <a:gridCol w="784468"/>
                <a:gridCol w="784468"/>
                <a:gridCol w="784468"/>
              </a:tblGrid>
              <a:tr h="1605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sensor_values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0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(FK)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 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7" name="Tabelle"/>
          <p:cNvGraphicFramePr/>
          <p:nvPr/>
        </p:nvGraphicFramePr>
        <p:xfrm>
          <a:off x="5110541" y="3907307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8" name="Tabelle"/>
          <p:cNvGraphicFramePr/>
          <p:nvPr/>
        </p:nvGraphicFramePr>
        <p:xfrm>
          <a:off x="619696" y="3226310"/>
          <a:ext cx="1469706" cy="21244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6323"/>
                <a:gridCol w="710682"/>
              </a:tblGrid>
              <a:tr h="175981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system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9" name="Tabelle"/>
          <p:cNvGraphicFramePr/>
          <p:nvPr/>
        </p:nvGraphicFramePr>
        <p:xfrm>
          <a:off x="6940753" y="1441448"/>
          <a:ext cx="1422774" cy="26088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80" name="Linie"/>
          <p:cNvSpPr/>
          <p:nvPr/>
        </p:nvSpPr>
        <p:spPr>
          <a:xfrm>
            <a:off x="1667719" y="1290509"/>
            <a:ext cx="6576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1" name="Linie"/>
          <p:cNvSpPr/>
          <p:nvPr/>
        </p:nvSpPr>
        <p:spPr>
          <a:xfrm flipV="1">
            <a:off x="2338035" y="1277809"/>
            <a:ext cx="1" cy="15158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2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4" name="Linie"/>
          <p:cNvSpPr/>
          <p:nvPr/>
        </p:nvSpPr>
        <p:spPr>
          <a:xfrm>
            <a:off x="2381614" y="2914489"/>
            <a:ext cx="219038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5" name="Linie"/>
          <p:cNvSpPr/>
          <p:nvPr/>
        </p:nvSpPr>
        <p:spPr>
          <a:xfrm flipV="1">
            <a:off x="4320210" y="4143589"/>
            <a:ext cx="1" cy="7039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6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7" name="Linie"/>
          <p:cNvSpPr/>
          <p:nvPr/>
        </p:nvSpPr>
        <p:spPr>
          <a:xfrm>
            <a:off x="4079838" y="3009400"/>
            <a:ext cx="45534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8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ie"/>
          <p:cNvSpPr/>
          <p:nvPr/>
        </p:nvSpPr>
        <p:spPr>
          <a:xfrm>
            <a:off x="2902463" y="3194494"/>
            <a:ext cx="181432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301" name="Tabelle"/>
          <p:cNvGraphicFramePr/>
          <p:nvPr/>
        </p:nvGraphicFramePr>
        <p:xfrm>
          <a:off x="7055962" y="4433218"/>
          <a:ext cx="1226848" cy="11632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how advantages - Beispiele für Umstel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advantages - Beispiele für Umstellungen</a:t>
            </a:r>
          </a:p>
        </p:txBody>
      </p:sp>
      <p:sp>
        <p:nvSpPr>
          <p:cNvPr id="305" name="Dynamic production conditions cause the need for a flexible production setup and thereby dynamic data storage (aus der Zwischenpräsent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Advantages - Cas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</a:t>
            </a:r>
          </a:p>
        </p:txBody>
      </p:sp>
      <p:sp>
        <p:nvSpPr>
          <p:cNvPr id="309" name="More incoming orders and a higher production output lead to a greater need for maintenance, which needs to be met with one additional employee. He has the technical know-how to maintain all sensors and will assist Tin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24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2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331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32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33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4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35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36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7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38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39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40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41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44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45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46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47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48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49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50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51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5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59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60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2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3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4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5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67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68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69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2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3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6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8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9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7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8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389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91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2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3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4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5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6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399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00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4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5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07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09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0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1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12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13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7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6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37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8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9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40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1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2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446" name="Tabelle"/>
          <p:cNvGraphicFramePr/>
          <p:nvPr/>
        </p:nvGraphicFramePr>
        <p:xfrm>
          <a:off x="3982193" y="2052896"/>
          <a:ext cx="1583893" cy="21603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08019"/>
                <a:gridCol w="563172"/>
              </a:tblGrid>
              <a:tr h="17896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7" name="Tabelle"/>
          <p:cNvGraphicFramePr/>
          <p:nvPr/>
        </p:nvGraphicFramePr>
        <p:xfrm>
          <a:off x="700370" y="1766759"/>
          <a:ext cx="1341585" cy="15160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4442"/>
                <a:gridCol w="664442"/>
              </a:tblGrid>
              <a:tr h="1670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8" name="Tabelle"/>
          <p:cNvGraphicFramePr/>
          <p:nvPr/>
        </p:nvGraphicFramePr>
        <p:xfrm>
          <a:off x="1489482" y="4295241"/>
          <a:ext cx="1582490" cy="11115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8353"/>
                <a:gridCol w="551434"/>
              </a:tblGrid>
              <a:tr h="1831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9" name="Tabelle"/>
          <p:cNvGraphicFramePr/>
          <p:nvPr/>
        </p:nvGraphicFramePr>
        <p:xfrm>
          <a:off x="6637776" y="1948497"/>
          <a:ext cx="1497725" cy="3301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0675"/>
                <a:gridCol w="724348"/>
              </a:tblGrid>
              <a:tr h="16443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450" name="Linie"/>
          <p:cNvSpPr/>
          <p:nvPr/>
        </p:nvSpPr>
        <p:spPr>
          <a:xfrm>
            <a:off x="2791678" y="18875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1" name="Linie"/>
          <p:cNvSpPr/>
          <p:nvPr/>
        </p:nvSpPr>
        <p:spPr>
          <a:xfrm flipV="1">
            <a:off x="2804378" y="18834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2" name="Linie"/>
          <p:cNvSpPr/>
          <p:nvPr/>
        </p:nvSpPr>
        <p:spPr>
          <a:xfrm>
            <a:off x="2229664" y="21469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3" name="Linie"/>
          <p:cNvSpPr/>
          <p:nvPr/>
        </p:nvSpPr>
        <p:spPr>
          <a:xfrm flipV="1">
            <a:off x="3030188" y="14249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4" name="Linie"/>
          <p:cNvSpPr/>
          <p:nvPr/>
        </p:nvSpPr>
        <p:spPr>
          <a:xfrm>
            <a:off x="3017488" y="14376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5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6" name="Linie"/>
          <p:cNvSpPr/>
          <p:nvPr/>
        </p:nvSpPr>
        <p:spPr>
          <a:xfrm flipV="1">
            <a:off x="5595390" y="15496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7" name="Linie"/>
          <p:cNvSpPr/>
          <p:nvPr/>
        </p:nvSpPr>
        <p:spPr>
          <a:xfrm>
            <a:off x="5582690" y="15455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