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6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24566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t="16957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600"/>
            </a:lvl1pPr>
          </a:lstStyle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1800" b="1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sz="1800" b="1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sz="1800" b="1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sz="1800" b="1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sz="18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sz="1200" b="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09" name="Textebene 1…"/>
          <p:cNvSpPr txBox="1">
            <a:spLocks noGrp="1"/>
          </p:cNvSpPr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17" name="Titeltext"/>
          <p:cNvSpPr txBox="1">
            <a:spLocks noGrp="1"/>
          </p:cNvSpPr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18" name="Textebene 1…"/>
          <p:cNvSpPr txBox="1">
            <a:spLocks noGrp="1"/>
          </p:cNvSpPr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31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2" name="Textebene 1…"/>
          <p:cNvSpPr txBox="1">
            <a:spLocks noGrp="1"/>
          </p:cNvSpPr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3776414" y="6461125"/>
            <a:ext cx="1591172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Anel Drobic, Marius Polanski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41" name="Titel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/>
            </a:lvl1pPr>
          </a:lstStyle>
          <a:p>
            <a:r>
              <a:t>Titeltext</a:t>
            </a:r>
          </a:p>
        </p:txBody>
      </p:sp>
      <p:sp>
        <p:nvSpPr>
          <p:cNvPr id="4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0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1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9" name="Titel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6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None/>
              <a:defRPr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r>
              <a:t>AIFB</a:t>
            </a:r>
          </a:p>
        </p:txBody>
      </p:sp>
      <p:sp>
        <p:nvSpPr>
          <p:cNvPr id="7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29.01.2018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8" name="Titel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89" name="Textebene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98" name="Titel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99" name="Bildplatzhalt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r>
              <a:t>Abteilungs-, Fakultäts-, Institutsbezeichnung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sz="900" b="1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Titeltext</a:t>
            </a:r>
          </a:p>
        </p:txBody>
      </p:sp>
      <p:sp>
        <p:nvSpPr>
          <p:cNvPr id="8" name="Textebene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 txBox="1">
            <a:spLocks noGrp="1"/>
          </p:cNvSpPr>
          <p:nvPr>
            <p:ph type="title"/>
          </p:nvPr>
        </p:nvSpPr>
        <p:spPr>
          <a:xfrm>
            <a:off x="395288" y="1484312"/>
            <a:ext cx="8389937" cy="1673378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Final Presentation</a:t>
            </a:r>
          </a:p>
          <a:p>
            <a:pPr defTabSz="649223">
              <a:defRPr sz="2130"/>
            </a:pPr>
            <a:r>
              <a:rPr sz="1420"/>
              <a:t>29.01.2018</a:t>
            </a:r>
            <a:r>
              <a:t/>
            </a:r>
            <a:br/>
            <a:endParaRPr/>
          </a:p>
          <a:p>
            <a:pPr defTabSz="649223">
              <a:defRPr sz="2130"/>
            </a:pPr>
            <a:r>
              <a:t>The Value/Advantages of Graph Databases in IoT Applications</a:t>
            </a:r>
          </a:p>
          <a:p>
            <a:pPr defTabSz="649223">
              <a:defRPr sz="2130"/>
            </a:pPr>
            <a:endParaRPr/>
          </a:p>
          <a:p>
            <a:pPr defTabSz="649223">
              <a:defRPr sz="1420"/>
            </a:pPr>
            <a:r>
              <a:t>Marius Polanski, Anel Drobić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53" name="Advantages - Case x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xx</a:t>
            </a:r>
          </a:p>
        </p:txBody>
      </p:sp>
      <p:sp>
        <p:nvSpPr>
          <p:cNvPr id="454" name="Robert doesn’t belong to the same department as the other workers do. For future paychecks this dependency needs to be modeled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Robert doesn’t belong to the same department as the other workers do. For future paychecks this dependency needs to be modeled.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Linie"/>
          <p:cNvSpPr/>
          <p:nvPr/>
        </p:nvSpPr>
        <p:spPr>
          <a:xfrm flipH="1">
            <a:off x="2141273" y="2948735"/>
            <a:ext cx="3973915" cy="2696896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7" name="Linie"/>
          <p:cNvSpPr/>
          <p:nvPr/>
        </p:nvSpPr>
        <p:spPr>
          <a:xfrm flipH="1">
            <a:off x="2163859" y="4786993"/>
            <a:ext cx="1469715" cy="909791"/>
          </a:xfrm>
          <a:prstGeom prst="line">
            <a:avLst/>
          </a:prstGeom>
          <a:ln w="38100">
            <a:solidFill>
              <a:srgbClr val="D2DA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8" name="Linie"/>
          <p:cNvSpPr/>
          <p:nvPr/>
        </p:nvSpPr>
        <p:spPr>
          <a:xfrm flipH="1">
            <a:off x="2084165" y="2607372"/>
            <a:ext cx="1296741" cy="3036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9" name="Linie"/>
          <p:cNvSpPr/>
          <p:nvPr/>
        </p:nvSpPr>
        <p:spPr>
          <a:xfrm>
            <a:off x="1155862" y="3502577"/>
            <a:ext cx="777297" cy="2161612"/>
          </a:xfrm>
          <a:prstGeom prst="line">
            <a:avLst/>
          </a:prstGeom>
          <a:ln w="38100">
            <a:solidFill>
              <a:srgbClr val="C9D3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0" name="Linie"/>
          <p:cNvSpPr/>
          <p:nvPr/>
        </p:nvSpPr>
        <p:spPr>
          <a:xfrm>
            <a:off x="929874" y="5587718"/>
            <a:ext cx="905601" cy="215850"/>
          </a:xfrm>
          <a:prstGeom prst="line">
            <a:avLst/>
          </a:prstGeom>
          <a:ln w="38100">
            <a:solidFill>
              <a:srgbClr val="CCD5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1" name="Linie"/>
          <p:cNvSpPr/>
          <p:nvPr/>
        </p:nvSpPr>
        <p:spPr>
          <a:xfrm>
            <a:off x="2900391" y="1389577"/>
            <a:ext cx="4279239" cy="1"/>
          </a:xfrm>
          <a:prstGeom prst="line">
            <a:avLst/>
          </a:prstGeom>
          <a:ln w="38100">
            <a:solidFill>
              <a:srgbClr val="CBD4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2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3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5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6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7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8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9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0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1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2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3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75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6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7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8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9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8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33530" cy="127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81" name="Graph adjust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adjustment</a:t>
            </a:r>
          </a:p>
        </p:txBody>
      </p:sp>
      <p:sp>
        <p:nvSpPr>
          <p:cNvPr id="482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483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484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485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486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487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488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489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490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91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92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3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4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95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496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497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498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499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500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501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502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3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4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05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06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7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8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9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10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11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2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3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4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5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6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7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518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519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520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1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2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23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24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5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6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7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8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9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0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1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3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4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5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6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7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38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539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540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42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43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44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545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546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547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8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9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550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551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552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3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4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55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56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7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58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9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60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61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62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106</a:t>
            </a:r>
          </a:p>
        </p:txBody>
      </p:sp>
      <p:sp>
        <p:nvSpPr>
          <p:cNvPr id="563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107</a:t>
            </a:r>
          </a:p>
        </p:txBody>
      </p:sp>
      <p:sp>
        <p:nvSpPr>
          <p:cNvPr id="564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5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6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7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68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69" name="supplies to"/>
          <p:cNvSpPr txBox="1"/>
          <p:nvPr/>
        </p:nvSpPr>
        <p:spPr>
          <a:xfrm>
            <a:off x="8111033" y="376751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70" name="Name: Shipping…"/>
          <p:cNvSpPr/>
          <p:nvPr/>
        </p:nvSpPr>
        <p:spPr>
          <a:xfrm>
            <a:off x="8188152" y="5462411"/>
            <a:ext cx="739328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571" name="Name: Storage…"/>
          <p:cNvSpPr/>
          <p:nvPr/>
        </p:nvSpPr>
        <p:spPr>
          <a:xfrm>
            <a:off x="3581522" y="3381219"/>
            <a:ext cx="739329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572" name="Name: Rework…"/>
          <p:cNvSpPr/>
          <p:nvPr/>
        </p:nvSpPr>
        <p:spPr>
          <a:xfrm>
            <a:off x="8245326" y="2985512"/>
            <a:ext cx="739328" cy="28048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573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74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75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76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77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78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79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0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1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2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3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84" name="„has technical…"/>
          <p:cNvSpPr txBox="1"/>
          <p:nvPr/>
        </p:nvSpPr>
        <p:spPr>
          <a:xfrm>
            <a:off x="432583" y="5664188"/>
            <a:ext cx="701240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85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86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7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88" name="Name: Robert…"/>
          <p:cNvSpPr/>
          <p:nvPr/>
        </p:nvSpPr>
        <p:spPr>
          <a:xfrm>
            <a:off x="2908260" y="957770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9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90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1" name="ID 702"/>
          <p:cNvSpPr/>
          <p:nvPr/>
        </p:nvSpPr>
        <p:spPr>
          <a:xfrm>
            <a:off x="7189390" y="1194964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702</a:t>
            </a:r>
          </a:p>
        </p:txBody>
      </p:sp>
      <p:sp>
        <p:nvSpPr>
          <p:cNvPr id="592" name="Name: Maintenance 1…"/>
          <p:cNvSpPr/>
          <p:nvPr/>
        </p:nvSpPr>
        <p:spPr>
          <a:xfrm>
            <a:off x="7623654" y="1203004"/>
            <a:ext cx="920013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1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Schmitt</a:t>
            </a:r>
          </a:p>
        </p:txBody>
      </p:sp>
      <p:sp>
        <p:nvSpPr>
          <p:cNvPr id="593" name="works in"/>
          <p:cNvSpPr txBox="1"/>
          <p:nvPr/>
        </p:nvSpPr>
        <p:spPr>
          <a:xfrm>
            <a:off x="2942572" y="1409971"/>
            <a:ext cx="3836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in</a:t>
            </a:r>
          </a:p>
        </p:txBody>
      </p:sp>
      <p:sp>
        <p:nvSpPr>
          <p:cNvPr id="594" name="ID 701"/>
          <p:cNvSpPr/>
          <p:nvPr/>
        </p:nvSpPr>
        <p:spPr>
          <a:xfrm>
            <a:off x="1841044" y="5643940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701</a:t>
            </a:r>
          </a:p>
        </p:txBody>
      </p:sp>
      <p:sp>
        <p:nvSpPr>
          <p:cNvPr id="595" name="Name: Maintenance 2…"/>
          <p:cNvSpPr/>
          <p:nvPr/>
        </p:nvSpPr>
        <p:spPr>
          <a:xfrm>
            <a:off x="2275308" y="5651980"/>
            <a:ext cx="89437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2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Müller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579468" y="1000033"/>
            <a:ext cx="2854945" cy="923328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Evtl. deutlicher (farbig) markieren, wo was neu ist (Robert)?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98" name="Database Schema adjustmen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r>
              <a:t>Database Schema adjustment</a:t>
            </a:r>
          </a:p>
        </p:txBody>
      </p:sp>
      <p:graphicFrame>
        <p:nvGraphicFramePr>
          <p:cNvPr id="599" name="Tabelle"/>
          <p:cNvGraphicFramePr/>
          <p:nvPr/>
        </p:nvGraphicFramePr>
        <p:xfrm>
          <a:off x="755650" y="3625605"/>
          <a:ext cx="1467664" cy="198755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33832"/>
                <a:gridCol w="733832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robert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106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00" name="Tabelle"/>
          <p:cNvGraphicFramePr/>
          <p:nvPr/>
        </p:nvGraphicFramePr>
        <p:xfrm>
          <a:off x="3053554" y="2134941"/>
          <a:ext cx="2030500" cy="99377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353364"/>
                <a:gridCol w="67713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department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maintenance 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maintenance 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01" name="Tabelle"/>
          <p:cNvGraphicFramePr/>
          <p:nvPr/>
        </p:nvGraphicFramePr>
        <p:xfrm>
          <a:off x="2966462" y="3631955"/>
          <a:ext cx="2030500" cy="198755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353364"/>
                <a:gridCol w="67713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employed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02" name="Tabelle"/>
          <p:cNvGraphicFramePr/>
          <p:nvPr/>
        </p:nvGraphicFramePr>
        <p:xfrm>
          <a:off x="6011862" y="3128717"/>
          <a:ext cx="1655761" cy="99377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78393"/>
                <a:gridCol w="87736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management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03" name="Tabelle"/>
          <p:cNvGraphicFramePr/>
          <p:nvPr/>
        </p:nvGraphicFramePr>
        <p:xfrm>
          <a:off x="6011862" y="895350"/>
          <a:ext cx="1655761" cy="99377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78393"/>
                <a:gridCol w="87736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manager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müller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schmitt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04" name="Linie"/>
          <p:cNvSpPr/>
          <p:nvPr/>
        </p:nvSpPr>
        <p:spPr>
          <a:xfrm>
            <a:off x="2229664" y="3941359"/>
            <a:ext cx="73044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05" name="Linie"/>
          <p:cNvSpPr/>
          <p:nvPr/>
        </p:nvSpPr>
        <p:spPr>
          <a:xfrm>
            <a:off x="4707799" y="3135067"/>
            <a:ext cx="1" cy="7389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06" name="Linie"/>
          <p:cNvSpPr/>
          <p:nvPr/>
        </p:nvSpPr>
        <p:spPr>
          <a:xfrm>
            <a:off x="6424347" y="1872421"/>
            <a:ext cx="1" cy="12730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07" name="Linie"/>
          <p:cNvSpPr/>
          <p:nvPr/>
        </p:nvSpPr>
        <p:spPr>
          <a:xfrm>
            <a:off x="5090405" y="2496221"/>
            <a:ext cx="2188648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08" name="Linie"/>
          <p:cNvSpPr/>
          <p:nvPr/>
        </p:nvSpPr>
        <p:spPr>
          <a:xfrm>
            <a:off x="7279052" y="2483521"/>
            <a:ext cx="1" cy="6619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" name="Rechteck 13"/>
          <p:cNvSpPr/>
          <p:nvPr/>
        </p:nvSpPr>
        <p:spPr>
          <a:xfrm>
            <a:off x="8579468" y="1000033"/>
            <a:ext cx="2854945" cy="923328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Evtl. deutlicher (farbig) markieren, wo was neu ist (Robert)?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11" name="Advantages - Case xx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xxx</a:t>
            </a:r>
          </a:p>
        </p:txBody>
      </p:sp>
      <p:sp>
        <p:nvSpPr>
          <p:cNvPr id="612" name="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5" name="Rechteck 4"/>
          <p:cNvSpPr/>
          <p:nvPr/>
        </p:nvSpPr>
        <p:spPr>
          <a:xfrm>
            <a:off x="7529115" y="-152308"/>
            <a:ext cx="2854945" cy="2308322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Ggfs. noch ein Beispiel wie in der ersten Präsentation: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eine Maschine ist kaputt, wer kann helfen? Oder </a:t>
            </a:r>
            <a:r>
              <a:rPr lang="de-DE" dirty="0" smtClean="0"/>
              <a:t>I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nterpretation Sebastian: eine Maschine ist kaputt, welche Folge-Maschinen sind betroffen?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15" name="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18" name="Thank you for your attention.…"/>
          <p:cNvSpPr txBox="1">
            <a:spLocks noGrp="1"/>
          </p:cNvSpPr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  <a:endParaRPr/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61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0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31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2" name="2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r>
              <a:t>2</a:t>
            </a:r>
          </a:p>
        </p:txBody>
      </p:sp>
      <p:sp>
        <p:nvSpPr>
          <p:cNvPr id="133" name="3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r>
              <a:t>3</a:t>
            </a:r>
          </a:p>
        </p:txBody>
      </p:sp>
      <p:sp>
        <p:nvSpPr>
          <p:cNvPr id="134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5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6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7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0" name="Technical 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Technical Implementation</a:t>
            </a:r>
          </a:p>
        </p:txBody>
      </p:sp>
      <p:sp>
        <p:nvSpPr>
          <p:cNvPr id="141" name="Task 1: Develop an IoT Application and a semantic media model to monitor and analyze data."/>
          <p:cNvSpPr/>
          <p:nvPr/>
        </p:nvSpPr>
        <p:spPr>
          <a:xfrm>
            <a:off x="403225" y="1088639"/>
            <a:ext cx="8337550" cy="86177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Task 1: Develop an IoT Application and a semantic media model to monitor and analyze data.</a:t>
            </a:r>
          </a:p>
        </p:txBody>
      </p:sp>
      <p:pic>
        <p:nvPicPr>
          <p:cNvPr id="14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258002"/>
            <a:ext cx="8255000" cy="364490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153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9" name="Advantages - Case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1…</a:t>
            </a:r>
          </a:p>
        </p:txBody>
      </p:sp>
      <p:sp>
        <p:nvSpPr>
          <p:cNvPr id="160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161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162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163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164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165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166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167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168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169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170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173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174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175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176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177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178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179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180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183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184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88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89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0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1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2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3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4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5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196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197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198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201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202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3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4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5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7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8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16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17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218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20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1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2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23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24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25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6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228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229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230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3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4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5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236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38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39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40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106</a:t>
            </a:r>
          </a:p>
        </p:txBody>
      </p:sp>
      <p:sp>
        <p:nvSpPr>
          <p:cNvPr id="241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107</a:t>
            </a:r>
          </a:p>
        </p:txBody>
      </p:sp>
      <p:sp>
        <p:nvSpPr>
          <p:cNvPr id="242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46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47" name="supplies to"/>
          <p:cNvSpPr txBox="1"/>
          <p:nvPr/>
        </p:nvSpPr>
        <p:spPr>
          <a:xfrm>
            <a:off x="8111033" y="376751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48" name="Name: Shipping…"/>
          <p:cNvSpPr/>
          <p:nvPr/>
        </p:nvSpPr>
        <p:spPr>
          <a:xfrm>
            <a:off x="8188152" y="5462411"/>
            <a:ext cx="739328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49" name="Name: Storage…"/>
          <p:cNvSpPr/>
          <p:nvPr/>
        </p:nvSpPr>
        <p:spPr>
          <a:xfrm>
            <a:off x="3581522" y="3381219"/>
            <a:ext cx="739329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50" name="Name: Rework…"/>
          <p:cNvSpPr/>
          <p:nvPr/>
        </p:nvSpPr>
        <p:spPr>
          <a:xfrm>
            <a:off x="8245326" y="2985512"/>
            <a:ext cx="739328" cy="28048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51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52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253" name="checks"/>
          <p:cNvSpPr txBox="1"/>
          <p:nvPr/>
        </p:nvSpPr>
        <p:spPr>
          <a:xfrm>
            <a:off x="4844715" y="2236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4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5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6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257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8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9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0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1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2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263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64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65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" name="Rechteck 1"/>
          <p:cNvSpPr/>
          <p:nvPr/>
        </p:nvSpPr>
        <p:spPr>
          <a:xfrm>
            <a:off x="8948761" y="-675014"/>
            <a:ext cx="2854945" cy="5355310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Fehlt: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/>
              <a:t>B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eschriftung „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supplies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to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“ von 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welding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und 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milling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zu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storage</a:t>
            </a:r>
            <a:endParaRPr kumimoji="0" lang="de-DE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/>
              <a:t>Ein „Storage-Verantwortlicher“ mit „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“ (</a:t>
            </a:r>
            <a:r>
              <a:rPr lang="de-DE" dirty="0" err="1" smtClean="0"/>
              <a:t>Konsistens</a:t>
            </a:r>
            <a:r>
              <a:rPr lang="de-DE" dirty="0" smtClean="0"/>
              <a:t>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Ändern: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err="1" smtClean="0"/>
              <a:t>ID‘s</a:t>
            </a:r>
            <a:r>
              <a:rPr lang="de-DE" dirty="0" smtClean="0"/>
              <a:t> der Maschinen auf 00x setzen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err="1" smtClean="0"/>
              <a:t>ID‘s</a:t>
            </a:r>
            <a:r>
              <a:rPr lang="de-DE" dirty="0" smtClean="0"/>
              <a:t> </a:t>
            </a:r>
            <a:r>
              <a:rPr lang="de-DE" dirty="0" smtClean="0"/>
              <a:t>der Lager ändern. Neuer Typ „Stock“ fordert neue ID (</a:t>
            </a:r>
            <a:r>
              <a:rPr lang="de-DE" dirty="0" err="1" smtClean="0"/>
              <a:t>Konsistens</a:t>
            </a:r>
            <a:r>
              <a:rPr lang="de-DE" dirty="0" smtClean="0"/>
              <a:t>) – Bsp.: 401, 402, 403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ODER: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Lager als Typ „</a:t>
            </a:r>
            <a:r>
              <a:rPr kumimoji="0" lang="de-DE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storing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machine</a:t>
            </a:r>
            <a:r>
              <a:rPr kumimoji="0" lang="de-DE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“ deklarieren, dann IDs ok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68" name="Database Schema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2736850" cy="561975"/>
          </a:xfrm>
          <a:prstGeom prst="rect">
            <a:avLst/>
          </a:prstGeom>
        </p:spPr>
        <p:txBody>
          <a:bodyPr/>
          <a:lstStyle/>
          <a:p>
            <a:r>
              <a:t>Database Schema</a:t>
            </a:r>
          </a:p>
        </p:txBody>
      </p:sp>
      <p:graphicFrame>
        <p:nvGraphicFramePr>
          <p:cNvPr id="269" name="Tabelle"/>
          <p:cNvGraphicFramePr/>
          <p:nvPr/>
        </p:nvGraphicFramePr>
        <p:xfrm>
          <a:off x="384311" y="931516"/>
          <a:ext cx="1504729" cy="14906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819762"/>
                <a:gridCol w="6849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 dirty="0" err="1"/>
                        <a:t>maschine</a:t>
                      </a:r>
                      <a:endParaRPr sz="1400" i="1" dirty="0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punching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welding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milling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assembly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0" name="Tabelle"/>
          <p:cNvGraphicFramePr/>
          <p:nvPr/>
        </p:nvGraphicFramePr>
        <p:xfrm>
          <a:off x="4852758" y="895350"/>
          <a:ext cx="1882861" cy="29813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07975"/>
                <a:gridCol w="67488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component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thermiccomp1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constrobot1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assemblyline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1" name="Tabelle"/>
          <p:cNvGraphicFramePr/>
          <p:nvPr/>
        </p:nvGraphicFramePr>
        <p:xfrm>
          <a:off x="2788682" y="3007124"/>
          <a:ext cx="1467664" cy="173910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33832"/>
                <a:gridCol w="733832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2" name="Tabelle"/>
          <p:cNvGraphicFramePr/>
          <p:nvPr/>
        </p:nvGraphicFramePr>
        <p:xfrm>
          <a:off x="2581785" y="1143793"/>
          <a:ext cx="1881459" cy="14906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20541"/>
                <a:gridCol w="66091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sensor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tempcheck1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edgecheck2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finalinspection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3" name="Tabelle"/>
          <p:cNvGraphicFramePr/>
          <p:nvPr/>
        </p:nvGraphicFramePr>
        <p:xfrm>
          <a:off x="2631570" y="4876803"/>
          <a:ext cx="2120971" cy="49688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814357"/>
                <a:gridCol w="653307"/>
                <a:gridCol w="653307"/>
              </a:tblGrid>
              <a:tr h="248444"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sensor_values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value_ID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(FK)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values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4" name="Tabelle"/>
          <p:cNvGraphicFramePr/>
          <p:nvPr/>
        </p:nvGraphicFramePr>
        <p:xfrm>
          <a:off x="4886104" y="4249343"/>
          <a:ext cx="1855865" cy="14906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69057"/>
                <a:gridCol w="88680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maintenance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(PK_m)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(PK_p)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5" name="Tabelle"/>
          <p:cNvGraphicFramePr/>
          <p:nvPr/>
        </p:nvGraphicFramePr>
        <p:xfrm>
          <a:off x="666057" y="3007124"/>
          <a:ext cx="1807959" cy="29813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26092"/>
                <a:gridCol w="8818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system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(PK_m)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(PK_c)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6" name="Tabelle"/>
          <p:cNvGraphicFramePr/>
          <p:nvPr/>
        </p:nvGraphicFramePr>
        <p:xfrm>
          <a:off x="6940753" y="1441448"/>
          <a:ext cx="1807959" cy="397510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26092"/>
                <a:gridCol w="8818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repair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(PK_p)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277" name="Linie"/>
          <p:cNvSpPr/>
          <p:nvPr/>
        </p:nvSpPr>
        <p:spPr>
          <a:xfrm>
            <a:off x="1895391" y="1290509"/>
            <a:ext cx="45534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8" name="Linie"/>
          <p:cNvSpPr/>
          <p:nvPr/>
        </p:nvSpPr>
        <p:spPr>
          <a:xfrm flipV="1">
            <a:off x="2338035" y="1290292"/>
            <a:ext cx="1" cy="150336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9" name="Linie"/>
          <p:cNvSpPr/>
          <p:nvPr/>
        </p:nvSpPr>
        <p:spPr>
          <a:xfrm>
            <a:off x="1136676" y="2780956"/>
            <a:ext cx="121406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0" name="Linie"/>
          <p:cNvSpPr/>
          <p:nvPr/>
        </p:nvSpPr>
        <p:spPr>
          <a:xfrm>
            <a:off x="1143113" y="2768256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1" name="Linie"/>
          <p:cNvSpPr/>
          <p:nvPr/>
        </p:nvSpPr>
        <p:spPr>
          <a:xfrm>
            <a:off x="2350735" y="2780956"/>
            <a:ext cx="21903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2" name="Linie"/>
          <p:cNvSpPr/>
          <p:nvPr/>
        </p:nvSpPr>
        <p:spPr>
          <a:xfrm flipV="1">
            <a:off x="4528421" y="2780956"/>
            <a:ext cx="1" cy="182930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3" name="Linie"/>
          <p:cNvSpPr/>
          <p:nvPr/>
        </p:nvSpPr>
        <p:spPr>
          <a:xfrm>
            <a:off x="4515721" y="4610260"/>
            <a:ext cx="35133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4" name="Linie"/>
          <p:cNvSpPr/>
          <p:nvPr/>
        </p:nvSpPr>
        <p:spPr>
          <a:xfrm>
            <a:off x="4262697" y="3367089"/>
            <a:ext cx="45534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5" name="Linie"/>
          <p:cNvSpPr/>
          <p:nvPr/>
        </p:nvSpPr>
        <p:spPr>
          <a:xfrm flipV="1">
            <a:off x="4704087" y="3367089"/>
            <a:ext cx="1" cy="68322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6" name="Linie"/>
          <p:cNvSpPr/>
          <p:nvPr/>
        </p:nvSpPr>
        <p:spPr>
          <a:xfrm>
            <a:off x="4691387" y="4050310"/>
            <a:ext cx="181432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7" name="Linie"/>
          <p:cNvSpPr/>
          <p:nvPr/>
        </p:nvSpPr>
        <p:spPr>
          <a:xfrm>
            <a:off x="6505712" y="4037611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8" name="Linie"/>
          <p:cNvSpPr/>
          <p:nvPr/>
        </p:nvSpPr>
        <p:spPr>
          <a:xfrm>
            <a:off x="6741970" y="1265109"/>
            <a:ext cx="16698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9" name="Linie"/>
          <p:cNvSpPr/>
          <p:nvPr/>
        </p:nvSpPr>
        <p:spPr>
          <a:xfrm>
            <a:off x="8411786" y="1252409"/>
            <a:ext cx="1" cy="3882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0" name="Linie"/>
          <p:cNvSpPr/>
          <p:nvPr/>
        </p:nvSpPr>
        <p:spPr>
          <a:xfrm flipV="1">
            <a:off x="4705341" y="704158"/>
            <a:ext cx="1" cy="26756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1" name="Linie"/>
          <p:cNvSpPr/>
          <p:nvPr/>
        </p:nvSpPr>
        <p:spPr>
          <a:xfrm>
            <a:off x="4718041" y="716858"/>
            <a:ext cx="25876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2" name="Linie"/>
          <p:cNvSpPr/>
          <p:nvPr/>
        </p:nvSpPr>
        <p:spPr>
          <a:xfrm>
            <a:off x="7305684" y="704158"/>
            <a:ext cx="1" cy="9365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3" name="Linie"/>
          <p:cNvSpPr/>
          <p:nvPr/>
        </p:nvSpPr>
        <p:spPr>
          <a:xfrm flipV="1">
            <a:off x="6432052" y="523081"/>
            <a:ext cx="1" cy="561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4" name="Linie"/>
          <p:cNvSpPr/>
          <p:nvPr/>
        </p:nvSpPr>
        <p:spPr>
          <a:xfrm>
            <a:off x="3352856" y="535782"/>
            <a:ext cx="306649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5" name="Linie"/>
          <p:cNvSpPr/>
          <p:nvPr/>
        </p:nvSpPr>
        <p:spPr>
          <a:xfrm flipV="1">
            <a:off x="3365556" y="538827"/>
            <a:ext cx="1" cy="4053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6" name="Linie"/>
          <p:cNvSpPr/>
          <p:nvPr/>
        </p:nvSpPr>
        <p:spPr>
          <a:xfrm>
            <a:off x="2123063" y="944216"/>
            <a:ext cx="125519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7" name="Linie"/>
          <p:cNvSpPr/>
          <p:nvPr/>
        </p:nvSpPr>
        <p:spPr>
          <a:xfrm flipH="1">
            <a:off x="2137661" y="952951"/>
            <a:ext cx="1" cy="22542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" name="Rechteck 32"/>
          <p:cNvSpPr/>
          <p:nvPr/>
        </p:nvSpPr>
        <p:spPr>
          <a:xfrm>
            <a:off x="9024242" y="-1378985"/>
            <a:ext cx="2854945" cy="8956296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Fehlt: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/>
              <a:t>Tabelle „</a:t>
            </a:r>
            <a:r>
              <a:rPr lang="de-DE" dirty="0" err="1" smtClean="0"/>
              <a:t>checks</a:t>
            </a:r>
            <a:r>
              <a:rPr lang="de-DE" dirty="0" smtClean="0"/>
              <a:t>“ </a:t>
            </a:r>
            <a:r>
              <a:rPr lang="de-DE" dirty="0" smtClean="0">
                <a:sym typeface="Wingdings" panose="05000000000000000000" pitchFamily="2" charset="2"/>
              </a:rPr>
              <a:t> welcher Sensor überwacht welche Maschine?</a:t>
            </a:r>
            <a:endParaRPr lang="de-DE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>
                <a:sym typeface="Wingdings" panose="05000000000000000000" pitchFamily="2" charset="2"/>
              </a:rPr>
              <a:t>Tabelle „</a:t>
            </a:r>
            <a:r>
              <a:rPr lang="de-DE" dirty="0" err="1" smtClean="0">
                <a:sym typeface="Wingdings" panose="05000000000000000000" pitchFamily="2" charset="2"/>
              </a:rPr>
              <a:t>sensor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knowhow</a:t>
            </a:r>
            <a:r>
              <a:rPr lang="de-DE" dirty="0" smtClean="0">
                <a:sym typeface="Wingdings" panose="05000000000000000000" pitchFamily="2" charset="2"/>
              </a:rPr>
              <a:t>“ Verbindung Person-Sensor Wer kann die Sensoren reparieren?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>
                <a:sym typeface="Wingdings" panose="05000000000000000000" pitchFamily="2" charset="2"/>
              </a:rPr>
              <a:t>Tabelle „</a:t>
            </a:r>
            <a:r>
              <a:rPr lang="de-DE" dirty="0" err="1" smtClean="0">
                <a:sym typeface="Wingdings" panose="05000000000000000000" pitchFamily="2" charset="2"/>
              </a:rPr>
              <a:t>supplies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“ </a:t>
            </a:r>
            <a:r>
              <a:rPr lang="de-DE" dirty="0" err="1" smtClean="0">
                <a:sym typeface="Wingdings" panose="05000000000000000000" pitchFamily="2" charset="2"/>
              </a:rPr>
              <a:t>Matching</a:t>
            </a:r>
            <a:r>
              <a:rPr lang="de-DE" dirty="0" smtClean="0">
                <a:sym typeface="Wingdings" panose="05000000000000000000" pitchFamily="2" charset="2"/>
              </a:rPr>
              <a:t> Maschine-Maschine. Wer beliefert wen?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>
                <a:sym typeface="Wingdings" panose="05000000000000000000" pitchFamily="2" charset="2"/>
              </a:rPr>
              <a:t>Tabelle „</a:t>
            </a:r>
            <a:r>
              <a:rPr lang="de-DE" dirty="0" err="1" smtClean="0">
                <a:sym typeface="Wingdings" panose="05000000000000000000" pitchFamily="2" charset="2"/>
              </a:rPr>
              <a:t>sensor_values</a:t>
            </a:r>
            <a:r>
              <a:rPr lang="de-DE" dirty="0" smtClean="0">
                <a:sym typeface="Wingdings" panose="05000000000000000000" pitchFamily="2" charset="2"/>
              </a:rPr>
              <a:t>“ unvollständig siehe MySQL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e-DE" dirty="0" smtClean="0">
                <a:sym typeface="Wingdings" panose="05000000000000000000" pitchFamily="2" charset="2"/>
              </a:rPr>
              <a:t>Ändern: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>
                <a:sym typeface="Wingdings" panose="05000000000000000000" pitchFamily="2" charset="2"/>
              </a:rPr>
              <a:t>Tabelle „</a:t>
            </a:r>
            <a:r>
              <a:rPr lang="de-DE" dirty="0" err="1" smtClean="0">
                <a:sym typeface="Wingdings" panose="05000000000000000000" pitchFamily="2" charset="2"/>
              </a:rPr>
              <a:t>maintenance</a:t>
            </a:r>
            <a:r>
              <a:rPr lang="de-DE" dirty="0" smtClean="0">
                <a:sym typeface="Wingdings" panose="05000000000000000000" pitchFamily="2" charset="2"/>
              </a:rPr>
              <a:t>“ falsch betitelt. Maintenance bedeutet </a:t>
            </a:r>
            <a:r>
              <a:rPr lang="de-DE" dirty="0" smtClean="0">
                <a:sym typeface="Wingdings" panose="05000000000000000000" pitchFamily="2" charset="2"/>
              </a:rPr>
              <a:t>Instandhaltung</a:t>
            </a:r>
            <a:r>
              <a:rPr lang="de-DE" dirty="0" smtClean="0">
                <a:sym typeface="Wingdings" panose="05000000000000000000" pitchFamily="2" charset="2"/>
              </a:rPr>
              <a:t>, wir wollen aber sagen, dass jemand die </a:t>
            </a:r>
            <a:r>
              <a:rPr lang="de-DE" dirty="0">
                <a:sym typeface="Wingdings" panose="05000000000000000000" pitchFamily="2" charset="2"/>
              </a:rPr>
              <a:t>M</a:t>
            </a:r>
            <a:r>
              <a:rPr lang="de-DE" dirty="0" smtClean="0">
                <a:sym typeface="Wingdings" panose="05000000000000000000" pitchFamily="2" charset="2"/>
              </a:rPr>
              <a:t>aschine </a:t>
            </a:r>
            <a:r>
              <a:rPr lang="de-DE" dirty="0" smtClean="0">
                <a:sym typeface="Wingdings" panose="05000000000000000000" pitchFamily="2" charset="2"/>
              </a:rPr>
              <a:t>betreibt. Die Instandhaltung ist ja über </a:t>
            </a:r>
            <a:r>
              <a:rPr lang="de-DE" dirty="0" err="1" smtClean="0">
                <a:sym typeface="Wingdings" panose="05000000000000000000" pitchFamily="2" charset="2"/>
              </a:rPr>
              <a:t>repair</a:t>
            </a:r>
            <a:r>
              <a:rPr lang="de-DE" dirty="0" smtClean="0">
                <a:sym typeface="Wingdings" panose="05000000000000000000" pitchFamily="2" charset="2"/>
              </a:rPr>
              <a:t> geregelt. Vorschlag „</a:t>
            </a:r>
            <a:r>
              <a:rPr lang="de-DE" dirty="0" err="1" smtClean="0">
                <a:sym typeface="Wingdings" panose="05000000000000000000" pitchFamily="2" charset="2"/>
              </a:rPr>
              <a:t>works_with</a:t>
            </a:r>
            <a:r>
              <a:rPr lang="de-DE" dirty="0" smtClean="0">
                <a:sym typeface="Wingdings" panose="05000000000000000000" pitchFamily="2" charset="2"/>
              </a:rPr>
              <a:t>“, „</a:t>
            </a:r>
            <a:r>
              <a:rPr lang="de-DE" dirty="0" err="1" smtClean="0">
                <a:sym typeface="Wingdings" panose="05000000000000000000" pitchFamily="2" charset="2"/>
              </a:rPr>
              <a:t>operates</a:t>
            </a:r>
            <a:r>
              <a:rPr lang="de-DE" dirty="0" smtClean="0">
                <a:sym typeface="Wingdings" panose="05000000000000000000" pitchFamily="2" charset="2"/>
              </a:rPr>
              <a:t>“, </a:t>
            </a:r>
            <a:r>
              <a:rPr lang="de-DE" dirty="0" smtClean="0">
                <a:sym typeface="Wingdings" panose="05000000000000000000" pitchFamily="2" charset="2"/>
              </a:rPr>
              <a:t>…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>
                <a:sym typeface="Wingdings" panose="05000000000000000000" pitchFamily="2" charset="2"/>
              </a:rPr>
              <a:t>Machines (Stocks) und Person für Stock einfügen</a:t>
            </a:r>
            <a:endParaRPr lang="de-DE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00" name="Show advantages - Beispiele für Umstellunge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advantages - Beispiele für Umstellungen</a:t>
            </a:r>
          </a:p>
        </p:txBody>
      </p:sp>
      <p:sp>
        <p:nvSpPr>
          <p:cNvPr id="301" name="Dynamic production conditions cause the need for a flexible production setup and thereby dynamic data storage (aus der Zwischenpräsentatio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Dynamic production conditions cause the need for a flexible production setup and thereby dynamic data storage (aus der Zwischenpräsentation)</a:t>
            </a:r>
          </a:p>
          <a:p>
            <a:pPr>
              <a:buBlip>
                <a:blip r:embed="rId2"/>
              </a:buBlip>
            </a:pPr>
            <a:r>
              <a:t>Case - Change in the Production Setup (noch klären wie)</a:t>
            </a:r>
          </a:p>
          <a:p>
            <a:pPr>
              <a:buBlip>
                <a:blip r:embed="rId2"/>
              </a:buBlip>
            </a:pPr>
            <a:r>
              <a:t>Show advantages hins. der normalisierten Tabellen, dass dort Aufwand entsteht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04" name="Advantages - Case 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x</a:t>
            </a:r>
          </a:p>
        </p:txBody>
      </p:sp>
      <p:sp>
        <p:nvSpPr>
          <p:cNvPr id="305" name="More incoming orders and a higher production output lead to a greater need for maintenance, which needs to be met with one additional employee. He has the technical know-how to maintain all sensors and will assist Tina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More incoming orders and a higher production output lead to a greater need for maintenance, which needs to be met with one additional employee. He has the technical know-how to maintain all sensors and will assist Tina.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Linie"/>
          <p:cNvSpPr/>
          <p:nvPr/>
        </p:nvSpPr>
        <p:spPr>
          <a:xfrm>
            <a:off x="2695144" y="1602999"/>
            <a:ext cx="2681766" cy="2970237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5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6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9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320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1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2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3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4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2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26" name="Graph adjust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adjustment</a:t>
            </a:r>
          </a:p>
        </p:txBody>
      </p:sp>
      <p:sp>
        <p:nvSpPr>
          <p:cNvPr id="327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328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329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330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331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332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333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334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335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336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337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340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341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342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343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344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345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346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347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8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50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51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3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55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56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57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58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59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0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1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2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363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364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365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6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7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68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69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0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1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2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4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5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6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7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8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1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3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384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385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387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8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9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390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391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392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3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4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395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396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397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0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1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2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03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4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05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06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07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106</a:t>
            </a:r>
          </a:p>
        </p:txBody>
      </p:sp>
      <p:sp>
        <p:nvSpPr>
          <p:cNvPr id="408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107</a:t>
            </a:r>
          </a:p>
        </p:txBody>
      </p:sp>
      <p:sp>
        <p:nvSpPr>
          <p:cNvPr id="409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0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1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2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3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4" name="supplies to"/>
          <p:cNvSpPr txBox="1"/>
          <p:nvPr/>
        </p:nvSpPr>
        <p:spPr>
          <a:xfrm>
            <a:off x="8111033" y="376751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5" name="Name: Shipping…"/>
          <p:cNvSpPr/>
          <p:nvPr/>
        </p:nvSpPr>
        <p:spPr>
          <a:xfrm>
            <a:off x="8188152" y="5462411"/>
            <a:ext cx="739328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416" name="Name: Storage…"/>
          <p:cNvSpPr/>
          <p:nvPr/>
        </p:nvSpPr>
        <p:spPr>
          <a:xfrm>
            <a:off x="3581522" y="3381219"/>
            <a:ext cx="739329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417" name="Name: Rework…"/>
          <p:cNvSpPr/>
          <p:nvPr/>
        </p:nvSpPr>
        <p:spPr>
          <a:xfrm>
            <a:off x="8245326" y="2985512"/>
            <a:ext cx="739328" cy="28048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418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9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20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21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22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23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4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5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6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7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28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29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0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31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2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33" name="Name: Robert…"/>
          <p:cNvSpPr/>
          <p:nvPr/>
        </p:nvSpPr>
        <p:spPr>
          <a:xfrm>
            <a:off x="2923847" y="1088663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4" name="checks"/>
          <p:cNvSpPr txBox="1"/>
          <p:nvPr/>
        </p:nvSpPr>
        <p:spPr>
          <a:xfrm>
            <a:off x="4831166" y="2407196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35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8579468" y="1000033"/>
            <a:ext cx="2854945" cy="923328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Evtl. deutlicher (farbig) markieren, wo was neu ist (Robert)?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38" name="Database Schema adjustmen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r>
              <a:t>Database Schema adjustment</a:t>
            </a:r>
          </a:p>
        </p:txBody>
      </p:sp>
      <p:graphicFrame>
        <p:nvGraphicFramePr>
          <p:cNvPr id="439" name="Tabelle"/>
          <p:cNvGraphicFramePr/>
          <p:nvPr/>
        </p:nvGraphicFramePr>
        <p:xfrm>
          <a:off x="3982193" y="1557595"/>
          <a:ext cx="1882861" cy="29813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07975"/>
                <a:gridCol w="67488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component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thermiccomp1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constrobot1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assemblyline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0" name="Tabelle"/>
          <p:cNvGraphicFramePr/>
          <p:nvPr/>
        </p:nvGraphicFramePr>
        <p:xfrm>
          <a:off x="755649" y="1277809"/>
          <a:ext cx="1467664" cy="198755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33832"/>
                <a:gridCol w="733832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robert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1" name="Tabelle"/>
          <p:cNvGraphicFramePr/>
          <p:nvPr/>
        </p:nvGraphicFramePr>
        <p:xfrm>
          <a:off x="1489482" y="3545147"/>
          <a:ext cx="1881459" cy="14906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20541"/>
                <a:gridCol w="66091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sensor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tempcheck1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edgecheck2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finalinspection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2" name="Tabelle"/>
          <p:cNvGraphicFramePr/>
          <p:nvPr/>
        </p:nvGraphicFramePr>
        <p:xfrm>
          <a:off x="6476307" y="1060707"/>
          <a:ext cx="1807959" cy="49688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26092"/>
                <a:gridCol w="8818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i="1"/>
                        <a:t>repair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(PK_p)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 b="1">
                          <a:solidFill>
                            <a:srgbClr val="FF9300"/>
                          </a:solidFill>
                        </a:rPr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443" name="Linie"/>
          <p:cNvSpPr/>
          <p:nvPr/>
        </p:nvSpPr>
        <p:spPr>
          <a:xfrm>
            <a:off x="2791678" y="1392237"/>
            <a:ext cx="367828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4" name="Linie"/>
          <p:cNvSpPr/>
          <p:nvPr/>
        </p:nvSpPr>
        <p:spPr>
          <a:xfrm flipV="1">
            <a:off x="2804378" y="1388141"/>
            <a:ext cx="1" cy="2762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5" name="Linie"/>
          <p:cNvSpPr/>
          <p:nvPr/>
        </p:nvSpPr>
        <p:spPr>
          <a:xfrm>
            <a:off x="2229664" y="1651665"/>
            <a:ext cx="58741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6" name="Linie"/>
          <p:cNvSpPr/>
          <p:nvPr/>
        </p:nvSpPr>
        <p:spPr>
          <a:xfrm flipV="1">
            <a:off x="3030188" y="929610"/>
            <a:ext cx="1" cy="277561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7" name="Linie"/>
          <p:cNvSpPr/>
          <p:nvPr/>
        </p:nvSpPr>
        <p:spPr>
          <a:xfrm>
            <a:off x="3042888" y="942310"/>
            <a:ext cx="49184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8" name="Linie"/>
          <p:cNvSpPr/>
          <p:nvPr/>
        </p:nvSpPr>
        <p:spPr>
          <a:xfrm>
            <a:off x="7961331" y="929610"/>
            <a:ext cx="1" cy="3418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49" name="Linie"/>
          <p:cNvSpPr/>
          <p:nvPr/>
        </p:nvSpPr>
        <p:spPr>
          <a:xfrm flipV="1">
            <a:off x="5595390" y="1054357"/>
            <a:ext cx="1" cy="7516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0" name="Linie"/>
          <p:cNvSpPr/>
          <p:nvPr/>
        </p:nvSpPr>
        <p:spPr>
          <a:xfrm>
            <a:off x="5582690" y="1050230"/>
            <a:ext cx="237864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Microsoft Office PowerPoint</Application>
  <PresentationFormat>Bildschirmpräsentation (4:3)</PresentationFormat>
  <Paragraphs>703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Standarddesign</vt:lpstr>
      <vt:lpstr>Final Presentation 29.01.2018  The Value/Advantages of Graph Databases in IoT Applications  Marius Polanski, Anel Drobić</vt:lpstr>
      <vt:lpstr>Agenda</vt:lpstr>
      <vt:lpstr>Technical Implementation</vt:lpstr>
      <vt:lpstr>Advantages - Case 1…</vt:lpstr>
      <vt:lpstr>Database Schema</vt:lpstr>
      <vt:lpstr>Show advantages - Beispiele für Umstellungen</vt:lpstr>
      <vt:lpstr>Advantages - Case x</vt:lpstr>
      <vt:lpstr>Graph adjustment</vt:lpstr>
      <vt:lpstr>Database Schema adjustment</vt:lpstr>
      <vt:lpstr>Advantages - Case xx</vt:lpstr>
      <vt:lpstr>Graph adjustment</vt:lpstr>
      <vt:lpstr>Database Schema adjustment</vt:lpstr>
      <vt:lpstr>Advantages - Case xxx</vt:lpstr>
      <vt:lpstr>Sources</vt:lpstr>
      <vt:lpstr>Thank you for your attention.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29.01.2018  The Value/Advantages of Graph Databases in IoT Applications  Marius Polanski, Anel Drobić</dc:title>
  <dc:creator>Marius</dc:creator>
  <cp:lastModifiedBy>Marius</cp:lastModifiedBy>
  <cp:revision>6</cp:revision>
  <dcterms:modified xsi:type="dcterms:W3CDTF">2018-01-22T08:34:28Z</dcterms:modified>
</cp:coreProperties>
</file>