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CD8"/>
          </a:solidFill>
        </a:fill>
      </a:tcStyle>
    </a:wholeTbl>
    <a:band2H>
      <a:tcTxStyle b="def" i="def"/>
      <a:tcStyle>
        <a:tcBdr/>
        <a:fill>
          <a:solidFill>
            <a:srgbClr val="E6EEEC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D0DD"/>
          </a:solidFill>
        </a:fill>
      </a:tcStyle>
    </a:wholeTbl>
    <a:band2H>
      <a:tcTxStyle b="def" i="def"/>
      <a:tcStyle>
        <a:tcBdr/>
        <a:fill>
          <a:solidFill>
            <a:srgbClr val="E8E9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oT.png" descr="IoT.png"/>
          <p:cNvPicPr>
            <a:picLocks noChangeAspect="1"/>
          </p:cNvPicPr>
          <p:nvPr/>
        </p:nvPicPr>
        <p:blipFill>
          <a:blip r:embed="rId2">
            <a:extLst/>
          </a:blip>
          <a:srcRect l="0" t="16957" r="0" b="16957"/>
          <a:stretch>
            <a:fillRect/>
          </a:stretch>
        </p:blipFill>
        <p:spPr>
          <a:xfrm>
            <a:off x="0" y="2321001"/>
            <a:ext cx="9144100" cy="4501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175"/>
            <a:ext cx="9144000" cy="6870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 Box 14"/>
          <p:cNvSpPr txBox="1"/>
          <p:nvPr/>
        </p:nvSpPr>
        <p:spPr>
          <a:xfrm>
            <a:off x="396875" y="6475412"/>
            <a:ext cx="3670300" cy="225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800"/>
            </a:pPr>
            <a:r>
              <a:t>KIT – Universität des Landes Baden-Württemberg und</a:t>
            </a:r>
          </a:p>
          <a:p>
            <a:pPr>
              <a:defRPr sz="800"/>
            </a:pPr>
            <a:r>
              <a:t>nationales Großforschungszentrum in der Helmholtz-Gemeinschaft</a:t>
            </a:r>
          </a:p>
        </p:txBody>
      </p:sp>
      <p:sp>
        <p:nvSpPr>
          <p:cNvPr id="18" name="Text Box 21"/>
          <p:cNvSpPr txBox="1"/>
          <p:nvPr/>
        </p:nvSpPr>
        <p:spPr>
          <a:xfrm>
            <a:off x="385763" y="3375515"/>
            <a:ext cx="4537076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AIFB</a:t>
            </a:r>
          </a:p>
        </p:txBody>
      </p:sp>
      <p:sp>
        <p:nvSpPr>
          <p:cNvPr id="19" name="Text Box 14"/>
          <p:cNvSpPr txBox="1"/>
          <p:nvPr/>
        </p:nvSpPr>
        <p:spPr>
          <a:xfrm>
            <a:off x="7318375" y="6497637"/>
            <a:ext cx="17272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b="1" sz="1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www.kit.edu</a:t>
            </a:r>
          </a:p>
        </p:txBody>
      </p:sp>
      <p:pic>
        <p:nvPicPr>
          <p:cNvPr id="20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88" y="333375"/>
            <a:ext cx="1619251" cy="74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eltext"/>
          <p:cNvSpPr txBox="1"/>
          <p:nvPr>
            <p:ph type="title"/>
          </p:nvPr>
        </p:nvSpPr>
        <p:spPr>
          <a:xfrm>
            <a:off x="395288" y="1268412"/>
            <a:ext cx="8389937" cy="6492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2600"/>
            </a:lvl1pPr>
          </a:lstStyle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396875" y="2232025"/>
            <a:ext cx="8370889" cy="6207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None/>
              <a:defRPr b="1" sz="1800"/>
            </a:lvl1pPr>
            <a:lvl2pPr marL="714375" indent="-257175">
              <a:spcBef>
                <a:spcPts val="0"/>
              </a:spcBef>
              <a:buBlip>
                <a:blip r:embed="rId5"/>
              </a:buBlip>
              <a:defRPr b="1" sz="1800"/>
            </a:lvl2pPr>
            <a:lvl3pPr marL="1085850" indent="-171450">
              <a:spcBef>
                <a:spcPts val="0"/>
              </a:spcBef>
              <a:buBlip>
                <a:blip r:embed="rId5"/>
              </a:buBlip>
              <a:defRPr b="1" sz="1800"/>
            </a:lvl3pPr>
            <a:lvl4pPr marL="1628775" indent="-257175">
              <a:spcBef>
                <a:spcPts val="0"/>
              </a:spcBef>
              <a:buBlip>
                <a:blip r:embed="rId5"/>
              </a:buBlip>
              <a:defRPr b="1" sz="1800"/>
            </a:lvl4pPr>
            <a:lvl5pPr marL="2122714" indent="-293914">
              <a:spcBef>
                <a:spcPts val="0"/>
              </a:spcBef>
              <a:buBlip>
                <a:blip r:embed="rId5"/>
              </a:buBlip>
              <a:defRPr b="1" sz="1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spcBef>
                <a:spcPts val="0"/>
              </a:spcBef>
              <a:defRPr b="0"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09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Titeltext"/>
          <p:cNvSpPr txBox="1"/>
          <p:nvPr>
            <p:ph type="title"/>
          </p:nvPr>
        </p:nvSpPr>
        <p:spPr>
          <a:xfrm>
            <a:off x="6659563" y="333375"/>
            <a:ext cx="2089151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118" name="Textebene 1…"/>
          <p:cNvSpPr txBox="1"/>
          <p:nvPr>
            <p:ph type="body" idx="1"/>
          </p:nvPr>
        </p:nvSpPr>
        <p:spPr>
          <a:xfrm>
            <a:off x="390525" y="333375"/>
            <a:ext cx="6116638" cy="57594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2" name="Textebene 1…"/>
          <p:cNvSpPr txBox="1"/>
          <p:nvPr>
            <p:ph type="body" idx="1"/>
          </p:nvPr>
        </p:nvSpPr>
        <p:spPr>
          <a:xfrm>
            <a:off x="392113" y="1198562"/>
            <a:ext cx="83566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" name="Text Box 12"/>
          <p:cNvSpPr txBox="1"/>
          <p:nvPr/>
        </p:nvSpPr>
        <p:spPr>
          <a:xfrm>
            <a:off x="3776414" y="6461125"/>
            <a:ext cx="1591172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Anel Drobic, Marius Polanski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Titel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all" sz="4000"/>
            </a:lvl1pPr>
          </a:lstStyle>
          <a:p>
            <a:pPr/>
            <a:r>
              <a:t>Titeltext</a:t>
            </a:r>
          </a:p>
        </p:txBody>
      </p:sp>
      <p:sp>
        <p:nvSpPr>
          <p:cNvPr id="42" name="Textebene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1" name="Textebene 1…"/>
          <p:cNvSpPr txBox="1"/>
          <p:nvPr>
            <p:ph type="body" sz="half" idx="1"/>
          </p:nvPr>
        </p:nvSpPr>
        <p:spPr>
          <a:xfrm>
            <a:off x="392113" y="1198562"/>
            <a:ext cx="4102101" cy="48942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2"/>
              </a:buBlip>
              <a:defRPr sz="2800"/>
            </a:lvl2pPr>
            <a:lvl3pPr marL="1234439" indent="-320039">
              <a:spcBef>
                <a:spcPts val="600"/>
              </a:spcBef>
              <a:buBlip>
                <a:blip r:embed="rId2"/>
              </a:buBlip>
              <a:defRPr sz="2800"/>
            </a:lvl3pPr>
            <a:lvl4pPr marL="1727200" indent="-355600">
              <a:spcBef>
                <a:spcPts val="600"/>
              </a:spcBef>
              <a:buBlip>
                <a:blip r:embed="rId2"/>
              </a:buBlip>
              <a:defRPr sz="2800"/>
            </a:lvl4pPr>
            <a:lvl5pPr marL="2184400" indent="-355600">
              <a:spcBef>
                <a:spcPts val="600"/>
              </a:spcBef>
              <a:buBlip>
                <a:blip r:embed="rId2"/>
              </a:buBlip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Titel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60" name="Textebene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None/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1" name="Textplatzhalt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SzTx/>
              <a:buNone/>
              <a:defRPr b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AIFB</a:t>
            </a:r>
          </a:p>
        </p:txBody>
      </p:sp>
      <p:sp>
        <p:nvSpPr>
          <p:cNvPr id="7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29.01.2018</a:t>
            </a:r>
          </a:p>
        </p:txBody>
      </p:sp>
      <p:pic>
        <p:nvPicPr>
          <p:cNvPr id="7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eltext"/>
          <p:cNvSpPr txBox="1"/>
          <p:nvPr>
            <p:ph type="title"/>
          </p:nvPr>
        </p:nvSpPr>
        <p:spPr>
          <a:xfrm>
            <a:off x="390525" y="333375"/>
            <a:ext cx="6911975" cy="5619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Titel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89" name="Textebene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783771" indent="-326571">
              <a:spcBef>
                <a:spcPts val="700"/>
              </a:spcBef>
              <a:buBlip>
                <a:blip r:embed="rId2"/>
              </a:buBlip>
              <a:defRPr sz="3200"/>
            </a:lvl2pPr>
            <a:lvl3pPr marL="1219200" indent="-304800">
              <a:spcBef>
                <a:spcPts val="700"/>
              </a:spcBef>
              <a:buBlip>
                <a:blip r:embed="rId2"/>
              </a:buBlip>
              <a:defRPr sz="3200"/>
            </a:lvl3pPr>
            <a:lvl4pPr marL="1737360" indent="-365760">
              <a:spcBef>
                <a:spcPts val="700"/>
              </a:spcBef>
              <a:buBlip>
                <a:blip r:embed="rId2"/>
              </a:buBlip>
              <a:defRPr sz="3200"/>
            </a:lvl4pPr>
            <a:lvl5pPr marL="2194560" indent="-365760">
              <a:spcBef>
                <a:spcPts val="7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0" name="Textplatzhalt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Titel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Titeltext</a:t>
            </a:r>
          </a:p>
        </p:txBody>
      </p:sp>
      <p:sp>
        <p:nvSpPr>
          <p:cNvPr id="99" name="Bildplatzhalt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0" name="Textebene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Box 10"/>
          <p:cNvSpPr txBox="1"/>
          <p:nvPr/>
        </p:nvSpPr>
        <p:spPr>
          <a:xfrm>
            <a:off x="6011862" y="6453187"/>
            <a:ext cx="27368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500"/>
              </a:spcBef>
              <a:defRPr sz="900"/>
            </a:lvl1pPr>
          </a:lstStyle>
          <a:p>
            <a:pPr/>
            <a:r>
              <a:t>Abteilungs-, Fakultäts-, Institutsbezeichnung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250825" y="6453187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spcBef>
                <a:spcPts val="500"/>
              </a:spcBef>
              <a:defRPr b="1"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ext Box 12"/>
          <p:cNvSpPr txBox="1"/>
          <p:nvPr/>
        </p:nvSpPr>
        <p:spPr>
          <a:xfrm>
            <a:off x="755650" y="6453187"/>
            <a:ext cx="81438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500"/>
              </a:spcBef>
              <a:defRPr sz="900"/>
            </a:lvl1pPr>
          </a:lstStyle>
          <a:p>
            <a:pPr/>
            <a:r>
              <a:t>25.09.2009</a:t>
            </a:r>
          </a:p>
        </p:txBody>
      </p:sp>
      <p:pic>
        <p:nvPicPr>
          <p:cNvPr id="6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5" y="333375"/>
            <a:ext cx="1076325" cy="4968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el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Titeltext</a:t>
            </a:r>
          </a:p>
        </p:txBody>
      </p:sp>
      <p:sp>
        <p:nvSpPr>
          <p:cNvPr id="8" name="Textebene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206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778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1350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922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49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60000"/>
        <a:buFontTx/>
        <a:buBlip>
          <a:blip r:embed="rId4"/>
        </a:buBlip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 txBox="1"/>
          <p:nvPr>
            <p:ph type="title"/>
          </p:nvPr>
        </p:nvSpPr>
        <p:spPr>
          <a:xfrm>
            <a:off x="395288" y="1484312"/>
            <a:ext cx="8389937" cy="1673378"/>
          </a:xfrm>
          <a:prstGeom prst="rect">
            <a:avLst/>
          </a:prstGeom>
        </p:spPr>
        <p:txBody>
          <a:bodyPr/>
          <a:lstStyle/>
          <a:p>
            <a:pPr defTabSz="649223">
              <a:defRPr sz="2130"/>
            </a:pPr>
            <a:r>
              <a:t>Final Presentation</a:t>
            </a:r>
          </a:p>
          <a:p>
            <a:pPr defTabSz="649223">
              <a:defRPr sz="2130"/>
            </a:pPr>
            <a:r>
              <a:rPr sz="1420"/>
              <a:t>29.01.2018</a:t>
            </a:r>
            <a:br/>
          </a:p>
          <a:p>
            <a:pPr defTabSz="649223">
              <a:defRPr sz="2130"/>
            </a:pPr>
            <a:r>
              <a:t>The Value/Advantages of Graph Databases in IoT Applications</a:t>
            </a:r>
          </a:p>
          <a:p>
            <a:pPr defTabSz="649223">
              <a:defRPr sz="2130"/>
            </a:pPr>
          </a:p>
          <a:p>
            <a:pPr defTabSz="649223">
              <a:defRPr sz="1420"/>
            </a:pPr>
            <a:r>
              <a:t>Marius Polanski, Anel Drobić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0" name="Advantages - Case x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xx</a:t>
            </a:r>
          </a:p>
        </p:txBody>
      </p:sp>
      <p:sp>
        <p:nvSpPr>
          <p:cNvPr id="461" name="Robert doesn’t belong to the same department as the other workers do. For future paychecks this dependency needs to be modeled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Robert doesn’t belong to the same department as the other workers do. For future paychecks this dependency needs to be modeled.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Linie"/>
          <p:cNvSpPr/>
          <p:nvPr/>
        </p:nvSpPr>
        <p:spPr>
          <a:xfrm flipH="1">
            <a:off x="2231290" y="5298639"/>
            <a:ext cx="6107902" cy="473870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4" name="Linie"/>
          <p:cNvSpPr/>
          <p:nvPr/>
        </p:nvSpPr>
        <p:spPr>
          <a:xfrm flipH="1">
            <a:off x="2199352" y="3518326"/>
            <a:ext cx="6094932" cy="2117785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5" name="Linie"/>
          <p:cNvSpPr/>
          <p:nvPr/>
        </p:nvSpPr>
        <p:spPr>
          <a:xfrm flipH="1">
            <a:off x="2222165" y="3546914"/>
            <a:ext cx="2148241" cy="2148241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6" name="Linie"/>
          <p:cNvSpPr/>
          <p:nvPr/>
        </p:nvSpPr>
        <p:spPr>
          <a:xfrm flipH="1">
            <a:off x="2141273" y="2948735"/>
            <a:ext cx="3973914" cy="2696896"/>
          </a:xfrm>
          <a:prstGeom prst="line">
            <a:avLst/>
          </a:prstGeom>
          <a:ln w="38100">
            <a:solidFill>
              <a:srgbClr val="DCE2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7" name="Linie"/>
          <p:cNvSpPr/>
          <p:nvPr/>
        </p:nvSpPr>
        <p:spPr>
          <a:xfrm flipH="1">
            <a:off x="2163859" y="4786993"/>
            <a:ext cx="1469715" cy="909792"/>
          </a:xfrm>
          <a:prstGeom prst="line">
            <a:avLst/>
          </a:prstGeom>
          <a:ln w="38100">
            <a:solidFill>
              <a:srgbClr val="D2DAFA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8" name="Linie"/>
          <p:cNvSpPr/>
          <p:nvPr/>
        </p:nvSpPr>
        <p:spPr>
          <a:xfrm flipH="1">
            <a:off x="2084165" y="2607372"/>
            <a:ext cx="1296740" cy="303656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Linie"/>
          <p:cNvSpPr/>
          <p:nvPr/>
        </p:nvSpPr>
        <p:spPr>
          <a:xfrm>
            <a:off x="1155862" y="3502577"/>
            <a:ext cx="777297" cy="2161612"/>
          </a:xfrm>
          <a:prstGeom prst="line">
            <a:avLst/>
          </a:prstGeom>
          <a:ln w="38100">
            <a:solidFill>
              <a:srgbClr val="C9D3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0" name="Linie"/>
          <p:cNvSpPr/>
          <p:nvPr/>
        </p:nvSpPr>
        <p:spPr>
          <a:xfrm>
            <a:off x="929873" y="5587718"/>
            <a:ext cx="905602" cy="215850"/>
          </a:xfrm>
          <a:prstGeom prst="line">
            <a:avLst/>
          </a:prstGeom>
          <a:ln w="38100">
            <a:solidFill>
              <a:srgbClr val="CCD5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1" name="Linie"/>
          <p:cNvSpPr/>
          <p:nvPr/>
        </p:nvSpPr>
        <p:spPr>
          <a:xfrm>
            <a:off x="2900391" y="1389577"/>
            <a:ext cx="4279239" cy="1"/>
          </a:xfrm>
          <a:prstGeom prst="line">
            <a:avLst/>
          </a:prstGeom>
          <a:ln w="38100">
            <a:solidFill>
              <a:srgbClr val="CBD4F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3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5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7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0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3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4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85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6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7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9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90" name="Foliennummer"/>
          <p:cNvSpPr txBox="1"/>
          <p:nvPr>
            <p:ph type="sldNum" sz="quarter" idx="2"/>
          </p:nvPr>
        </p:nvSpPr>
        <p:spPr>
          <a:xfrm>
            <a:off x="250825" y="6453187"/>
            <a:ext cx="13353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1" name="Graph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adjustment</a:t>
            </a:r>
          </a:p>
        </p:txBody>
      </p:sp>
      <p:sp>
        <p:nvSpPr>
          <p:cNvPr id="492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493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494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495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496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497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498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499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500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01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02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4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05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506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507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508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509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510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511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512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4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15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16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8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20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21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2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3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4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5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26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7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528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529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530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1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33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534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5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6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7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39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540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2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3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4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5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6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7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48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549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550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1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52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53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54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555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556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557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560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61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562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3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4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65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66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7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68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9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70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71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572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573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574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5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6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78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79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580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81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82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83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584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5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6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7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588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89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90" name="„has technical…"/>
          <p:cNvSpPr txBox="1"/>
          <p:nvPr/>
        </p:nvSpPr>
        <p:spPr>
          <a:xfrm>
            <a:off x="432583" y="5664188"/>
            <a:ext cx="701240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91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592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93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594" name="Name: Robert…"/>
          <p:cNvSpPr/>
          <p:nvPr/>
        </p:nvSpPr>
        <p:spPr>
          <a:xfrm>
            <a:off x="2908260" y="957770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595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596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597" name="ID 702"/>
          <p:cNvSpPr/>
          <p:nvPr/>
        </p:nvSpPr>
        <p:spPr>
          <a:xfrm>
            <a:off x="7189390" y="1194964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702</a:t>
            </a:r>
          </a:p>
        </p:txBody>
      </p:sp>
      <p:sp>
        <p:nvSpPr>
          <p:cNvPr id="598" name="Name: Maintenance 1…"/>
          <p:cNvSpPr/>
          <p:nvPr/>
        </p:nvSpPr>
        <p:spPr>
          <a:xfrm>
            <a:off x="7623654" y="1203004"/>
            <a:ext cx="920012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1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Schmitt</a:t>
            </a:r>
          </a:p>
        </p:txBody>
      </p:sp>
      <p:sp>
        <p:nvSpPr>
          <p:cNvPr id="599" name="works in"/>
          <p:cNvSpPr txBox="1"/>
          <p:nvPr/>
        </p:nvSpPr>
        <p:spPr>
          <a:xfrm>
            <a:off x="2942572" y="1409971"/>
            <a:ext cx="3836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in</a:t>
            </a:r>
          </a:p>
        </p:txBody>
      </p:sp>
      <p:sp>
        <p:nvSpPr>
          <p:cNvPr id="600" name="ID 701"/>
          <p:cNvSpPr/>
          <p:nvPr/>
        </p:nvSpPr>
        <p:spPr>
          <a:xfrm>
            <a:off x="1841044" y="5643940"/>
            <a:ext cx="381795" cy="375759"/>
          </a:xfrm>
          <a:prstGeom prst="ellipse">
            <a:avLst/>
          </a:prstGeom>
          <a:gradFill>
            <a:gsLst>
              <a:gs pos="0">
                <a:schemeClr val="accent2">
                  <a:hueOff val="323526"/>
                  <a:satOff val="36908"/>
                  <a:lumOff val="33030"/>
                </a:schemeClr>
              </a:gs>
              <a:gs pos="35000">
                <a:srgbClr val="C0CBF6"/>
              </a:gs>
              <a:gs pos="100000">
                <a:schemeClr val="accent2">
                  <a:hueOff val="360734"/>
                  <a:satOff val="41279"/>
                  <a:lumOff val="47533"/>
                </a:schemeClr>
              </a:gs>
            </a:gsLst>
            <a:lin ang="162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701</a:t>
            </a:r>
          </a:p>
        </p:txBody>
      </p:sp>
      <p:sp>
        <p:nvSpPr>
          <p:cNvPr id="601" name="Name: Maintenance 2…"/>
          <p:cNvSpPr/>
          <p:nvPr/>
        </p:nvSpPr>
        <p:spPr>
          <a:xfrm>
            <a:off x="2275308" y="5651980"/>
            <a:ext cx="89437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1D9F9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Maintenance 2</a:t>
            </a:r>
          </a:p>
          <a:p>
            <a:pPr>
              <a:defRPr sz="600"/>
            </a:pPr>
            <a:r>
              <a:t>Type: Department</a:t>
            </a:r>
          </a:p>
          <a:p>
            <a:pPr>
              <a:defRPr sz="600"/>
            </a:pPr>
            <a:r>
              <a:t>Manager: Müller</a:t>
            </a:r>
          </a:p>
        </p:txBody>
      </p:sp>
      <p:sp>
        <p:nvSpPr>
          <p:cNvPr id="602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603" name="Name: Sebastian…"/>
          <p:cNvSpPr/>
          <p:nvPr/>
        </p:nvSpPr>
        <p:spPr>
          <a:xfrm>
            <a:off x="4728281" y="3567745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4" name="Name: Sebastian…"/>
          <p:cNvSpPr/>
          <p:nvPr/>
        </p:nvSpPr>
        <p:spPr>
          <a:xfrm>
            <a:off x="8197563" y="3740694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5" name="Name: Sebastian…"/>
          <p:cNvSpPr/>
          <p:nvPr/>
        </p:nvSpPr>
        <p:spPr>
          <a:xfrm>
            <a:off x="7557103" y="5049134"/>
            <a:ext cx="720504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606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07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608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1" name="Database Schema adjustment"/>
          <p:cNvSpPr txBox="1"/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pPr/>
            <a:r>
              <a:t>Database Schema adjustment</a:t>
            </a:r>
          </a:p>
        </p:txBody>
      </p:sp>
      <p:graphicFrame>
        <p:nvGraphicFramePr>
          <p:cNvPr id="612" name="Tabelle"/>
          <p:cNvGraphicFramePr/>
          <p:nvPr/>
        </p:nvGraphicFramePr>
        <p:xfrm>
          <a:off x="755650" y="3625605"/>
          <a:ext cx="1390889" cy="16103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9094"/>
                <a:gridCol w="689094"/>
              </a:tblGrid>
              <a:tr h="177518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751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robert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13" name="Tabelle"/>
          <p:cNvGraphicFramePr/>
          <p:nvPr/>
        </p:nvGraphicFramePr>
        <p:xfrm>
          <a:off x="3053554" y="2134941"/>
          <a:ext cx="1727906" cy="712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3214"/>
                <a:gridCol w="571990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department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21553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maintenance 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maintenance 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14" name="Tabelle"/>
          <p:cNvGraphicFramePr/>
          <p:nvPr/>
        </p:nvGraphicFramePr>
        <p:xfrm>
          <a:off x="2966462" y="3631955"/>
          <a:ext cx="1618238" cy="159766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70118"/>
                <a:gridCol w="535418"/>
              </a:tblGrid>
              <a:tr h="176107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employed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7610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15" name="Tabelle"/>
          <p:cNvGraphicFramePr/>
          <p:nvPr/>
        </p:nvGraphicFramePr>
        <p:xfrm>
          <a:off x="6011862" y="3128717"/>
          <a:ext cx="1279891" cy="7516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95720"/>
                <a:gridCol w="671468"/>
              </a:tblGrid>
              <a:tr h="184745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management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701</a:t>
                      </a:r>
                    </a:p>
                  </a:txBody>
                  <a:tcPr marL="0" marR="0" marT="0" marB="0" anchor="t" anchorCtr="0" horzOverflow="overflow"/>
                </a:tc>
              </a:tr>
              <a:tr h="18474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702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616" name="Tabelle"/>
          <p:cNvGraphicFramePr/>
          <p:nvPr/>
        </p:nvGraphicFramePr>
        <p:xfrm>
          <a:off x="5828626" y="1260285"/>
          <a:ext cx="1204142" cy="7643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60110"/>
                <a:gridCol w="631330"/>
              </a:tblGrid>
              <a:tr h="18792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>
                          <a:solidFill>
                            <a:srgbClr val="FF9300"/>
                          </a:solidFill>
                        </a:rPr>
                        <a:t>manager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name</a:t>
                      </a:r>
                    </a:p>
                  </a:txBody>
                  <a:tcPr marL="0" marR="0" marT="0" marB="0" anchor="t" anchorCtr="0" horzOverflow="overflow"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müller</a:t>
                      </a:r>
                    </a:p>
                  </a:txBody>
                  <a:tcPr marL="0" marR="0" marT="0" marB="0" anchor="t" anchorCtr="0" horzOverflow="overflow"/>
                </a:tc>
              </a:tr>
              <a:tr h="18792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802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>
                          <a:solidFill>
                            <a:srgbClr val="FF9300"/>
                          </a:solidFill>
                        </a:rPr>
                        <a:t>schmitt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617" name="Linie"/>
          <p:cNvSpPr/>
          <p:nvPr/>
        </p:nvSpPr>
        <p:spPr>
          <a:xfrm>
            <a:off x="2229664" y="3941359"/>
            <a:ext cx="73044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8" name="Linie"/>
          <p:cNvSpPr/>
          <p:nvPr/>
        </p:nvSpPr>
        <p:spPr>
          <a:xfrm>
            <a:off x="4707799" y="3135067"/>
            <a:ext cx="1" cy="7389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19" name="Linie"/>
          <p:cNvSpPr/>
          <p:nvPr/>
        </p:nvSpPr>
        <p:spPr>
          <a:xfrm>
            <a:off x="6449697" y="1874509"/>
            <a:ext cx="1" cy="12730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0" name="Linie"/>
          <p:cNvSpPr/>
          <p:nvPr/>
        </p:nvSpPr>
        <p:spPr>
          <a:xfrm>
            <a:off x="5090405" y="2496221"/>
            <a:ext cx="2188648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21" name="Linie"/>
          <p:cNvSpPr/>
          <p:nvPr/>
        </p:nvSpPr>
        <p:spPr>
          <a:xfrm>
            <a:off x="7279052" y="2483521"/>
            <a:ext cx="1" cy="6619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4" name="Advantages - Case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Search</a:t>
            </a:r>
          </a:p>
        </p:txBody>
      </p:sp>
      <p:sp>
        <p:nvSpPr>
          <p:cNvPr id="625" name="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8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1" name="Thank you for your attention.…"/>
          <p:cNvSpPr txBox="1"/>
          <p:nvPr>
            <p:ph type="title"/>
          </p:nvPr>
        </p:nvSpPr>
        <p:spPr>
          <a:xfrm>
            <a:off x="722312" y="1917700"/>
            <a:ext cx="7772401" cy="1362075"/>
          </a:xfrm>
          <a:prstGeom prst="rect">
            <a:avLst/>
          </a:prstGeom>
        </p:spPr>
        <p:txBody>
          <a:bodyPr/>
          <a:lstStyle/>
          <a:p>
            <a:pPr algn="ctr">
              <a:defRPr sz="2700"/>
            </a:pPr>
            <a:r>
              <a:t>Thank you for your attention.</a:t>
            </a:r>
          </a:p>
          <a:p>
            <a:pPr algn="ctr">
              <a:defRPr sz="2700"/>
            </a:pPr>
          </a:p>
          <a:p>
            <a:pPr algn="ctr">
              <a:defRPr sz="2700"/>
            </a:pPr>
            <a:r>
              <a:t>Questions?</a:t>
            </a:r>
          </a:p>
        </p:txBody>
      </p:sp>
      <p:pic>
        <p:nvPicPr>
          <p:cNvPr id="63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7691" y="3087067"/>
            <a:ext cx="2461644" cy="2231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1" name="Recap…"/>
          <p:cNvSpPr/>
          <p:nvPr/>
        </p:nvSpPr>
        <p:spPr>
          <a:xfrm>
            <a:off x="350043" y="2794000"/>
            <a:ext cx="1631059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Recap</a:t>
            </a:r>
          </a:p>
          <a:p>
            <a:pPr algn="ctr">
              <a:defRPr sz="1700"/>
            </a:pPr>
            <a:r>
              <a:t>-</a:t>
            </a:r>
          </a:p>
          <a:p>
            <a:pPr algn="ctr">
              <a:defRPr sz="1700"/>
            </a:pPr>
            <a:r>
              <a:t>Task &amp;</a:t>
            </a:r>
          </a:p>
          <a:p>
            <a:pPr algn="ctr">
              <a:defRPr sz="1700"/>
            </a:pPr>
            <a:r>
              <a:t>Interim Presentation</a:t>
            </a:r>
          </a:p>
        </p:txBody>
      </p:sp>
      <p:sp>
        <p:nvSpPr>
          <p:cNvPr id="132" name="2"/>
          <p:cNvSpPr/>
          <p:nvPr/>
        </p:nvSpPr>
        <p:spPr>
          <a:xfrm>
            <a:off x="2504810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2</a:t>
            </a:r>
          </a:p>
        </p:txBody>
      </p:sp>
      <p:sp>
        <p:nvSpPr>
          <p:cNvPr id="133" name="3"/>
          <p:cNvSpPr/>
          <p:nvPr/>
        </p:nvSpPr>
        <p:spPr>
          <a:xfrm>
            <a:off x="4659577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/>
            </a:lvl1pPr>
          </a:lstStyle>
          <a:p>
            <a:pPr/>
            <a:r>
              <a:t>3</a:t>
            </a:r>
          </a:p>
        </p:txBody>
      </p:sp>
      <p:sp>
        <p:nvSpPr>
          <p:cNvPr id="134" name="Lessons…"/>
          <p:cNvSpPr/>
          <p:nvPr/>
        </p:nvSpPr>
        <p:spPr>
          <a:xfrm>
            <a:off x="6814343" y="2794000"/>
            <a:ext cx="1631058" cy="1614141"/>
          </a:xfrm>
          <a:prstGeom prst="roundRect">
            <a:avLst>
              <a:gd name="adj" fmla="val 15000"/>
            </a:avLst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700"/>
            </a:pPr>
            <a:r>
              <a:t>Lessons</a:t>
            </a:r>
          </a:p>
          <a:p>
            <a:pPr algn="ctr">
              <a:defRPr sz="1700"/>
            </a:pPr>
            <a:r>
              <a:t>Learned</a:t>
            </a:r>
          </a:p>
        </p:txBody>
      </p:sp>
      <p:sp>
        <p:nvSpPr>
          <p:cNvPr id="135" name="Linie"/>
          <p:cNvSpPr/>
          <p:nvPr/>
        </p:nvSpPr>
        <p:spPr>
          <a:xfrm flipV="1">
            <a:off x="2000393" y="354011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6" name="Linie"/>
          <p:cNvSpPr/>
          <p:nvPr/>
        </p:nvSpPr>
        <p:spPr>
          <a:xfrm flipV="1">
            <a:off x="4155159" y="3601070"/>
            <a:ext cx="49171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37" name="Linie"/>
          <p:cNvSpPr/>
          <p:nvPr/>
        </p:nvSpPr>
        <p:spPr>
          <a:xfrm flipV="1">
            <a:off x="6309926" y="3601070"/>
            <a:ext cx="49171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Technical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Implementation</a:t>
            </a:r>
          </a:p>
        </p:txBody>
      </p:sp>
      <p:sp>
        <p:nvSpPr>
          <p:cNvPr id="141" name="Task 1: Develop an IoT Application and a semantic media model to monitor and analyze data."/>
          <p:cNvSpPr/>
          <p:nvPr/>
        </p:nvSpPr>
        <p:spPr>
          <a:xfrm>
            <a:off x="403225" y="1088639"/>
            <a:ext cx="8337550" cy="86177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Task 1: Develop an IoT Application and a semantic media model to monitor and analyze data.</a:t>
            </a:r>
          </a:p>
        </p:txBody>
      </p:sp>
      <p:pic>
        <p:nvPicPr>
          <p:cNvPr id="14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2258002"/>
            <a:ext cx="8255000" cy="3644901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153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58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Advantages - Case 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1…</a:t>
            </a:r>
          </a:p>
        </p:txBody>
      </p:sp>
      <p:sp>
        <p:nvSpPr>
          <p:cNvPr id="160" name="ID 0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001</a:t>
            </a:r>
          </a:p>
        </p:txBody>
      </p:sp>
      <p:sp>
        <p:nvSpPr>
          <p:cNvPr id="161" name="ID 0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004</a:t>
            </a:r>
          </a:p>
        </p:txBody>
      </p:sp>
      <p:sp>
        <p:nvSpPr>
          <p:cNvPr id="162" name="ID 0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002</a:t>
            </a:r>
          </a:p>
        </p:txBody>
      </p:sp>
      <p:sp>
        <p:nvSpPr>
          <p:cNvPr id="163" name="ID 0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003</a:t>
            </a:r>
          </a:p>
        </p:txBody>
      </p:sp>
      <p:sp>
        <p:nvSpPr>
          <p:cNvPr id="164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165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166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167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168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69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170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173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174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175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176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177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178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179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180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83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184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88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189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0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1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2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3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194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196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197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198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01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202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3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4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5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7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208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16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217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218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20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1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22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223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224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225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228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29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230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3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34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ID 0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005</a:t>
            </a:r>
          </a:p>
        </p:txBody>
      </p:sp>
      <p:sp>
        <p:nvSpPr>
          <p:cNvPr id="236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38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39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240" name="ID 0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006</a:t>
            </a:r>
          </a:p>
        </p:txBody>
      </p:sp>
      <p:sp>
        <p:nvSpPr>
          <p:cNvPr id="241" name="ID 0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007</a:t>
            </a:r>
          </a:p>
        </p:txBody>
      </p:sp>
      <p:sp>
        <p:nvSpPr>
          <p:cNvPr id="242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46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47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48" name="Name: Storage…"/>
          <p:cNvSpPr/>
          <p:nvPr/>
        </p:nvSpPr>
        <p:spPr>
          <a:xfrm>
            <a:off x="3496182" y="344388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49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250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51" name="checks"/>
          <p:cNvSpPr txBox="1"/>
          <p:nvPr/>
        </p:nvSpPr>
        <p:spPr>
          <a:xfrm>
            <a:off x="4844715" y="2236073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2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3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254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255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6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7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8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259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0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261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262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263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4" name="Name: Sebastian…"/>
          <p:cNvSpPr/>
          <p:nvPr/>
        </p:nvSpPr>
        <p:spPr>
          <a:xfrm>
            <a:off x="4728281" y="3567745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5" name="Name: Sebastian…"/>
          <p:cNvSpPr/>
          <p:nvPr/>
        </p:nvSpPr>
        <p:spPr>
          <a:xfrm>
            <a:off x="8197563" y="3740694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6" name="Name: Sebastian…"/>
          <p:cNvSpPr/>
          <p:nvPr/>
        </p:nvSpPr>
        <p:spPr>
          <a:xfrm>
            <a:off x="7557102" y="5049134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267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268" name="Name: Shipping…"/>
          <p:cNvSpPr/>
          <p:nvPr/>
        </p:nvSpPr>
        <p:spPr>
          <a:xfrm>
            <a:off x="8123033" y="547921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Database Schema"/>
          <p:cNvSpPr txBox="1"/>
          <p:nvPr>
            <p:ph type="title"/>
          </p:nvPr>
        </p:nvSpPr>
        <p:spPr>
          <a:xfrm>
            <a:off x="390525" y="333375"/>
            <a:ext cx="2736850" cy="561975"/>
          </a:xfrm>
          <a:prstGeom prst="rect">
            <a:avLst/>
          </a:prstGeom>
        </p:spPr>
        <p:txBody>
          <a:bodyPr/>
          <a:lstStyle/>
          <a:p>
            <a:pPr/>
            <a:r>
              <a:t>Database Schema</a:t>
            </a:r>
          </a:p>
        </p:txBody>
      </p:sp>
      <p:graphicFrame>
        <p:nvGraphicFramePr>
          <p:cNvPr id="272" name="Tabelle"/>
          <p:cNvGraphicFramePr/>
          <p:nvPr/>
        </p:nvGraphicFramePr>
        <p:xfrm>
          <a:off x="390525" y="1314811"/>
          <a:ext cx="1327266" cy="10351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16162"/>
                <a:gridCol w="59840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maschine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punching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welding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milling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storage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rework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</a:tr>
              <a:tr h="21756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shipping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3" name="Tabelle"/>
          <p:cNvGraphicFramePr/>
          <p:nvPr/>
        </p:nvGraphicFramePr>
        <p:xfrm>
          <a:off x="5132169" y="1640681"/>
          <a:ext cx="1504285" cy="19644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56945"/>
                <a:gridCol w="534638"/>
              </a:tblGrid>
              <a:tr h="162646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6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4" name="Tabelle"/>
          <p:cNvGraphicFramePr/>
          <p:nvPr/>
        </p:nvGraphicFramePr>
        <p:xfrm>
          <a:off x="2682058" y="3283750"/>
          <a:ext cx="1379696" cy="132617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3497"/>
                <a:gridCol w="683497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18845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5" name="Tabelle"/>
          <p:cNvGraphicFramePr/>
          <p:nvPr/>
        </p:nvGraphicFramePr>
        <p:xfrm>
          <a:off x="2634858" y="1862279"/>
          <a:ext cx="1580244" cy="10064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896"/>
                <a:gridCol w="550645"/>
              </a:tblGrid>
              <a:tr h="1656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tempcheck1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edgecheck2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56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finalinspection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6" name="Tabelle"/>
          <p:cNvGraphicFramePr/>
          <p:nvPr/>
        </p:nvGraphicFramePr>
        <p:xfrm>
          <a:off x="2514378" y="5582341"/>
          <a:ext cx="3343958" cy="3591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77851"/>
                <a:gridCol w="784468"/>
                <a:gridCol w="784468"/>
                <a:gridCol w="784468"/>
                <a:gridCol w="784468"/>
              </a:tblGrid>
              <a:tr h="160529">
                <a:tc gridSpan="5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sensor_values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8095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value_ID (PK)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timestamp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(FK)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 type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value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7" name="Tabelle"/>
          <p:cNvGraphicFramePr/>
          <p:nvPr/>
        </p:nvGraphicFramePr>
        <p:xfrm>
          <a:off x="5110541" y="3907307"/>
          <a:ext cx="1482406" cy="104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7420"/>
                <a:gridCol w="702285"/>
              </a:tblGrid>
              <a:tr h="17215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operators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721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8" name="Tabelle"/>
          <p:cNvGraphicFramePr/>
          <p:nvPr/>
        </p:nvGraphicFramePr>
        <p:xfrm>
          <a:off x="619696" y="3226310"/>
          <a:ext cx="1469706" cy="21244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46323"/>
                <a:gridCol w="710682"/>
              </a:tblGrid>
              <a:tr h="175981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system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(PK_m)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7598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279" name="Tabelle"/>
          <p:cNvGraphicFramePr/>
          <p:nvPr/>
        </p:nvGraphicFramePr>
        <p:xfrm>
          <a:off x="6940753" y="1441448"/>
          <a:ext cx="1422774" cy="26088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22283"/>
                <a:gridCol w="687790"/>
              </a:tblGrid>
              <a:tr h="16226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226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280" name="Linie"/>
          <p:cNvSpPr/>
          <p:nvPr/>
        </p:nvSpPr>
        <p:spPr>
          <a:xfrm>
            <a:off x="1667719" y="1290509"/>
            <a:ext cx="6576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1" name="Linie"/>
          <p:cNvSpPr/>
          <p:nvPr/>
        </p:nvSpPr>
        <p:spPr>
          <a:xfrm flipV="1">
            <a:off x="2338035" y="1277809"/>
            <a:ext cx="1" cy="1515847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2" name="Linie"/>
          <p:cNvSpPr/>
          <p:nvPr/>
        </p:nvSpPr>
        <p:spPr>
          <a:xfrm>
            <a:off x="1136676" y="2780956"/>
            <a:ext cx="1214060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3" name="Linie"/>
          <p:cNvSpPr/>
          <p:nvPr/>
        </p:nvSpPr>
        <p:spPr>
          <a:xfrm>
            <a:off x="1143113" y="2768256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4" name="Linie"/>
          <p:cNvSpPr/>
          <p:nvPr/>
        </p:nvSpPr>
        <p:spPr>
          <a:xfrm>
            <a:off x="2381614" y="2914489"/>
            <a:ext cx="219038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5" name="Linie"/>
          <p:cNvSpPr/>
          <p:nvPr/>
        </p:nvSpPr>
        <p:spPr>
          <a:xfrm flipV="1">
            <a:off x="4320210" y="4143589"/>
            <a:ext cx="1" cy="7039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6" name="Linie"/>
          <p:cNvSpPr/>
          <p:nvPr/>
        </p:nvSpPr>
        <p:spPr>
          <a:xfrm>
            <a:off x="4515721" y="4610260"/>
            <a:ext cx="35133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7" name="Linie"/>
          <p:cNvSpPr/>
          <p:nvPr/>
        </p:nvSpPr>
        <p:spPr>
          <a:xfrm>
            <a:off x="4079838" y="3009399"/>
            <a:ext cx="45534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8" name="Linie"/>
          <p:cNvSpPr/>
          <p:nvPr/>
        </p:nvSpPr>
        <p:spPr>
          <a:xfrm flipV="1">
            <a:off x="4704087" y="3367089"/>
            <a:ext cx="1" cy="68322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9" name="Linie"/>
          <p:cNvSpPr/>
          <p:nvPr/>
        </p:nvSpPr>
        <p:spPr>
          <a:xfrm>
            <a:off x="2902463" y="3194494"/>
            <a:ext cx="181432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0" name="Linie"/>
          <p:cNvSpPr/>
          <p:nvPr/>
        </p:nvSpPr>
        <p:spPr>
          <a:xfrm>
            <a:off x="6505712" y="4037611"/>
            <a:ext cx="1" cy="4389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1" name="Linie"/>
          <p:cNvSpPr/>
          <p:nvPr/>
        </p:nvSpPr>
        <p:spPr>
          <a:xfrm>
            <a:off x="6741970" y="1265109"/>
            <a:ext cx="166981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2" name="Linie"/>
          <p:cNvSpPr/>
          <p:nvPr/>
        </p:nvSpPr>
        <p:spPr>
          <a:xfrm>
            <a:off x="8411786" y="1252409"/>
            <a:ext cx="1" cy="3882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3" name="Linie"/>
          <p:cNvSpPr/>
          <p:nvPr/>
        </p:nvSpPr>
        <p:spPr>
          <a:xfrm flipV="1">
            <a:off x="4705341" y="704158"/>
            <a:ext cx="1" cy="2675632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4" name="Linie"/>
          <p:cNvSpPr/>
          <p:nvPr/>
        </p:nvSpPr>
        <p:spPr>
          <a:xfrm>
            <a:off x="4718041" y="716858"/>
            <a:ext cx="25876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5" name="Linie"/>
          <p:cNvSpPr/>
          <p:nvPr/>
        </p:nvSpPr>
        <p:spPr>
          <a:xfrm>
            <a:off x="7305684" y="704158"/>
            <a:ext cx="1" cy="9365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6" name="Linie"/>
          <p:cNvSpPr/>
          <p:nvPr/>
        </p:nvSpPr>
        <p:spPr>
          <a:xfrm flipV="1">
            <a:off x="6432052" y="523081"/>
            <a:ext cx="1" cy="561976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7" name="Linie"/>
          <p:cNvSpPr/>
          <p:nvPr/>
        </p:nvSpPr>
        <p:spPr>
          <a:xfrm>
            <a:off x="3352856" y="535782"/>
            <a:ext cx="3066497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8" name="Linie"/>
          <p:cNvSpPr/>
          <p:nvPr/>
        </p:nvSpPr>
        <p:spPr>
          <a:xfrm flipV="1">
            <a:off x="3365556" y="538827"/>
            <a:ext cx="1" cy="40539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9" name="Linie"/>
          <p:cNvSpPr/>
          <p:nvPr/>
        </p:nvSpPr>
        <p:spPr>
          <a:xfrm>
            <a:off x="2123063" y="944216"/>
            <a:ext cx="125519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0" name="Linie"/>
          <p:cNvSpPr/>
          <p:nvPr/>
        </p:nvSpPr>
        <p:spPr>
          <a:xfrm flipH="1">
            <a:off x="2137661" y="952951"/>
            <a:ext cx="1" cy="225424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aphicFrame>
        <p:nvGraphicFramePr>
          <p:cNvPr id="301" name="Tabelle"/>
          <p:cNvGraphicFramePr/>
          <p:nvPr/>
        </p:nvGraphicFramePr>
        <p:xfrm>
          <a:off x="7055962" y="4433218"/>
          <a:ext cx="1226848" cy="116327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7073"/>
                <a:gridCol w="607073"/>
              </a:tblGrid>
              <a:tr h="16052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supply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594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ID_succ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  <a:tr h="16052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007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Show advantages - Beispiele für Umstellung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advantages - Beispiele für Umstellungen</a:t>
            </a:r>
          </a:p>
        </p:txBody>
      </p:sp>
      <p:sp>
        <p:nvSpPr>
          <p:cNvPr id="305" name="Dynamic production conditions cause the need for a flexible production setup and thereby dynamic data storage (aus der Zwischenpräsentat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Dynamic production conditions cause the need for a flexible production setup and thereby dynamic data storage (aus der Zwischenpräsentation)</a:t>
            </a:r>
          </a:p>
          <a:p>
            <a:pPr>
              <a:buBlip>
                <a:blip r:embed="rId2"/>
              </a:buBlip>
            </a:pPr>
            <a:r>
              <a:t>Case - Change in the Production Setup (noch klären wie)</a:t>
            </a:r>
          </a:p>
          <a:p>
            <a:pPr>
              <a:buBlip>
                <a:blip r:embed="rId2"/>
              </a:buBlip>
            </a:pPr>
            <a:r>
              <a:t>Show advantages hins. der normalisierten Tabellen, dass dort Aufwand entsteht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Advantages - Case 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- Case x</a:t>
            </a:r>
          </a:p>
        </p:txBody>
      </p:sp>
      <p:sp>
        <p:nvSpPr>
          <p:cNvPr id="309" name="More incoming orders and a higher production output lead to a greater need for maintenance, which needs to be met with one additional employee. He has the technical know-how to maintain all sensors and will assist Tin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More incoming orders and a higher production output lead to a greater need for maintenance, which needs to be met with one additional employee. He has the technical know-how to maintain all sensors and will assist Tina.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Linie"/>
          <p:cNvSpPr/>
          <p:nvPr/>
        </p:nvSpPr>
        <p:spPr>
          <a:xfrm>
            <a:off x="2706312" y="1608562"/>
            <a:ext cx="2506261" cy="75886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Linie"/>
          <p:cNvSpPr/>
          <p:nvPr/>
        </p:nvSpPr>
        <p:spPr>
          <a:xfrm>
            <a:off x="2695756" y="1608631"/>
            <a:ext cx="3860987" cy="950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Linie"/>
          <p:cNvSpPr/>
          <p:nvPr/>
        </p:nvSpPr>
        <p:spPr>
          <a:xfrm flipH="1">
            <a:off x="2095344" y="1603891"/>
            <a:ext cx="611810" cy="835430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Linie"/>
          <p:cNvSpPr/>
          <p:nvPr/>
        </p:nvSpPr>
        <p:spPr>
          <a:xfrm>
            <a:off x="2695143" y="1603000"/>
            <a:ext cx="2681768" cy="2970236"/>
          </a:xfrm>
          <a:prstGeom prst="line">
            <a:avLst/>
          </a:prstGeom>
          <a:ln w="25400">
            <a:solidFill>
              <a:srgbClr val="BCF397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Linie"/>
          <p:cNvSpPr/>
          <p:nvPr/>
        </p:nvSpPr>
        <p:spPr>
          <a:xfrm flipV="1">
            <a:off x="980435" y="2589099"/>
            <a:ext cx="845502" cy="2881977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Linie"/>
          <p:cNvSpPr/>
          <p:nvPr/>
        </p:nvSpPr>
        <p:spPr>
          <a:xfrm flipV="1">
            <a:off x="975584" y="4162105"/>
            <a:ext cx="5952542" cy="127923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Linie"/>
          <p:cNvSpPr/>
          <p:nvPr/>
        </p:nvSpPr>
        <p:spPr>
          <a:xfrm flipV="1">
            <a:off x="994728" y="1860651"/>
            <a:ext cx="3777801" cy="358228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Linie"/>
          <p:cNvSpPr/>
          <p:nvPr/>
        </p:nvSpPr>
        <p:spPr>
          <a:xfrm>
            <a:off x="974250" y="5472512"/>
            <a:ext cx="4211764" cy="1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Linie"/>
          <p:cNvSpPr/>
          <p:nvPr/>
        </p:nvSpPr>
        <p:spPr>
          <a:xfrm flipV="1">
            <a:off x="978328" y="4199982"/>
            <a:ext cx="1523460" cy="126766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Linie"/>
          <p:cNvSpPr/>
          <p:nvPr/>
        </p:nvSpPr>
        <p:spPr>
          <a:xfrm flipV="1">
            <a:off x="991359" y="4779362"/>
            <a:ext cx="4270447" cy="683305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Linie"/>
          <p:cNvSpPr/>
          <p:nvPr/>
        </p:nvSpPr>
        <p:spPr>
          <a:xfrm flipV="1">
            <a:off x="993269" y="2589099"/>
            <a:ext cx="5550355" cy="2861349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Linie"/>
          <p:cNvSpPr/>
          <p:nvPr/>
        </p:nvSpPr>
        <p:spPr>
          <a:xfrm flipV="1">
            <a:off x="977753" y="2467902"/>
            <a:ext cx="4240828" cy="2982994"/>
          </a:xfrm>
          <a:prstGeom prst="line">
            <a:avLst/>
          </a:prstGeom>
          <a:ln w="12700">
            <a:solidFill>
              <a:srgbClr val="EF7868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checks"/>
          <p:cNvSpPr txBox="1"/>
          <p:nvPr/>
        </p:nvSpPr>
        <p:spPr>
          <a:xfrm>
            <a:off x="6459432" y="2943577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324" name="Linie"/>
          <p:cNvSpPr/>
          <p:nvPr/>
        </p:nvSpPr>
        <p:spPr>
          <a:xfrm flipV="1">
            <a:off x="4579536" y="3709496"/>
            <a:ext cx="1" cy="8039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Linie"/>
          <p:cNvSpPr/>
          <p:nvPr/>
        </p:nvSpPr>
        <p:spPr>
          <a:xfrm>
            <a:off x="4579536" y="2604871"/>
            <a:ext cx="1" cy="67741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Linie"/>
          <p:cNvSpPr/>
          <p:nvPr/>
        </p:nvSpPr>
        <p:spPr>
          <a:xfrm>
            <a:off x="2082928" y="3303446"/>
            <a:ext cx="2291475" cy="142652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Linie"/>
          <p:cNvSpPr/>
          <p:nvPr/>
        </p:nvSpPr>
        <p:spPr>
          <a:xfrm flipV="1">
            <a:off x="2082662" y="2424278"/>
            <a:ext cx="2298442" cy="8705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consists of"/>
          <p:cNvSpPr txBox="1"/>
          <p:nvPr/>
        </p:nvSpPr>
        <p:spPr>
          <a:xfrm>
            <a:off x="1314450" y="3429000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29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Graph adjus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adjustment</a:t>
            </a:r>
          </a:p>
        </p:txBody>
      </p:sp>
      <p:sp>
        <p:nvSpPr>
          <p:cNvPr id="331" name="ID 101"/>
          <p:cNvSpPr/>
          <p:nvPr/>
        </p:nvSpPr>
        <p:spPr>
          <a:xfrm>
            <a:off x="1699095" y="3104417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32" name="ID 104"/>
          <p:cNvSpPr/>
          <p:nvPr/>
        </p:nvSpPr>
        <p:spPr>
          <a:xfrm>
            <a:off x="6556742" y="3292296"/>
            <a:ext cx="381795" cy="375759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33" name="ID 102"/>
          <p:cNvSpPr/>
          <p:nvPr/>
        </p:nvSpPr>
        <p:spPr>
          <a:xfrm>
            <a:off x="4381103" y="2213341"/>
            <a:ext cx="381795" cy="375759"/>
          </a:xfrm>
          <a:prstGeom prst="ellipse">
            <a:avLst/>
          </a:prstGeom>
          <a:solidFill>
            <a:srgbClr val="18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34" name="ID 103"/>
          <p:cNvSpPr/>
          <p:nvPr/>
        </p:nvSpPr>
        <p:spPr>
          <a:xfrm>
            <a:off x="4381103" y="4542090"/>
            <a:ext cx="381795" cy="375760"/>
          </a:xfrm>
          <a:prstGeom prst="ellipse">
            <a:avLst/>
          </a:prstGeom>
          <a:solidFill>
            <a:schemeClr val="accent1">
              <a:lumOff val="-5882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35" name="ID 101"/>
          <p:cNvSpPr/>
          <p:nvPr/>
        </p:nvSpPr>
        <p:spPr>
          <a:xfrm>
            <a:off x="958971" y="3104417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101</a:t>
            </a:r>
          </a:p>
        </p:txBody>
      </p:sp>
      <p:sp>
        <p:nvSpPr>
          <p:cNvPr id="336" name="ID 102"/>
          <p:cNvSpPr/>
          <p:nvPr/>
        </p:nvSpPr>
        <p:spPr>
          <a:xfrm>
            <a:off x="3220355" y="2213341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102</a:t>
            </a:r>
          </a:p>
        </p:txBody>
      </p:sp>
      <p:sp>
        <p:nvSpPr>
          <p:cNvPr id="337" name="ID 103"/>
          <p:cNvSpPr/>
          <p:nvPr/>
        </p:nvSpPr>
        <p:spPr>
          <a:xfrm>
            <a:off x="3643197" y="4550395"/>
            <a:ext cx="381794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103</a:t>
            </a:r>
          </a:p>
        </p:txBody>
      </p:sp>
      <p:sp>
        <p:nvSpPr>
          <p:cNvPr id="338" name="ID 104"/>
          <p:cNvSpPr/>
          <p:nvPr/>
        </p:nvSpPr>
        <p:spPr>
          <a:xfrm>
            <a:off x="6118890" y="2728659"/>
            <a:ext cx="381795" cy="37575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104</a:t>
            </a:r>
          </a:p>
        </p:txBody>
      </p:sp>
      <p:sp>
        <p:nvSpPr>
          <p:cNvPr id="339" name="supplies to"/>
          <p:cNvSpPr txBox="1"/>
          <p:nvPr/>
        </p:nvSpPr>
        <p:spPr>
          <a:xfrm rot="20182236">
            <a:off x="2746384" y="2772969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40" name="supplies to"/>
          <p:cNvSpPr txBox="1"/>
          <p:nvPr/>
        </p:nvSpPr>
        <p:spPr>
          <a:xfrm rot="1884371">
            <a:off x="2708355" y="3641105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341" name="Linie"/>
          <p:cNvSpPr/>
          <p:nvPr/>
        </p:nvSpPr>
        <p:spPr>
          <a:xfrm flipV="1">
            <a:off x="3415742" y="1881966"/>
            <a:ext cx="575888" cy="33093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Linie"/>
          <p:cNvSpPr/>
          <p:nvPr/>
        </p:nvSpPr>
        <p:spPr>
          <a:xfrm>
            <a:off x="4041592" y="4738274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works with"/>
          <p:cNvSpPr txBox="1"/>
          <p:nvPr/>
        </p:nvSpPr>
        <p:spPr>
          <a:xfrm>
            <a:off x="1291231" y="304318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344" name="ID 201"/>
          <p:cNvSpPr/>
          <p:nvPr/>
        </p:nvSpPr>
        <p:spPr>
          <a:xfrm>
            <a:off x="958971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345" name="ID 202"/>
          <p:cNvSpPr/>
          <p:nvPr/>
        </p:nvSpPr>
        <p:spPr>
          <a:xfrm>
            <a:off x="1699095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346" name="ID 203"/>
          <p:cNvSpPr/>
          <p:nvPr/>
        </p:nvSpPr>
        <p:spPr>
          <a:xfrm>
            <a:off x="2501787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347" name="ID 204"/>
          <p:cNvSpPr/>
          <p:nvPr/>
        </p:nvSpPr>
        <p:spPr>
          <a:xfrm>
            <a:off x="3951186" y="1575118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204</a:t>
            </a:r>
          </a:p>
        </p:txBody>
      </p:sp>
      <p:sp>
        <p:nvSpPr>
          <p:cNvPr id="348" name="ID 205"/>
          <p:cNvSpPr/>
          <p:nvPr/>
        </p:nvSpPr>
        <p:spPr>
          <a:xfrm>
            <a:off x="4749892" y="1569745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205</a:t>
            </a:r>
          </a:p>
        </p:txBody>
      </p:sp>
      <p:sp>
        <p:nvSpPr>
          <p:cNvPr id="349" name="ID 209"/>
          <p:cNvSpPr/>
          <p:nvPr/>
        </p:nvSpPr>
        <p:spPr>
          <a:xfrm>
            <a:off x="6148709" y="3932659"/>
            <a:ext cx="381795" cy="37576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209</a:t>
            </a:r>
          </a:p>
        </p:txBody>
      </p:sp>
      <p:sp>
        <p:nvSpPr>
          <p:cNvPr id="350" name="ID 210"/>
          <p:cNvSpPr/>
          <p:nvPr/>
        </p:nvSpPr>
        <p:spPr>
          <a:xfrm>
            <a:off x="6931818" y="3923576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210</a:t>
            </a:r>
          </a:p>
        </p:txBody>
      </p:sp>
      <p:sp>
        <p:nvSpPr>
          <p:cNvPr id="351" name="Linie"/>
          <p:cNvSpPr/>
          <p:nvPr/>
        </p:nvSpPr>
        <p:spPr>
          <a:xfrm flipH="1">
            <a:off x="1150646" y="3490802"/>
            <a:ext cx="725106" cy="42540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Linie"/>
          <p:cNvSpPr/>
          <p:nvPr/>
        </p:nvSpPr>
        <p:spPr>
          <a:xfrm>
            <a:off x="1895311" y="3489781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…"/>
          <p:cNvSpPr txBox="1"/>
          <p:nvPr/>
        </p:nvSpPr>
        <p:spPr>
          <a:xfrm>
            <a:off x="1676871" y="3668054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54" name="…"/>
          <p:cNvSpPr txBox="1"/>
          <p:nvPr/>
        </p:nvSpPr>
        <p:spPr>
          <a:xfrm>
            <a:off x="2197374" y="3750183"/>
            <a:ext cx="180341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55" name="Linie"/>
          <p:cNvSpPr/>
          <p:nvPr/>
        </p:nvSpPr>
        <p:spPr>
          <a:xfrm flipV="1">
            <a:off x="4576758" y="1918674"/>
            <a:ext cx="256676" cy="29046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Linie"/>
          <p:cNvSpPr/>
          <p:nvPr/>
        </p:nvSpPr>
        <p:spPr>
          <a:xfrm flipH="1">
            <a:off x="6441584" y="3663841"/>
            <a:ext cx="268819" cy="268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Linie"/>
          <p:cNvSpPr/>
          <p:nvPr/>
        </p:nvSpPr>
        <p:spPr>
          <a:xfrm>
            <a:off x="6738368" y="3670683"/>
            <a:ext cx="315193" cy="31519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consists of"/>
          <p:cNvSpPr txBox="1"/>
          <p:nvPr/>
        </p:nvSpPr>
        <p:spPr>
          <a:xfrm>
            <a:off x="3957610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59" name="consists of"/>
          <p:cNvSpPr txBox="1"/>
          <p:nvPr/>
        </p:nvSpPr>
        <p:spPr>
          <a:xfrm>
            <a:off x="3951186" y="5273585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360" name="Name: Blade…"/>
          <p:cNvSpPr/>
          <p:nvPr/>
        </p:nvSpPr>
        <p:spPr>
          <a:xfrm>
            <a:off x="733376" y="4339197"/>
            <a:ext cx="73749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1" name="Name: Thermic Component…"/>
          <p:cNvSpPr/>
          <p:nvPr/>
        </p:nvSpPr>
        <p:spPr>
          <a:xfrm>
            <a:off x="3773338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Thermic Component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2" name="Name: Processor…"/>
          <p:cNvSpPr/>
          <p:nvPr/>
        </p:nvSpPr>
        <p:spPr>
          <a:xfrm>
            <a:off x="4572044" y="1147002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5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3" name="Name: Engine…"/>
          <p:cNvSpPr/>
          <p:nvPr/>
        </p:nvSpPr>
        <p:spPr>
          <a:xfrm>
            <a:off x="1521247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4" name="Name: Processor…"/>
          <p:cNvSpPr/>
          <p:nvPr/>
        </p:nvSpPr>
        <p:spPr>
          <a:xfrm>
            <a:off x="2323939" y="4339197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65" name="Linie"/>
          <p:cNvSpPr/>
          <p:nvPr/>
        </p:nvSpPr>
        <p:spPr>
          <a:xfrm>
            <a:off x="1915659" y="3491800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ID 201"/>
          <p:cNvSpPr/>
          <p:nvPr/>
        </p:nvSpPr>
        <p:spPr>
          <a:xfrm>
            <a:off x="3643197" y="5364405"/>
            <a:ext cx="381794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201</a:t>
            </a:r>
          </a:p>
        </p:txBody>
      </p:sp>
      <p:sp>
        <p:nvSpPr>
          <p:cNvPr id="367" name="ID 202"/>
          <p:cNvSpPr/>
          <p:nvPr/>
        </p:nvSpPr>
        <p:spPr>
          <a:xfrm>
            <a:off x="4383320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202</a:t>
            </a:r>
          </a:p>
        </p:txBody>
      </p:sp>
      <p:sp>
        <p:nvSpPr>
          <p:cNvPr id="368" name="ID 203"/>
          <p:cNvSpPr/>
          <p:nvPr/>
        </p:nvSpPr>
        <p:spPr>
          <a:xfrm>
            <a:off x="5186012" y="5373488"/>
            <a:ext cx="381795" cy="37575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203</a:t>
            </a:r>
          </a:p>
        </p:txBody>
      </p:sp>
      <p:sp>
        <p:nvSpPr>
          <p:cNvPr id="369" name="Linie"/>
          <p:cNvSpPr/>
          <p:nvPr/>
        </p:nvSpPr>
        <p:spPr>
          <a:xfrm flipH="1">
            <a:off x="3834871" y="4931630"/>
            <a:ext cx="725106" cy="42540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Linie"/>
          <p:cNvSpPr/>
          <p:nvPr/>
        </p:nvSpPr>
        <p:spPr>
          <a:xfrm>
            <a:off x="4579536" y="4930610"/>
            <a:ext cx="1" cy="422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…"/>
          <p:cNvSpPr txBox="1"/>
          <p:nvPr/>
        </p:nvSpPr>
        <p:spPr>
          <a:xfrm>
            <a:off x="4381917" y="50513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72" name="…"/>
          <p:cNvSpPr txBox="1"/>
          <p:nvPr/>
        </p:nvSpPr>
        <p:spPr>
          <a:xfrm>
            <a:off x="4881599" y="5191012"/>
            <a:ext cx="180341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…</a:t>
            </a:r>
          </a:p>
        </p:txBody>
      </p:sp>
      <p:sp>
        <p:nvSpPr>
          <p:cNvPr id="373" name="Name: Blade…"/>
          <p:cNvSpPr/>
          <p:nvPr/>
        </p:nvSpPr>
        <p:spPr>
          <a:xfrm>
            <a:off x="3417602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Blade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4" name="Name: Engine…"/>
          <p:cNvSpPr/>
          <p:nvPr/>
        </p:nvSpPr>
        <p:spPr>
          <a:xfrm>
            <a:off x="4205473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Engine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5" name="Name: Processor…"/>
          <p:cNvSpPr/>
          <p:nvPr/>
        </p:nvSpPr>
        <p:spPr>
          <a:xfrm>
            <a:off x="5008164" y="5780025"/>
            <a:ext cx="737491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Processor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6" name="Linie"/>
          <p:cNvSpPr/>
          <p:nvPr/>
        </p:nvSpPr>
        <p:spPr>
          <a:xfrm>
            <a:off x="4599884" y="4932629"/>
            <a:ext cx="746998" cy="4408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Name: Construction Robot…"/>
          <p:cNvSpPr/>
          <p:nvPr/>
        </p:nvSpPr>
        <p:spPr>
          <a:xfrm>
            <a:off x="5764586" y="4339197"/>
            <a:ext cx="894380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Construction Robot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8" name="Name: Assembly Line…"/>
          <p:cNvSpPr/>
          <p:nvPr/>
        </p:nvSpPr>
        <p:spPr>
          <a:xfrm>
            <a:off x="6753990" y="4339197"/>
            <a:ext cx="892388" cy="4057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 Line</a:t>
            </a:r>
          </a:p>
          <a:p>
            <a:pPr>
              <a:defRPr sz="600"/>
            </a:pPr>
            <a:r>
              <a:t>Type: Component</a:t>
            </a:r>
          </a:p>
        </p:txBody>
      </p:sp>
      <p:sp>
        <p:nvSpPr>
          <p:cNvPr id="379" name="Linie"/>
          <p:cNvSpPr/>
          <p:nvPr/>
        </p:nvSpPr>
        <p:spPr>
          <a:xfrm>
            <a:off x="1350175" y="3300481"/>
            <a:ext cx="33951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Linie"/>
          <p:cNvSpPr/>
          <p:nvPr/>
        </p:nvSpPr>
        <p:spPr>
          <a:xfrm>
            <a:off x="1149868" y="3500481"/>
            <a:ext cx="1" cy="383469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Linie"/>
          <p:cNvSpPr/>
          <p:nvPr/>
        </p:nvSpPr>
        <p:spPr>
          <a:xfrm>
            <a:off x="1153535" y="3494966"/>
            <a:ext cx="635598" cy="434254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Linie"/>
          <p:cNvSpPr/>
          <p:nvPr/>
        </p:nvSpPr>
        <p:spPr>
          <a:xfrm>
            <a:off x="3602149" y="2401220"/>
            <a:ext cx="77895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Linie"/>
          <p:cNvSpPr/>
          <p:nvPr/>
        </p:nvSpPr>
        <p:spPr>
          <a:xfrm>
            <a:off x="3831279" y="4933992"/>
            <a:ext cx="1" cy="383468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Linie"/>
          <p:cNvSpPr/>
          <p:nvPr/>
        </p:nvSpPr>
        <p:spPr>
          <a:xfrm>
            <a:off x="3842798" y="4939234"/>
            <a:ext cx="635597" cy="434255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Linie"/>
          <p:cNvSpPr/>
          <p:nvPr/>
        </p:nvSpPr>
        <p:spPr>
          <a:xfrm flipH="1" flipV="1">
            <a:off x="4283211" y="1918235"/>
            <a:ext cx="291268" cy="29126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Name: Dave…"/>
          <p:cNvSpPr/>
          <p:nvPr/>
        </p:nvSpPr>
        <p:spPr>
          <a:xfrm>
            <a:off x="351337" y="3128366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Dave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87" name="Name: Punching…"/>
          <p:cNvSpPr/>
          <p:nvPr/>
        </p:nvSpPr>
        <p:spPr>
          <a:xfrm>
            <a:off x="2135187" y="3044982"/>
            <a:ext cx="1265395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Punching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01.06.2018</a:t>
            </a:r>
          </a:p>
        </p:txBody>
      </p:sp>
      <p:sp>
        <p:nvSpPr>
          <p:cNvPr id="388" name="ID 301"/>
          <p:cNvSpPr/>
          <p:nvPr/>
        </p:nvSpPr>
        <p:spPr>
          <a:xfrm>
            <a:off x="1699095" y="221841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301</a:t>
            </a:r>
          </a:p>
        </p:txBody>
      </p:sp>
      <p:sp>
        <p:nvSpPr>
          <p:cNvPr id="389" name="Linie"/>
          <p:cNvSpPr/>
          <p:nvPr/>
        </p:nvSpPr>
        <p:spPr>
          <a:xfrm>
            <a:off x="1878965" y="2589099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Name: Edge Check 1…"/>
          <p:cNvSpPr/>
          <p:nvPr/>
        </p:nvSpPr>
        <p:spPr>
          <a:xfrm>
            <a:off x="1429986" y="1819757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1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391" name="Name: Karl…"/>
          <p:cNvSpPr/>
          <p:nvPr/>
        </p:nvSpPr>
        <p:spPr>
          <a:xfrm>
            <a:off x="2589351" y="2232755"/>
            <a:ext cx="589804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Karl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92" name="Name: Tom…"/>
          <p:cNvSpPr/>
          <p:nvPr/>
        </p:nvSpPr>
        <p:spPr>
          <a:xfrm>
            <a:off x="5518665" y="2635579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Tom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393" name="Name: Welding…"/>
          <p:cNvSpPr/>
          <p:nvPr/>
        </p:nvSpPr>
        <p:spPr>
          <a:xfrm>
            <a:off x="3946840" y="2635579"/>
            <a:ext cx="1265394" cy="42579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Welding</a:t>
            </a:r>
          </a:p>
          <a:p>
            <a:pPr>
              <a:defRPr sz="600"/>
            </a:pPr>
            <a:r>
              <a:t>Type: Thermic Machine</a:t>
            </a:r>
          </a:p>
          <a:p>
            <a:pPr>
              <a:defRPr sz="600"/>
            </a:pPr>
            <a:r>
              <a:t>Maintenance Date: 01.07.2018</a:t>
            </a:r>
          </a:p>
        </p:txBody>
      </p:sp>
      <p:sp>
        <p:nvSpPr>
          <p:cNvPr id="394" name="Name: Milling…"/>
          <p:cNvSpPr/>
          <p:nvPr/>
        </p:nvSpPr>
        <p:spPr>
          <a:xfrm>
            <a:off x="3963960" y="4022937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Milling</a:t>
            </a:r>
          </a:p>
          <a:p>
            <a:pPr>
              <a:defRPr sz="600"/>
            </a:pPr>
            <a:r>
              <a:t>Type: Cutting Machine</a:t>
            </a:r>
          </a:p>
          <a:p>
            <a:pPr>
              <a:defRPr sz="600"/>
            </a:pPr>
            <a:r>
              <a:t>Maintenance Date: 01.08.2018</a:t>
            </a:r>
          </a:p>
        </p:txBody>
      </p:sp>
      <p:sp>
        <p:nvSpPr>
          <p:cNvPr id="395" name="Name: Assembly…"/>
          <p:cNvSpPr/>
          <p:nvPr/>
        </p:nvSpPr>
        <p:spPr>
          <a:xfrm>
            <a:off x="6839290" y="2891519"/>
            <a:ext cx="1265394" cy="42579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Assembly</a:t>
            </a:r>
          </a:p>
          <a:p>
            <a:pPr>
              <a:defRPr sz="600"/>
            </a:pPr>
            <a:r>
              <a:t>Type: Construction Machine</a:t>
            </a:r>
          </a:p>
          <a:p>
            <a:pPr>
              <a:defRPr sz="600"/>
            </a:pPr>
            <a:r>
              <a:t>Maintenance Date: 01.09.2018</a:t>
            </a:r>
          </a:p>
        </p:txBody>
      </p:sp>
      <p:sp>
        <p:nvSpPr>
          <p:cNvPr id="396" name="Linie"/>
          <p:cNvSpPr/>
          <p:nvPr/>
        </p:nvSpPr>
        <p:spPr>
          <a:xfrm>
            <a:off x="6464035" y="3021368"/>
            <a:ext cx="261887" cy="2755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7" name="Linie"/>
          <p:cNvSpPr/>
          <p:nvPr/>
        </p:nvSpPr>
        <p:spPr>
          <a:xfrm>
            <a:off x="6309787" y="3120109"/>
            <a:ext cx="1" cy="796097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8" name="ID 302"/>
          <p:cNvSpPr/>
          <p:nvPr/>
        </p:nvSpPr>
        <p:spPr>
          <a:xfrm>
            <a:off x="5218583" y="2213341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302</a:t>
            </a:r>
          </a:p>
        </p:txBody>
      </p:sp>
      <p:sp>
        <p:nvSpPr>
          <p:cNvPr id="399" name="ID 303"/>
          <p:cNvSpPr/>
          <p:nvPr/>
        </p:nvSpPr>
        <p:spPr>
          <a:xfrm>
            <a:off x="5261805" y="4558233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400" name="ID 303"/>
          <p:cNvSpPr/>
          <p:nvPr/>
        </p:nvSpPr>
        <p:spPr>
          <a:xfrm>
            <a:off x="6556742" y="2401220"/>
            <a:ext cx="381795" cy="375759"/>
          </a:xfrm>
          <a:prstGeom prst="ellipse">
            <a:avLst/>
          </a:prstGeom>
          <a:solidFill>
            <a:schemeClr val="accent4">
              <a:lumOff val="28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303</a:t>
            </a:r>
          </a:p>
        </p:txBody>
      </p:sp>
      <p:sp>
        <p:nvSpPr>
          <p:cNvPr id="401" name="Linie"/>
          <p:cNvSpPr/>
          <p:nvPr/>
        </p:nvSpPr>
        <p:spPr>
          <a:xfrm flipH="1">
            <a:off x="4799843" y="2415638"/>
            <a:ext cx="41874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Linie"/>
          <p:cNvSpPr/>
          <p:nvPr/>
        </p:nvSpPr>
        <p:spPr>
          <a:xfrm>
            <a:off x="6747639" y="2790188"/>
            <a:ext cx="1" cy="49688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3" name="Name: Temp Check…"/>
          <p:cNvSpPr/>
          <p:nvPr/>
        </p:nvSpPr>
        <p:spPr>
          <a:xfrm>
            <a:off x="5231631" y="1801401"/>
            <a:ext cx="801689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Temp Check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4" name="Name: Final Inspection…"/>
          <p:cNvSpPr/>
          <p:nvPr/>
        </p:nvSpPr>
        <p:spPr>
          <a:xfrm>
            <a:off x="6273822" y="1991005"/>
            <a:ext cx="920012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Final Inspection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05" name="Linie"/>
          <p:cNvSpPr/>
          <p:nvPr/>
        </p:nvSpPr>
        <p:spPr>
          <a:xfrm flipH="1">
            <a:off x="4772528" y="4738274"/>
            <a:ext cx="47964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ID 105"/>
          <p:cNvSpPr/>
          <p:nvPr/>
        </p:nvSpPr>
        <p:spPr>
          <a:xfrm>
            <a:off x="4381103" y="3303188"/>
            <a:ext cx="381795" cy="375759"/>
          </a:xfrm>
          <a:prstGeom prst="ellipse">
            <a:avLst/>
          </a:prstGeom>
          <a:solidFill>
            <a:srgbClr val="DEDA01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07" name="Linie"/>
          <p:cNvSpPr/>
          <p:nvPr/>
        </p:nvSpPr>
        <p:spPr>
          <a:xfrm>
            <a:off x="4784305" y="3511573"/>
            <a:ext cx="174619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works with"/>
          <p:cNvSpPr txBox="1"/>
          <p:nvPr/>
        </p:nvSpPr>
        <p:spPr>
          <a:xfrm>
            <a:off x="3739228" y="2250491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09" name="works with"/>
          <p:cNvSpPr txBox="1"/>
          <p:nvPr/>
        </p:nvSpPr>
        <p:spPr>
          <a:xfrm>
            <a:off x="3981446" y="4782363"/>
            <a:ext cx="459803" cy="16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10" name="works with"/>
          <p:cNvSpPr txBox="1"/>
          <p:nvPr/>
        </p:nvSpPr>
        <p:spPr>
          <a:xfrm>
            <a:off x="6300603" y="3097234"/>
            <a:ext cx="459803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works with</a:t>
            </a:r>
          </a:p>
        </p:txBody>
      </p:sp>
      <p:sp>
        <p:nvSpPr>
          <p:cNvPr id="411" name="ID 106"/>
          <p:cNvSpPr/>
          <p:nvPr/>
        </p:nvSpPr>
        <p:spPr>
          <a:xfrm>
            <a:off x="8366918" y="330190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106</a:t>
            </a:r>
          </a:p>
        </p:txBody>
      </p:sp>
      <p:sp>
        <p:nvSpPr>
          <p:cNvPr id="412" name="ID 107"/>
          <p:cNvSpPr/>
          <p:nvPr/>
        </p:nvSpPr>
        <p:spPr>
          <a:xfrm>
            <a:off x="8366918" y="5051312"/>
            <a:ext cx="381795" cy="375759"/>
          </a:xfrm>
          <a:prstGeom prst="ellipse">
            <a:avLst/>
          </a:prstGeom>
          <a:solidFill>
            <a:srgbClr val="DEDA0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107</a:t>
            </a:r>
          </a:p>
        </p:txBody>
      </p:sp>
      <p:sp>
        <p:nvSpPr>
          <p:cNvPr id="413" name="Linie"/>
          <p:cNvSpPr/>
          <p:nvPr/>
        </p:nvSpPr>
        <p:spPr>
          <a:xfrm>
            <a:off x="8557816" y="3700765"/>
            <a:ext cx="1" cy="132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Linie"/>
          <p:cNvSpPr/>
          <p:nvPr/>
        </p:nvSpPr>
        <p:spPr>
          <a:xfrm>
            <a:off x="6964774" y="3511573"/>
            <a:ext cx="137590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5" name="Linie"/>
          <p:cNvSpPr/>
          <p:nvPr/>
        </p:nvSpPr>
        <p:spPr>
          <a:xfrm>
            <a:off x="6969592" y="3528251"/>
            <a:ext cx="1400872" cy="1613343"/>
          </a:xfrm>
          <a:prstGeom prst="line">
            <a:avLst/>
          </a:prstGeom>
          <a:ln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supplies to"/>
          <p:cNvSpPr txBox="1"/>
          <p:nvPr/>
        </p:nvSpPr>
        <p:spPr>
          <a:xfrm>
            <a:off x="7474320" y="3364953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17" name="supplies to"/>
          <p:cNvSpPr txBox="1"/>
          <p:nvPr/>
        </p:nvSpPr>
        <p:spPr>
          <a:xfrm>
            <a:off x="7652727" y="4199982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18" name="supplies to"/>
          <p:cNvSpPr txBox="1"/>
          <p:nvPr/>
        </p:nvSpPr>
        <p:spPr>
          <a:xfrm>
            <a:off x="5001486" y="3346426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19" name="consists of"/>
          <p:cNvSpPr txBox="1"/>
          <p:nvPr/>
        </p:nvSpPr>
        <p:spPr>
          <a:xfrm>
            <a:off x="4702716" y="2048194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20" name="checks"/>
          <p:cNvSpPr txBox="1"/>
          <p:nvPr/>
        </p:nvSpPr>
        <p:spPr>
          <a:xfrm>
            <a:off x="1889992" y="2694405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21" name="checks"/>
          <p:cNvSpPr txBox="1"/>
          <p:nvPr/>
        </p:nvSpPr>
        <p:spPr>
          <a:xfrm>
            <a:off x="4881599" y="4580401"/>
            <a:ext cx="341298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22" name="consists of"/>
          <p:cNvSpPr txBox="1"/>
          <p:nvPr/>
        </p:nvSpPr>
        <p:spPr>
          <a:xfrm>
            <a:off x="6165963" y="3636058"/>
            <a:ext cx="46411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consists of</a:t>
            </a:r>
          </a:p>
        </p:txBody>
      </p:sp>
      <p:sp>
        <p:nvSpPr>
          <p:cNvPr id="423" name="has technical…"/>
          <p:cNvSpPr txBox="1"/>
          <p:nvPr/>
        </p:nvSpPr>
        <p:spPr>
          <a:xfrm>
            <a:off x="615070" y="354967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4" name="has technical…"/>
          <p:cNvSpPr txBox="1"/>
          <p:nvPr/>
        </p:nvSpPr>
        <p:spPr>
          <a:xfrm>
            <a:off x="3290130" y="5111343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5" name="has technical…"/>
          <p:cNvSpPr txBox="1"/>
          <p:nvPr/>
        </p:nvSpPr>
        <p:spPr>
          <a:xfrm>
            <a:off x="3196904" y="1881966"/>
            <a:ext cx="570085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6" name="has technical…"/>
          <p:cNvSpPr txBox="1"/>
          <p:nvPr/>
        </p:nvSpPr>
        <p:spPr>
          <a:xfrm>
            <a:off x="5777804" y="3217908"/>
            <a:ext cx="570084" cy="24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has technical</a:t>
            </a:r>
          </a:p>
          <a:p>
            <a:pPr>
              <a:defRPr sz="600"/>
            </a:pPr>
            <a:r>
              <a:t>know-how</a:t>
            </a:r>
          </a:p>
        </p:txBody>
      </p:sp>
      <p:sp>
        <p:nvSpPr>
          <p:cNvPr id="427" name="Name: Alexa…"/>
          <p:cNvSpPr/>
          <p:nvPr/>
        </p:nvSpPr>
        <p:spPr>
          <a:xfrm>
            <a:off x="3102672" y="4242184"/>
            <a:ext cx="568139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Alexa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28" name="ID 105"/>
          <p:cNvSpPr/>
          <p:nvPr/>
        </p:nvSpPr>
        <p:spPr>
          <a:xfrm>
            <a:off x="592305" y="5268182"/>
            <a:ext cx="381795" cy="375759"/>
          </a:xfrm>
          <a:prstGeom prst="ellipse">
            <a:avLst/>
          </a:prstGeom>
          <a:solidFill>
            <a:srgbClr val="EF786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29" name="„has technical…"/>
          <p:cNvSpPr txBox="1"/>
          <p:nvPr/>
        </p:nvSpPr>
        <p:spPr>
          <a:xfrm>
            <a:off x="944722" y="553232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30" name="Name: Edge Check 2…"/>
          <p:cNvSpPr/>
          <p:nvPr/>
        </p:nvSpPr>
        <p:spPr>
          <a:xfrm>
            <a:off x="5410888" y="4953861"/>
            <a:ext cx="85445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4">
                <a:lumOff val="28000"/>
              </a:schemeClr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Edge Check 2</a:t>
            </a:r>
          </a:p>
          <a:p>
            <a:pPr>
              <a:defRPr sz="600"/>
            </a:pPr>
            <a:r>
              <a:t>Type: Sensor</a:t>
            </a:r>
          </a:p>
        </p:txBody>
      </p:sp>
      <p:sp>
        <p:nvSpPr>
          <p:cNvPr id="431" name="Name: Tina…"/>
          <p:cNvSpPr/>
          <p:nvPr/>
        </p:nvSpPr>
        <p:spPr>
          <a:xfrm>
            <a:off x="303802" y="4871287"/>
            <a:ext cx="568140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2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Tina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2" name="ID 105"/>
          <p:cNvSpPr/>
          <p:nvPr/>
        </p:nvSpPr>
        <p:spPr>
          <a:xfrm>
            <a:off x="2501787" y="1201698"/>
            <a:ext cx="381795" cy="375759"/>
          </a:xfrm>
          <a:prstGeom prst="ellipse">
            <a:avLst/>
          </a:prstGeom>
          <a:solidFill>
            <a:srgbClr val="BCF29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800"/>
            </a:lvl1pPr>
          </a:lstStyle>
          <a:p>
            <a:pPr/>
            <a:r>
              <a:t>ID 105</a:t>
            </a:r>
          </a:p>
        </p:txBody>
      </p:sp>
      <p:sp>
        <p:nvSpPr>
          <p:cNvPr id="433" name="Name: Robert…"/>
          <p:cNvSpPr/>
          <p:nvPr/>
        </p:nvSpPr>
        <p:spPr>
          <a:xfrm>
            <a:off x="2923847" y="1088663"/>
            <a:ext cx="63745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BCF397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Robert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4" name="checks"/>
          <p:cNvSpPr txBox="1"/>
          <p:nvPr/>
        </p:nvSpPr>
        <p:spPr>
          <a:xfrm>
            <a:off x="4831165" y="2407196"/>
            <a:ext cx="341299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checks</a:t>
            </a:r>
          </a:p>
        </p:txBody>
      </p:sp>
      <p:sp>
        <p:nvSpPr>
          <p:cNvPr id="435" name="„has technical…"/>
          <p:cNvSpPr txBox="1"/>
          <p:nvPr/>
        </p:nvSpPr>
        <p:spPr>
          <a:xfrm>
            <a:off x="1767041" y="1311688"/>
            <a:ext cx="701239" cy="31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„has technical</a:t>
            </a:r>
          </a:p>
          <a:p>
            <a:pPr>
              <a:defRPr sz="600"/>
            </a:pPr>
            <a:r>
              <a:t>know-how“ for all</a:t>
            </a:r>
          </a:p>
          <a:p>
            <a:pPr>
              <a:defRPr sz="600"/>
            </a:pPr>
            <a:r>
              <a:t>outgoing edges</a:t>
            </a:r>
          </a:p>
        </p:txBody>
      </p:sp>
      <p:sp>
        <p:nvSpPr>
          <p:cNvPr id="436" name="supplies to"/>
          <p:cNvSpPr txBox="1"/>
          <p:nvPr/>
        </p:nvSpPr>
        <p:spPr>
          <a:xfrm>
            <a:off x="8544607" y="4153261"/>
            <a:ext cx="468435" cy="165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supplies to</a:t>
            </a:r>
          </a:p>
        </p:txBody>
      </p:sp>
      <p:sp>
        <p:nvSpPr>
          <p:cNvPr id="437" name="Name: Sebastian…"/>
          <p:cNvSpPr/>
          <p:nvPr/>
        </p:nvSpPr>
        <p:spPr>
          <a:xfrm>
            <a:off x="4728281" y="3567745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8" name="Name: Sebastian…"/>
          <p:cNvSpPr/>
          <p:nvPr/>
        </p:nvSpPr>
        <p:spPr>
          <a:xfrm>
            <a:off x="8197563" y="3740694"/>
            <a:ext cx="720505" cy="3657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39" name="Name: Sebastian…"/>
          <p:cNvSpPr/>
          <p:nvPr/>
        </p:nvSpPr>
        <p:spPr>
          <a:xfrm>
            <a:off x="7557103" y="5049134"/>
            <a:ext cx="720504" cy="36576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DEDA03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Sebastian</a:t>
            </a:r>
          </a:p>
          <a:p>
            <a:pPr>
              <a:defRPr sz="600"/>
            </a:pPr>
            <a:r>
              <a:t>Type: Person</a:t>
            </a:r>
          </a:p>
        </p:txBody>
      </p:sp>
      <p:sp>
        <p:nvSpPr>
          <p:cNvPr id="440" name="Name: Storage…"/>
          <p:cNvSpPr/>
          <p:nvPr/>
        </p:nvSpPr>
        <p:spPr>
          <a:xfrm>
            <a:off x="3496181" y="3443882"/>
            <a:ext cx="843150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Storage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41" name="Name: Rework…"/>
          <p:cNvSpPr/>
          <p:nvPr/>
        </p:nvSpPr>
        <p:spPr>
          <a:xfrm>
            <a:off x="8150850" y="2949927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Rework</a:t>
            </a:r>
          </a:p>
          <a:p>
            <a:pPr>
              <a:defRPr sz="600"/>
            </a:pPr>
            <a:r>
              <a:t>Type: Stock Machine</a:t>
            </a:r>
          </a:p>
        </p:txBody>
      </p:sp>
      <p:sp>
        <p:nvSpPr>
          <p:cNvPr id="442" name="Name: Shipping…"/>
          <p:cNvSpPr/>
          <p:nvPr/>
        </p:nvSpPr>
        <p:spPr>
          <a:xfrm>
            <a:off x="8123033" y="5479212"/>
            <a:ext cx="843149" cy="31593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600"/>
            </a:pPr>
            <a:r>
              <a:t>Name: Shipping</a:t>
            </a:r>
          </a:p>
          <a:p>
            <a:pPr>
              <a:defRPr sz="600"/>
            </a:pPr>
            <a:r>
              <a:t>Type: Stock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Foliennummer"/>
          <p:cNvSpPr txBox="1"/>
          <p:nvPr>
            <p:ph type="sldNum" sz="quarter" idx="2"/>
          </p:nvPr>
        </p:nvSpPr>
        <p:spPr>
          <a:xfrm>
            <a:off x="250825" y="6453187"/>
            <a:ext cx="127000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5" name="Database Schema adjustment"/>
          <p:cNvSpPr txBox="1"/>
          <p:nvPr>
            <p:ph type="title"/>
          </p:nvPr>
        </p:nvSpPr>
        <p:spPr>
          <a:xfrm>
            <a:off x="390525" y="333375"/>
            <a:ext cx="3678280" cy="561975"/>
          </a:xfrm>
          <a:prstGeom prst="rect">
            <a:avLst/>
          </a:prstGeom>
        </p:spPr>
        <p:txBody>
          <a:bodyPr/>
          <a:lstStyle>
            <a:lvl1pPr defTabSz="777240">
              <a:defRPr sz="2040"/>
            </a:lvl1pPr>
          </a:lstStyle>
          <a:p>
            <a:pPr/>
            <a:r>
              <a:t>Database Schema adjustment</a:t>
            </a:r>
          </a:p>
        </p:txBody>
      </p:sp>
      <p:graphicFrame>
        <p:nvGraphicFramePr>
          <p:cNvPr id="446" name="Tabelle"/>
          <p:cNvGraphicFramePr/>
          <p:nvPr/>
        </p:nvGraphicFramePr>
        <p:xfrm>
          <a:off x="3982193" y="2052895"/>
          <a:ext cx="1583893" cy="21603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08019"/>
                <a:gridCol w="563172"/>
              </a:tblGrid>
              <a:tr h="178969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component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thermiccomp1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blade2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engine2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processor3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constrobot1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789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assemblyline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47" name="Tabelle"/>
          <p:cNvGraphicFramePr/>
          <p:nvPr/>
        </p:nvGraphicFramePr>
        <p:xfrm>
          <a:off x="700370" y="1766759"/>
          <a:ext cx="1341585" cy="15160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4442"/>
                <a:gridCol w="664442"/>
              </a:tblGrid>
              <a:tr h="16704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person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dave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karl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alexa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tom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tina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sebastian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106</a:t>
                      </a:r>
                    </a:p>
                  </a:txBody>
                  <a:tcPr marL="0" marR="0" marT="0" marB="0" anchor="t" anchorCtr="0" horzOverflow="overflow"/>
                </a:tc>
              </a:tr>
              <a:tr h="1670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robert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48" name="Tabelle"/>
          <p:cNvGraphicFramePr/>
          <p:nvPr/>
        </p:nvGraphicFramePr>
        <p:xfrm>
          <a:off x="1489482" y="4295241"/>
          <a:ext cx="1582490" cy="11115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8353"/>
                <a:gridCol w="551434"/>
              </a:tblGrid>
              <a:tr h="183140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sensor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name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tempcheck1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edgecheck2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831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finalinspection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449" name="Tabelle"/>
          <p:cNvGraphicFramePr/>
          <p:nvPr/>
        </p:nvGraphicFramePr>
        <p:xfrm>
          <a:off x="6637775" y="1948497"/>
          <a:ext cx="1497725" cy="33013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60675"/>
                <a:gridCol w="724348"/>
              </a:tblGrid>
              <a:tr h="164432">
                <a:tc grid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i="1" sz="1100"/>
                        <a:t>repair</a:t>
                      </a:r>
                    </a:p>
                  </a:txBody>
                  <a:tcPr marL="0" marR="0" marT="0" marB="0" anchor="t" anchorCtr="0" horzOverflow="overflow"/>
                </a:tc>
                <a:tc hMerge="1">
                  <a:tcPr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(PK_p)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/>
                        <a:t>ID (PK)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201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202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204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206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207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209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203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205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208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210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105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100"/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301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302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303</a:t>
                      </a:r>
                    </a:p>
                  </a:txBody>
                  <a:tcPr marL="0" marR="0" marT="0" marB="0" anchor="t" anchorCtr="0" horzOverflow="overflow"/>
                </a:tc>
              </a:tr>
              <a:tr h="16443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107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b="1" sz="1100">
                          <a:solidFill>
                            <a:srgbClr val="FF9300"/>
                          </a:solidFill>
                        </a:rPr>
                        <a:t>304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450" name="Linie"/>
          <p:cNvSpPr/>
          <p:nvPr/>
        </p:nvSpPr>
        <p:spPr>
          <a:xfrm>
            <a:off x="2791678" y="1887537"/>
            <a:ext cx="3678280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1" name="Linie"/>
          <p:cNvSpPr/>
          <p:nvPr/>
        </p:nvSpPr>
        <p:spPr>
          <a:xfrm flipV="1">
            <a:off x="2804378" y="1883441"/>
            <a:ext cx="1" cy="27622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2" name="Linie"/>
          <p:cNvSpPr/>
          <p:nvPr/>
        </p:nvSpPr>
        <p:spPr>
          <a:xfrm>
            <a:off x="2229664" y="2146965"/>
            <a:ext cx="587415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3" name="Linie"/>
          <p:cNvSpPr/>
          <p:nvPr/>
        </p:nvSpPr>
        <p:spPr>
          <a:xfrm flipV="1">
            <a:off x="3030188" y="1424910"/>
            <a:ext cx="1" cy="277561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4" name="Linie"/>
          <p:cNvSpPr/>
          <p:nvPr/>
        </p:nvSpPr>
        <p:spPr>
          <a:xfrm>
            <a:off x="3017488" y="1437610"/>
            <a:ext cx="4918444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5" name="Linie"/>
          <p:cNvSpPr/>
          <p:nvPr/>
        </p:nvSpPr>
        <p:spPr>
          <a:xfrm>
            <a:off x="7961331" y="929610"/>
            <a:ext cx="1" cy="3418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6" name="Linie"/>
          <p:cNvSpPr/>
          <p:nvPr/>
        </p:nvSpPr>
        <p:spPr>
          <a:xfrm flipV="1">
            <a:off x="5595390" y="1549657"/>
            <a:ext cx="1" cy="75168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57" name="Linie"/>
          <p:cNvSpPr/>
          <p:nvPr/>
        </p:nvSpPr>
        <p:spPr>
          <a:xfrm>
            <a:off x="5582690" y="1545530"/>
            <a:ext cx="237864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2"/>
      </a:accent1>
      <a:accent2>
        <a:srgbClr val="4664AA"/>
      </a:accent2>
      <a:accent3>
        <a:srgbClr val="8F8F8F"/>
      </a:accent3>
      <a:accent4>
        <a:srgbClr val="707070"/>
      </a:accent4>
      <a:accent5>
        <a:srgbClr val="AAC9C1"/>
      </a:accent5>
      <a:accent6>
        <a:srgbClr val="3F5A9A"/>
      </a:accent6>
      <a:hlink>
        <a:srgbClr val="0000FF"/>
      </a:hlink>
      <a:folHlink>
        <a:srgbClr val="FF00FF"/>
      </a:folHlink>
    </a:clrScheme>
    <a:fontScheme name="Standard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andard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