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0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9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05.02.2018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4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businessdictionary.com/definition/value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neo4j.com/blog/data-modeling-basics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o4j.com/use-cases/master-data-management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>
            <p:ph type="title"/>
          </p:nvPr>
        </p:nvSpPr>
        <p:spPr>
          <a:xfrm>
            <a:off x="395288" y="1179512"/>
            <a:ext cx="8389937" cy="1948115"/>
          </a:xfrm>
          <a:prstGeom prst="rect">
            <a:avLst/>
          </a:prstGeom>
        </p:spPr>
        <p:txBody>
          <a:bodyPr/>
          <a:lstStyle/>
          <a:p>
            <a:pPr defTabSz="786384">
              <a:defRPr sz="2580"/>
            </a:pPr>
            <a:r>
              <a:t>Final Presentation</a:t>
            </a:r>
          </a:p>
          <a:p>
            <a:pPr defTabSz="786384">
              <a:defRPr sz="2580"/>
            </a:pPr>
            <a:r>
              <a:rPr sz="1720"/>
              <a:t>05.02.2018</a:t>
            </a:r>
            <a:br/>
          </a:p>
          <a:p>
            <a:pPr defTabSz="786384">
              <a:defRPr sz="2580"/>
            </a:pPr>
            <a:r>
              <a:t>The Value of Graph Databases in IoT Applications</a:t>
            </a:r>
          </a:p>
          <a:p>
            <a:pPr defTabSz="786384">
              <a:defRPr sz="2580"/>
            </a:pPr>
          </a:p>
          <a:p>
            <a:pPr defTabSz="786384">
              <a:defRPr sz="1720"/>
            </a:pPr>
            <a:r>
              <a:t>Marius Polanski, Anel Drobić</a:t>
            </a:r>
          </a:p>
        </p:txBody>
      </p:sp>
      <p:sp>
        <p:nvSpPr>
          <p:cNvPr id="129" name="Seminar Topic given by Martin Junghans (IBM)"/>
          <p:cNvSpPr txBox="1"/>
          <p:nvPr/>
        </p:nvSpPr>
        <p:spPr>
          <a:xfrm>
            <a:off x="6635501" y="333375"/>
            <a:ext cx="2149724" cy="51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FF2600"/>
                </a:solidFill>
              </a:defRPr>
            </a:lvl1pPr>
          </a:lstStyle>
          <a:p>
            <a:pPr/>
            <a:r>
              <a:t>Seminar Topic given by Martin Junghans (IBM)</a:t>
            </a:r>
          </a:p>
        </p:txBody>
      </p:sp>
      <p:pic>
        <p:nvPicPr>
          <p:cNvPr id="130" name="1200px-IBM_logo.svg.png" descr="1200px-IBM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547" y="359242"/>
            <a:ext cx="1430956" cy="572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59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Metamodel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Metamodel adjustment</a:t>
            </a:r>
          </a:p>
        </p:txBody>
      </p:sp>
      <p:sp>
        <p:nvSpPr>
          <p:cNvPr id="366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67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68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69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70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71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72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73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74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75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76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79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80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81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82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83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84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85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86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89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90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94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95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6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7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8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9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0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402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403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404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407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408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9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0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1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3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4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2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423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424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26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7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429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430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431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434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35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36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9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40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42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4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5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6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47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48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2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3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4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5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5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5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5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5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6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64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6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6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67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68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69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70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71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72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3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4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5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77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78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635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635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635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635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04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09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Metamodel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Metamodel adjustment</a:t>
            </a:r>
          </a:p>
        </p:txBody>
      </p:sp>
      <p:sp>
        <p:nvSpPr>
          <p:cNvPr id="511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12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13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14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15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16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17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18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19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0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1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24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25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26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27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28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29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30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31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4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5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39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40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1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2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3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4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5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47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48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49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52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53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4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5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6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8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9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67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68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69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71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2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3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74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75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76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79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0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1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4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5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87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8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89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0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1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92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93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97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9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9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0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0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09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1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61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13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4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1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16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617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618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19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20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21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22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3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4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5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6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27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628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2" name="Database schema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schema adjustment</a:t>
            </a:r>
          </a:p>
        </p:txBody>
      </p:sp>
      <p:grpSp>
        <p:nvGrpSpPr>
          <p:cNvPr id="659" name="Gruppieren"/>
          <p:cNvGrpSpPr/>
          <p:nvPr/>
        </p:nvGrpSpPr>
        <p:grpSpPr>
          <a:xfrm>
            <a:off x="2233492" y="1035779"/>
            <a:ext cx="4677016" cy="1609317"/>
            <a:chOff x="0" y="0"/>
            <a:chExt cx="4677014" cy="1609316"/>
          </a:xfrm>
        </p:grpSpPr>
        <p:grpSp>
          <p:nvGrpSpPr>
            <p:cNvPr id="657" name="Gruppieren"/>
            <p:cNvGrpSpPr/>
            <p:nvPr/>
          </p:nvGrpSpPr>
          <p:grpSpPr>
            <a:xfrm>
              <a:off x="146269" y="71580"/>
              <a:ext cx="4335039" cy="1483305"/>
              <a:chOff x="0" y="0"/>
              <a:chExt cx="4335038" cy="1483303"/>
            </a:xfrm>
          </p:grpSpPr>
          <p:sp>
            <p:nvSpPr>
              <p:cNvPr id="633" name="Linie"/>
              <p:cNvSpPr/>
              <p:nvPr/>
            </p:nvSpPr>
            <p:spPr>
              <a:xfrm>
                <a:off x="2768708" y="226569"/>
                <a:ext cx="67321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4" name="Linie"/>
              <p:cNvSpPr/>
              <p:nvPr/>
            </p:nvSpPr>
            <p:spPr>
              <a:xfrm>
                <a:off x="2655104" y="1256733"/>
                <a:ext cx="786820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5" name="Linie"/>
              <p:cNvSpPr/>
              <p:nvPr/>
            </p:nvSpPr>
            <p:spPr>
              <a:xfrm flipV="1">
                <a:off x="2337021" y="348242"/>
                <a:ext cx="1" cy="7696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6" name="1"/>
              <p:cNvSpPr txBox="1"/>
              <p:nvPr/>
            </p:nvSpPr>
            <p:spPr>
              <a:xfrm>
                <a:off x="2768708" y="0"/>
                <a:ext cx="18183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7" name="0..1"/>
              <p:cNvSpPr txBox="1"/>
              <p:nvPr/>
            </p:nvSpPr>
            <p:spPr>
              <a:xfrm>
                <a:off x="3104768" y="0"/>
                <a:ext cx="33715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0..1</a:t>
                </a:r>
              </a:p>
            </p:txBody>
          </p:sp>
          <p:sp>
            <p:nvSpPr>
              <p:cNvPr id="638" name="1"/>
              <p:cNvSpPr txBox="1"/>
              <p:nvPr/>
            </p:nvSpPr>
            <p:spPr>
              <a:xfrm>
                <a:off x="2167886" y="348242"/>
                <a:ext cx="18183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9" name="1"/>
              <p:cNvSpPr txBox="1"/>
              <p:nvPr/>
            </p:nvSpPr>
            <p:spPr>
              <a:xfrm>
                <a:off x="2167886" y="913482"/>
                <a:ext cx="181836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0" name="Linie"/>
              <p:cNvSpPr/>
              <p:nvPr/>
            </p:nvSpPr>
            <p:spPr>
              <a:xfrm flipV="1">
                <a:off x="2664084" y="357222"/>
                <a:ext cx="768860" cy="76886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4973958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1" name="1"/>
              <p:cNvSpPr txBox="1"/>
              <p:nvPr/>
            </p:nvSpPr>
            <p:spPr>
              <a:xfrm>
                <a:off x="2655104" y="124403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2" name="n"/>
              <p:cNvSpPr txBox="1"/>
              <p:nvPr/>
            </p:nvSpPr>
            <p:spPr>
              <a:xfrm>
                <a:off x="3254507" y="124403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643" name="1"/>
              <p:cNvSpPr txBox="1"/>
              <p:nvPr/>
            </p:nvSpPr>
            <p:spPr>
              <a:xfrm>
                <a:off x="2564187" y="913482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4" name="n"/>
              <p:cNvSpPr txBox="1"/>
              <p:nvPr/>
            </p:nvSpPr>
            <p:spPr>
              <a:xfrm>
                <a:off x="3207292" y="226569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645" name="Component"/>
              <p:cNvSpPr/>
              <p:nvPr/>
            </p:nvSpPr>
            <p:spPr>
              <a:xfrm>
                <a:off x="3446686" y="1127123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Component</a:t>
                </a:r>
              </a:p>
            </p:txBody>
          </p:sp>
          <p:sp>
            <p:nvSpPr>
              <p:cNvPr id="646" name="Sensor"/>
              <p:cNvSpPr/>
              <p:nvPr/>
            </p:nvSpPr>
            <p:spPr>
              <a:xfrm>
                <a:off x="3441104" y="84259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Sensor</a:t>
                </a:r>
              </a:p>
            </p:txBody>
          </p:sp>
          <p:sp>
            <p:nvSpPr>
              <p:cNvPr id="647" name="Machine"/>
              <p:cNvSpPr/>
              <p:nvPr/>
            </p:nvSpPr>
            <p:spPr>
              <a:xfrm>
                <a:off x="1875594" y="84259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Machine</a:t>
                </a:r>
              </a:p>
            </p:txBody>
          </p:sp>
          <p:sp>
            <p:nvSpPr>
              <p:cNvPr id="648" name="Person"/>
              <p:cNvSpPr/>
              <p:nvPr/>
            </p:nvSpPr>
            <p:spPr>
              <a:xfrm>
                <a:off x="1757850" y="1139823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Person</a:t>
                </a:r>
              </a:p>
            </p:txBody>
          </p:sp>
          <p:sp>
            <p:nvSpPr>
              <p:cNvPr id="649" name="Department"/>
              <p:cNvSpPr/>
              <p:nvPr/>
            </p:nvSpPr>
            <p:spPr>
              <a:xfrm>
                <a:off x="33028" y="1139823"/>
                <a:ext cx="924340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1" sz="1100"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Department</a:t>
                </a:r>
              </a:p>
            </p:txBody>
          </p:sp>
          <p:sp>
            <p:nvSpPr>
              <p:cNvPr id="650" name="Manager"/>
              <p:cNvSpPr/>
              <p:nvPr/>
            </p:nvSpPr>
            <p:spPr>
              <a:xfrm>
                <a:off x="0" y="96959"/>
                <a:ext cx="990397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1" sz="1100"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Manager</a:t>
                </a:r>
              </a:p>
            </p:txBody>
          </p:sp>
          <p:sp>
            <p:nvSpPr>
              <p:cNvPr id="651" name="Linie"/>
              <p:cNvSpPr/>
              <p:nvPr/>
            </p:nvSpPr>
            <p:spPr>
              <a:xfrm>
                <a:off x="974378" y="1282133"/>
                <a:ext cx="786821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2" name="Linie"/>
              <p:cNvSpPr/>
              <p:nvPr/>
            </p:nvSpPr>
            <p:spPr>
              <a:xfrm flipV="1">
                <a:off x="551513" y="356816"/>
                <a:ext cx="1" cy="7696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3" name="1"/>
              <p:cNvSpPr txBox="1"/>
              <p:nvPr/>
            </p:nvSpPr>
            <p:spPr>
              <a:xfrm>
                <a:off x="1576315" y="104286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4" name="1"/>
              <p:cNvSpPr txBox="1"/>
              <p:nvPr/>
            </p:nvSpPr>
            <p:spPr>
              <a:xfrm>
                <a:off x="984744" y="104286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5" name="1"/>
              <p:cNvSpPr txBox="1"/>
              <p:nvPr/>
            </p:nvSpPr>
            <p:spPr>
              <a:xfrm>
                <a:off x="551513" y="348242"/>
                <a:ext cx="181835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6" name="n"/>
              <p:cNvSpPr txBox="1"/>
              <p:nvPr/>
            </p:nvSpPr>
            <p:spPr>
              <a:xfrm>
                <a:off x="551513" y="895791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658" name="Abgerundetes Rechteck"/>
            <p:cNvSpPr/>
            <p:nvPr/>
          </p:nvSpPr>
          <p:spPr>
            <a:xfrm>
              <a:off x="0" y="0"/>
              <a:ext cx="4677015" cy="1609317"/>
            </a:xfrm>
            <a:prstGeom prst="roundRect">
              <a:avLst>
                <a:gd name="adj" fmla="val 11837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aphicFrame>
        <p:nvGraphicFramePr>
          <p:cNvPr id="660" name="Tabelle"/>
          <p:cNvGraphicFramePr/>
          <p:nvPr/>
        </p:nvGraphicFramePr>
        <p:xfrm>
          <a:off x="3231125" y="4238298"/>
          <a:ext cx="1327266" cy="10351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i="1" sz="1100"/>
                      </a:pP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61" name="Tabelle"/>
          <p:cNvGraphicFramePr/>
          <p:nvPr/>
        </p:nvGraphicFramePr>
        <p:xfrm>
          <a:off x="3501478" y="309804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582397"/>
                <a:gridCol w="281236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62" name="Tabelle"/>
          <p:cNvGraphicFramePr/>
          <p:nvPr/>
        </p:nvGraphicFramePr>
        <p:xfrm>
          <a:off x="443427" y="3642493"/>
          <a:ext cx="1580243" cy="10064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55064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63" name="Tabelle"/>
          <p:cNvGraphicFramePr/>
          <p:nvPr/>
        </p:nvGraphicFramePr>
        <p:xfrm>
          <a:off x="325382" y="5070195"/>
          <a:ext cx="1580243" cy="10064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78673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sensor-values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4" name="Linie"/>
          <p:cNvSpPr/>
          <p:nvPr/>
        </p:nvSpPr>
        <p:spPr>
          <a:xfrm>
            <a:off x="4893632" y="3843683"/>
            <a:ext cx="1" cy="5056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5" name="Linie"/>
          <p:cNvSpPr/>
          <p:nvPr/>
        </p:nvSpPr>
        <p:spPr>
          <a:xfrm flipV="1">
            <a:off x="3757703" y="3425450"/>
            <a:ext cx="1" cy="4436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6" name="Linie"/>
          <p:cNvSpPr/>
          <p:nvPr/>
        </p:nvSpPr>
        <p:spPr>
          <a:xfrm flipH="1">
            <a:off x="3118611" y="3856278"/>
            <a:ext cx="64888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7" name="Linie"/>
          <p:cNvSpPr/>
          <p:nvPr/>
        </p:nvSpPr>
        <p:spPr>
          <a:xfrm>
            <a:off x="2284561" y="4478432"/>
            <a:ext cx="9338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8" name="Linie"/>
          <p:cNvSpPr/>
          <p:nvPr/>
        </p:nvSpPr>
        <p:spPr>
          <a:xfrm flipV="1">
            <a:off x="2284561" y="3985464"/>
            <a:ext cx="1" cy="5056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9" name="Linie"/>
          <p:cNvSpPr/>
          <p:nvPr/>
        </p:nvSpPr>
        <p:spPr>
          <a:xfrm flipH="1">
            <a:off x="1716884" y="4005502"/>
            <a:ext cx="1" cy="10220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670" name="Tabelle"/>
          <p:cNvGraphicFramePr/>
          <p:nvPr/>
        </p:nvGraphicFramePr>
        <p:xfrm>
          <a:off x="6211820" y="3172815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26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71" name="Tabelle"/>
          <p:cNvGraphicFramePr/>
          <p:nvPr/>
        </p:nvGraphicFramePr>
        <p:xfrm>
          <a:off x="6773917" y="4330602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</a:tblGrid>
              <a:tr h="160529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26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72" name="Linie"/>
          <p:cNvSpPr/>
          <p:nvPr/>
        </p:nvSpPr>
        <p:spPr>
          <a:xfrm flipV="1">
            <a:off x="3836969" y="3425450"/>
            <a:ext cx="1" cy="4436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Linie"/>
          <p:cNvSpPr/>
          <p:nvPr/>
        </p:nvSpPr>
        <p:spPr>
          <a:xfrm flipH="1">
            <a:off x="3824269" y="3856383"/>
            <a:ext cx="1076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4" name="Linie"/>
          <p:cNvSpPr/>
          <p:nvPr/>
        </p:nvSpPr>
        <p:spPr>
          <a:xfrm flipH="1">
            <a:off x="5745691" y="3325497"/>
            <a:ext cx="4185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Linie"/>
          <p:cNvSpPr/>
          <p:nvPr/>
        </p:nvSpPr>
        <p:spPr>
          <a:xfrm flipV="1">
            <a:off x="6620112" y="3500224"/>
            <a:ext cx="1" cy="26874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6" name="Linie"/>
          <p:cNvSpPr/>
          <p:nvPr/>
        </p:nvSpPr>
        <p:spPr>
          <a:xfrm flipH="1">
            <a:off x="6607412" y="3756269"/>
            <a:ext cx="188184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7" name="Abgerundetes Rechteck"/>
          <p:cNvSpPr/>
          <p:nvPr/>
        </p:nvSpPr>
        <p:spPr>
          <a:xfrm>
            <a:off x="314552" y="3002320"/>
            <a:ext cx="8514896" cy="2780303"/>
          </a:xfrm>
          <a:prstGeom prst="roundRect">
            <a:avLst>
              <a:gd name="adj" fmla="val 6852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8" name="Linie"/>
          <p:cNvSpPr/>
          <p:nvPr/>
        </p:nvSpPr>
        <p:spPr>
          <a:xfrm>
            <a:off x="8475290" y="3742211"/>
            <a:ext cx="1" cy="70589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679" name="Tabelle"/>
          <p:cNvGraphicFramePr/>
          <p:nvPr/>
        </p:nvGraphicFramePr>
        <p:xfrm>
          <a:off x="4187609" y="492379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  <a:gridCol w="683497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80" name="Tabelle"/>
          <p:cNvGraphicFramePr/>
          <p:nvPr/>
        </p:nvGraphicFramePr>
        <p:xfrm>
          <a:off x="6984127" y="5320867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supplies_to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ID_pred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81" name="Linie"/>
          <p:cNvSpPr/>
          <p:nvPr/>
        </p:nvSpPr>
        <p:spPr>
          <a:xfrm flipV="1">
            <a:off x="3934587" y="3429000"/>
            <a:ext cx="1" cy="26874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Linie"/>
          <p:cNvSpPr/>
          <p:nvPr/>
        </p:nvSpPr>
        <p:spPr>
          <a:xfrm flipH="1">
            <a:off x="3921887" y="3685044"/>
            <a:ext cx="253404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3" name="Linie"/>
          <p:cNvSpPr/>
          <p:nvPr/>
        </p:nvSpPr>
        <p:spPr>
          <a:xfrm>
            <a:off x="6455929" y="3672344"/>
            <a:ext cx="1" cy="131651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4" name="Linie"/>
          <p:cNvSpPr/>
          <p:nvPr/>
        </p:nvSpPr>
        <p:spPr>
          <a:xfrm flipV="1">
            <a:off x="3732303" y="4565707"/>
            <a:ext cx="1" cy="1270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5" name="Linie"/>
          <p:cNvSpPr/>
          <p:nvPr/>
        </p:nvSpPr>
        <p:spPr>
          <a:xfrm flipH="1">
            <a:off x="3719603" y="4680007"/>
            <a:ext cx="230300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6" name="Linie"/>
          <p:cNvSpPr/>
          <p:nvPr/>
        </p:nvSpPr>
        <p:spPr>
          <a:xfrm>
            <a:off x="6015910" y="4667307"/>
            <a:ext cx="1" cy="360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9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690" name="Agile graph extension beats data schema integration due to intuitive mode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t>Agile graph extension beats data schema integration due to intuitive modeling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Search queries follow a semantic logic and are not driven by disaggregated tables, no schema boundaries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Detailed information retrieval facilitated through properties of edges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Benefits in modeling and querying second and third tier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694" name="Real „Hands-On“ practical experience"/>
          <p:cNvSpPr/>
          <p:nvPr/>
        </p:nvSpPr>
        <p:spPr>
          <a:xfrm>
            <a:off x="1718468" y="1661700"/>
            <a:ext cx="2542967" cy="1496440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008F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Real „Hands-On“ practical experience</a:t>
            </a:r>
          </a:p>
        </p:txBody>
      </p:sp>
      <p:sp>
        <p:nvSpPr>
          <p:cNvPr id="695" name="High potential of Graph DB in IoT-Applications with further ICT development"/>
          <p:cNvSpPr/>
          <p:nvPr/>
        </p:nvSpPr>
        <p:spPr>
          <a:xfrm>
            <a:off x="4882565" y="1661700"/>
            <a:ext cx="2542966" cy="1496440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008F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High potential of Graph DB in IoT-Applications with further ICT development</a:t>
            </a:r>
          </a:p>
        </p:txBody>
      </p:sp>
      <p:sp>
        <p:nvSpPr>
          <p:cNvPr id="696" name="Immature Janusgraph community leads to high efforts for beginners"/>
          <p:cNvSpPr/>
          <p:nvPr/>
        </p:nvSpPr>
        <p:spPr>
          <a:xfrm>
            <a:off x="3300517" y="3731536"/>
            <a:ext cx="2542966" cy="1496440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FF26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Immature Janusgraph community leads to high efforts for beginners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9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700" name="http://docs.janusgraph.org/latest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http://docs.janusgraph.org/latest/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https://www.bluepiit.com/blog/janusgraph-with-cassandra/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https://www.computerworlduk.com/galleries/data/7-most-popular-graph-database-use-cases-3658900/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https://neo4j.com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http://graphdatabases.com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70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7" name="Back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0" name="Show &amp; evaluate the value of graph databases in IoT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pPr/>
            <a:r>
              <a:t>Show &amp; evaluate the value of graph databases in IoT applications</a:t>
            </a:r>
          </a:p>
        </p:txBody>
      </p:sp>
      <p:sp>
        <p:nvSpPr>
          <p:cNvPr id="711" name="How can we…"/>
          <p:cNvSpPr/>
          <p:nvPr/>
        </p:nvSpPr>
        <p:spPr>
          <a:xfrm>
            <a:off x="390525" y="1167667"/>
            <a:ext cx="2620860" cy="3209509"/>
          </a:xfrm>
          <a:prstGeom prst="roundRect">
            <a:avLst>
              <a:gd name="adj" fmla="val 7269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How can we </a:t>
            </a:r>
          </a:p>
          <a:p>
            <a:pPr algn="ctr"/>
            <a:r>
              <a:t>show value?</a:t>
            </a:r>
          </a:p>
        </p:txBody>
      </p:sp>
      <p:sp>
        <p:nvSpPr>
          <p:cNvPr id="712" name="Value…"/>
          <p:cNvSpPr/>
          <p:nvPr/>
        </p:nvSpPr>
        <p:spPr>
          <a:xfrm>
            <a:off x="3217574" y="1167667"/>
            <a:ext cx="5518439" cy="1735087"/>
          </a:xfrm>
          <a:prstGeom prst="roundRect">
            <a:avLst>
              <a:gd name="adj" fmla="val 10979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/>
            </a:pPr>
            <a:r>
              <a:t>Value</a:t>
            </a:r>
          </a:p>
          <a:p>
            <a:pPr algn="ctr">
              <a:defRPr sz="1600"/>
            </a:pPr>
          </a:p>
          <a:p>
            <a:pPr algn="ctr">
              <a:defRPr sz="1600"/>
            </a:pPr>
            <a:r>
              <a:t>„The extent to which a good or service is perceived by its customer to meet his or her needs or wants […].“</a:t>
            </a:r>
          </a:p>
          <a:p>
            <a:pPr algn="ctr">
              <a:defRPr sz="1100"/>
            </a:pPr>
            <a:r>
              <a:rPr u="sng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hlinkClick r:id="rId2" invalidUrl="" action="" tgtFrame="" tooltip="" history="1" highlightClick="0" endSnd="0"/>
              </a:rPr>
              <a:t>http://www.businessdictionary.com/definition/value.html</a:t>
            </a:r>
          </a:p>
        </p:txBody>
      </p:sp>
      <p:sp>
        <p:nvSpPr>
          <p:cNvPr id="713" name="Given an initial setup, we want to demonstrate the value of … through possible real world scenarios, that show that graph db in iot app meet customer’s needs"/>
          <p:cNvSpPr/>
          <p:nvPr/>
        </p:nvSpPr>
        <p:spPr>
          <a:xfrm>
            <a:off x="390525" y="5052868"/>
            <a:ext cx="8247256" cy="851811"/>
          </a:xfrm>
          <a:prstGeom prst="roundRect">
            <a:avLst>
              <a:gd name="adj" fmla="val 22055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Given an initial setup, we want to demonstrate the value of … through possible real world scenarios, that show that graph db in iot app meet customer’s needs </a:t>
            </a:r>
          </a:p>
        </p:txBody>
      </p:sp>
      <p:sp>
        <p:nvSpPr>
          <p:cNvPr id="714" name="Customer Needs…"/>
          <p:cNvSpPr/>
          <p:nvPr/>
        </p:nvSpPr>
        <p:spPr>
          <a:xfrm>
            <a:off x="4369441" y="3518972"/>
            <a:ext cx="3214705" cy="858204"/>
          </a:xfrm>
          <a:prstGeom prst="roundRect">
            <a:avLst>
              <a:gd name="adj" fmla="val 20724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100"/>
            </a:pPr>
            <a:r>
              <a:t>Customer Needs</a:t>
            </a:r>
          </a:p>
          <a:p>
            <a:pPr algn="ctr">
              <a:defRPr sz="1100"/>
            </a:pPr>
          </a:p>
          <a:p>
            <a:pPr algn="ctr">
              <a:defRPr sz="1100"/>
            </a:pPr>
            <a:r>
              <a:t>Flexibility, (Performance), Simplicity</a:t>
            </a:r>
          </a:p>
        </p:txBody>
      </p:sp>
      <p:sp>
        <p:nvSpPr>
          <p:cNvPr id="715" name="Linie"/>
          <p:cNvSpPr/>
          <p:nvPr/>
        </p:nvSpPr>
        <p:spPr>
          <a:xfrm>
            <a:off x="5976793" y="2992725"/>
            <a:ext cx="1" cy="4362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6" name="Linie"/>
          <p:cNvSpPr/>
          <p:nvPr/>
        </p:nvSpPr>
        <p:spPr>
          <a:xfrm>
            <a:off x="5976793" y="4496884"/>
            <a:ext cx="1" cy="4362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9" name="Graph DB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DB I</a:t>
            </a:r>
          </a:p>
        </p:txBody>
      </p:sp>
      <p:sp>
        <p:nvSpPr>
          <p:cNvPr id="720" name="Agilität vs. Schemainteg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spcBef>
                <a:spcPts val="400"/>
              </a:spcBef>
              <a:buBlip>
                <a:blip r:embed="rId2"/>
              </a:buBlip>
              <a:defRPr sz="1800"/>
            </a:pPr>
            <a:r>
              <a:t>Agilität vs. Schemaintegration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no need to search the email table to find the matching records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directed graph, includes labels for nodes, and allows nodes and edges to store a set of key-value pairs, called properties or attributes. 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Relational databases were originally designed to codify paper forms and tabular structures, and they do this quite well. They require a rigid pre-defined schema for the data that can be unforgiving to changes and unexpected relationships that pop up unexpectedly. 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benefits in modeling first, second and third ties relationships (real world dependencies production and social networks)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relational model - in order to execute a query, relevant tables need to be joined, in graph based models relevant nodes are semantically connected, query is executed through graph traversals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Unlike other databases, relationships take first priority in graph databases. This means your application doesn’t have to infer data connections using things like foreign keys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data model for a graph database is also </a:t>
            </a:r>
            <a:r>
              <a:rPr>
                <a:solidFill>
                  <a:srgbClr val="428BCA"/>
                </a:solidFill>
                <a:hlinkClick r:id="rId3" invalidUrl="" action="" tgtFrame="" tooltip="" history="1" highlightClick="0" endSnd="0"/>
              </a:rPr>
              <a:t>significantly simpler and more expressive</a:t>
            </a:r>
            <a:r>
              <a:t> than those of relational or other NoSQL databases.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5" name="Demonstration…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Demonstration</a:t>
            </a:r>
          </a:p>
          <a:p>
            <a:pPr algn="ctr">
              <a:defRPr sz="1700"/>
            </a:pPr>
            <a:r>
              <a:t>&amp; Scenarios</a:t>
            </a:r>
          </a:p>
        </p:txBody>
      </p:sp>
      <p:sp>
        <p:nvSpPr>
          <p:cNvPr id="136" name="Value of Graph DB in IoT-Applications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Value of Graph DB in IoT-Applications</a:t>
            </a:r>
          </a:p>
        </p:txBody>
      </p:sp>
      <p:sp>
        <p:nvSpPr>
          <p:cNvPr id="137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8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0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3" name="Graph DB 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DB II</a:t>
            </a:r>
          </a:p>
        </p:txBody>
      </p:sp>
      <p:sp>
        <p:nvSpPr>
          <p:cNvPr id="724" name="Rel. DB. difficult to add different connections or adapt to new business 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Rel. DB. difficult to add different connections or adapt to new business requirements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Produktionsprozess Case - Master Data Management (MDM, </a:t>
            </a:r>
            <a:r>
              <a:rPr u="sng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hlinkClick r:id="rId2" invalidUrl="" action="" tgtFrame="" tooltip="" history="1" highlightClick="0" endSnd="0"/>
              </a:rPr>
              <a:t>https://neo4j.com/use-cases/master-data-management/</a:t>
            </a:r>
            <a:r>
              <a:t>)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Consistent master data overview allow query performance, gain insights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t>logical model </a:t>
            </a:r>
            <a:r>
              <a:rPr>
                <a:latin typeface="Times"/>
                <a:ea typeface="Times"/>
                <a:cs typeface="Times"/>
                <a:sym typeface="Times"/>
              </a:rPr>
              <a:t>is </a:t>
            </a:r>
            <a:r>
              <a:t>the physical model 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t>A graph database allows us to maintain data without a prescriptive set of attributes or properties that are the same for each node, Each of those data sources likely have overlapping and different attributes, with a variety of completeness. If we tried to import this data into a relational database, we’d be forced to either turn off data quality constraints or to cleanse and reject some data 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28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rPr sz="1068">
                <a:latin typeface="Times"/>
                <a:ea typeface="Times"/>
                <a:cs typeface="Times"/>
                <a:sym typeface="Times"/>
              </a:rPr>
              <a:t>Analytical techniques s 171, logistic case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rPr sz="1068">
                <a:latin typeface="Times"/>
                <a:ea typeface="Times"/>
                <a:cs typeface="Times"/>
                <a:sym typeface="Times"/>
              </a:rPr>
              <a:t>Normalization isn't a one-off-task, </a:t>
            </a:r>
            <a:r>
              <a:t>because systems change not only during development, but also during their production lifetimes. </a:t>
            </a:r>
            <a:endParaRPr sz="1068"/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7" name="Scenari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 2</a:t>
            </a:r>
          </a:p>
        </p:txBody>
      </p:sp>
      <p:sp>
        <p:nvSpPr>
          <p:cNvPr id="728" name="Robert doesn’t belong to the same department as the other workers do. For future paychecks this dependency needs to be model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Robert doesn’t belong to the same department as the other workers do. For future paychecks this dependency needs to be modeled.</a:t>
            </a:r>
          </a:p>
          <a:p>
            <a:pPr>
              <a:buBlip>
                <a:blip r:embed="rId2"/>
              </a:buBlip>
            </a:pPr>
            <a:r>
              <a:t>Overlapping and different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Linie"/>
          <p:cNvSpPr/>
          <p:nvPr/>
        </p:nvSpPr>
        <p:spPr>
          <a:xfrm flipH="1" flipV="1">
            <a:off x="4742464" y="3743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Linie"/>
          <p:cNvSpPr/>
          <p:nvPr/>
        </p:nvSpPr>
        <p:spPr>
          <a:xfrm flipV="1">
            <a:off x="7523331" y="3762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Linie"/>
          <p:cNvSpPr/>
          <p:nvPr/>
        </p:nvSpPr>
        <p:spPr>
          <a:xfrm flipV="1">
            <a:off x="980435" y="2716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Linie"/>
          <p:cNvSpPr/>
          <p:nvPr/>
        </p:nvSpPr>
        <p:spPr>
          <a:xfrm flipV="1">
            <a:off x="975584" y="4289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Linie"/>
          <p:cNvSpPr/>
          <p:nvPr/>
        </p:nvSpPr>
        <p:spPr>
          <a:xfrm flipV="1">
            <a:off x="994728" y="1987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Linie"/>
          <p:cNvSpPr/>
          <p:nvPr/>
        </p:nvSpPr>
        <p:spPr>
          <a:xfrm>
            <a:off x="974250" y="5599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Linie"/>
          <p:cNvSpPr/>
          <p:nvPr/>
        </p:nvSpPr>
        <p:spPr>
          <a:xfrm flipV="1">
            <a:off x="978328" y="4326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7" name="Linie"/>
          <p:cNvSpPr/>
          <p:nvPr/>
        </p:nvSpPr>
        <p:spPr>
          <a:xfrm flipV="1">
            <a:off x="991359" y="4906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Linie"/>
          <p:cNvSpPr/>
          <p:nvPr/>
        </p:nvSpPr>
        <p:spPr>
          <a:xfrm flipV="1">
            <a:off x="993269" y="2716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Linie"/>
          <p:cNvSpPr/>
          <p:nvPr/>
        </p:nvSpPr>
        <p:spPr>
          <a:xfrm flipV="1">
            <a:off x="977753" y="2594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checks"/>
          <p:cNvSpPr txBox="1"/>
          <p:nvPr/>
        </p:nvSpPr>
        <p:spPr>
          <a:xfrm>
            <a:off x="6459432" y="3070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741" name="Linie"/>
          <p:cNvSpPr/>
          <p:nvPr/>
        </p:nvSpPr>
        <p:spPr>
          <a:xfrm flipV="1">
            <a:off x="4579536" y="3836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Linie"/>
          <p:cNvSpPr/>
          <p:nvPr/>
        </p:nvSpPr>
        <p:spPr>
          <a:xfrm>
            <a:off x="4579536" y="2731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Linie"/>
          <p:cNvSpPr/>
          <p:nvPr/>
        </p:nvSpPr>
        <p:spPr>
          <a:xfrm>
            <a:off x="2082928" y="3430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Linie"/>
          <p:cNvSpPr/>
          <p:nvPr/>
        </p:nvSpPr>
        <p:spPr>
          <a:xfrm flipV="1">
            <a:off x="2082662" y="2551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consists of"/>
          <p:cNvSpPr txBox="1"/>
          <p:nvPr/>
        </p:nvSpPr>
        <p:spPr>
          <a:xfrm>
            <a:off x="1314450" y="3556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4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7" name="Initial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Setup</a:t>
            </a:r>
          </a:p>
        </p:txBody>
      </p:sp>
      <p:sp>
        <p:nvSpPr>
          <p:cNvPr id="748" name="ID 001"/>
          <p:cNvSpPr/>
          <p:nvPr/>
        </p:nvSpPr>
        <p:spPr>
          <a:xfrm>
            <a:off x="1699095" y="3231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749" name="ID 004"/>
          <p:cNvSpPr/>
          <p:nvPr/>
        </p:nvSpPr>
        <p:spPr>
          <a:xfrm>
            <a:off x="6556742" y="3419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750" name="ID 002"/>
          <p:cNvSpPr/>
          <p:nvPr/>
        </p:nvSpPr>
        <p:spPr>
          <a:xfrm>
            <a:off x="4381103" y="2340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751" name="ID 003"/>
          <p:cNvSpPr/>
          <p:nvPr/>
        </p:nvSpPr>
        <p:spPr>
          <a:xfrm>
            <a:off x="4381103" y="4669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752" name="ID 101"/>
          <p:cNvSpPr/>
          <p:nvPr/>
        </p:nvSpPr>
        <p:spPr>
          <a:xfrm>
            <a:off x="958971" y="3231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753" name="ID 102"/>
          <p:cNvSpPr/>
          <p:nvPr/>
        </p:nvSpPr>
        <p:spPr>
          <a:xfrm>
            <a:off x="3220355" y="2340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754" name="ID 103"/>
          <p:cNvSpPr/>
          <p:nvPr/>
        </p:nvSpPr>
        <p:spPr>
          <a:xfrm>
            <a:off x="3643197" y="4677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755" name="ID 104"/>
          <p:cNvSpPr/>
          <p:nvPr/>
        </p:nvSpPr>
        <p:spPr>
          <a:xfrm>
            <a:off x="6118890" y="2855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756" name="supplies to"/>
          <p:cNvSpPr txBox="1"/>
          <p:nvPr/>
        </p:nvSpPr>
        <p:spPr>
          <a:xfrm rot="20182236">
            <a:off x="2746384" y="2899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757" name="supplies to"/>
          <p:cNvSpPr txBox="1"/>
          <p:nvPr/>
        </p:nvSpPr>
        <p:spPr>
          <a:xfrm rot="1884371">
            <a:off x="2708355" y="3768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758" name="Linie"/>
          <p:cNvSpPr/>
          <p:nvPr/>
        </p:nvSpPr>
        <p:spPr>
          <a:xfrm flipV="1">
            <a:off x="3415742" y="2008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Linie"/>
          <p:cNvSpPr/>
          <p:nvPr/>
        </p:nvSpPr>
        <p:spPr>
          <a:xfrm>
            <a:off x="4041592" y="4865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works with"/>
          <p:cNvSpPr txBox="1"/>
          <p:nvPr/>
        </p:nvSpPr>
        <p:spPr>
          <a:xfrm>
            <a:off x="1291231" y="3170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761" name="ID 201"/>
          <p:cNvSpPr/>
          <p:nvPr/>
        </p:nvSpPr>
        <p:spPr>
          <a:xfrm>
            <a:off x="958971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762" name="ID 202"/>
          <p:cNvSpPr/>
          <p:nvPr/>
        </p:nvSpPr>
        <p:spPr>
          <a:xfrm>
            <a:off x="1699095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763" name="ID 203"/>
          <p:cNvSpPr/>
          <p:nvPr/>
        </p:nvSpPr>
        <p:spPr>
          <a:xfrm>
            <a:off x="2501787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764" name="ID 204"/>
          <p:cNvSpPr/>
          <p:nvPr/>
        </p:nvSpPr>
        <p:spPr>
          <a:xfrm>
            <a:off x="3951186" y="1702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765" name="ID 205"/>
          <p:cNvSpPr/>
          <p:nvPr/>
        </p:nvSpPr>
        <p:spPr>
          <a:xfrm>
            <a:off x="4749892" y="1696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766" name="ID 209"/>
          <p:cNvSpPr/>
          <p:nvPr/>
        </p:nvSpPr>
        <p:spPr>
          <a:xfrm>
            <a:off x="6148709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767" name="ID 210"/>
          <p:cNvSpPr/>
          <p:nvPr/>
        </p:nvSpPr>
        <p:spPr>
          <a:xfrm>
            <a:off x="6931818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768" name="Linie"/>
          <p:cNvSpPr/>
          <p:nvPr/>
        </p:nvSpPr>
        <p:spPr>
          <a:xfrm flipH="1">
            <a:off x="1150646" y="3617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9" name="Linie"/>
          <p:cNvSpPr/>
          <p:nvPr/>
        </p:nvSpPr>
        <p:spPr>
          <a:xfrm>
            <a:off x="1895311" y="3616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0" name="…"/>
          <p:cNvSpPr txBox="1"/>
          <p:nvPr/>
        </p:nvSpPr>
        <p:spPr>
          <a:xfrm>
            <a:off x="1676871" y="3795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71" name="…"/>
          <p:cNvSpPr txBox="1"/>
          <p:nvPr/>
        </p:nvSpPr>
        <p:spPr>
          <a:xfrm>
            <a:off x="2197374" y="3877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72" name="Linie"/>
          <p:cNvSpPr/>
          <p:nvPr/>
        </p:nvSpPr>
        <p:spPr>
          <a:xfrm flipV="1">
            <a:off x="4576758" y="2045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Linie"/>
          <p:cNvSpPr/>
          <p:nvPr/>
        </p:nvSpPr>
        <p:spPr>
          <a:xfrm flipH="1">
            <a:off x="6441584" y="3790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Linie"/>
          <p:cNvSpPr/>
          <p:nvPr/>
        </p:nvSpPr>
        <p:spPr>
          <a:xfrm>
            <a:off x="6738368" y="3797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consists of"/>
          <p:cNvSpPr txBox="1"/>
          <p:nvPr/>
        </p:nvSpPr>
        <p:spPr>
          <a:xfrm>
            <a:off x="3957610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76" name="consists of"/>
          <p:cNvSpPr txBox="1"/>
          <p:nvPr/>
        </p:nvSpPr>
        <p:spPr>
          <a:xfrm>
            <a:off x="3951186" y="5400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77" name="Name: Blade…"/>
          <p:cNvSpPr/>
          <p:nvPr/>
        </p:nvSpPr>
        <p:spPr>
          <a:xfrm>
            <a:off x="733376" y="4466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78" name="Name: Thermic Component…"/>
          <p:cNvSpPr/>
          <p:nvPr/>
        </p:nvSpPr>
        <p:spPr>
          <a:xfrm>
            <a:off x="3773338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79" name="Name: Processor…"/>
          <p:cNvSpPr/>
          <p:nvPr/>
        </p:nvSpPr>
        <p:spPr>
          <a:xfrm>
            <a:off x="4572044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0" name="Name: Engine…"/>
          <p:cNvSpPr/>
          <p:nvPr/>
        </p:nvSpPr>
        <p:spPr>
          <a:xfrm>
            <a:off x="1521247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1" name="Name: Processor…"/>
          <p:cNvSpPr/>
          <p:nvPr/>
        </p:nvSpPr>
        <p:spPr>
          <a:xfrm>
            <a:off x="2323939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2" name="Linie"/>
          <p:cNvSpPr/>
          <p:nvPr/>
        </p:nvSpPr>
        <p:spPr>
          <a:xfrm>
            <a:off x="1915659" y="3618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3" name="ID 206"/>
          <p:cNvSpPr/>
          <p:nvPr/>
        </p:nvSpPr>
        <p:spPr>
          <a:xfrm>
            <a:off x="3643197" y="5491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206</a:t>
            </a:r>
          </a:p>
        </p:txBody>
      </p:sp>
      <p:sp>
        <p:nvSpPr>
          <p:cNvPr id="784" name="ID 207"/>
          <p:cNvSpPr/>
          <p:nvPr/>
        </p:nvSpPr>
        <p:spPr>
          <a:xfrm>
            <a:off x="4383320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207</a:t>
            </a:r>
          </a:p>
        </p:txBody>
      </p:sp>
      <p:sp>
        <p:nvSpPr>
          <p:cNvPr id="785" name="ID 208"/>
          <p:cNvSpPr/>
          <p:nvPr/>
        </p:nvSpPr>
        <p:spPr>
          <a:xfrm>
            <a:off x="5186012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208</a:t>
            </a:r>
          </a:p>
        </p:txBody>
      </p:sp>
      <p:sp>
        <p:nvSpPr>
          <p:cNvPr id="786" name="Linie"/>
          <p:cNvSpPr/>
          <p:nvPr/>
        </p:nvSpPr>
        <p:spPr>
          <a:xfrm flipH="1">
            <a:off x="3834871" y="5058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Linie"/>
          <p:cNvSpPr/>
          <p:nvPr/>
        </p:nvSpPr>
        <p:spPr>
          <a:xfrm>
            <a:off x="4579536" y="5057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8" name="…"/>
          <p:cNvSpPr txBox="1"/>
          <p:nvPr/>
        </p:nvSpPr>
        <p:spPr>
          <a:xfrm>
            <a:off x="4381917" y="5178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89" name="…"/>
          <p:cNvSpPr txBox="1"/>
          <p:nvPr/>
        </p:nvSpPr>
        <p:spPr>
          <a:xfrm>
            <a:off x="4881599" y="5318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90" name="Name: Blade…"/>
          <p:cNvSpPr/>
          <p:nvPr/>
        </p:nvSpPr>
        <p:spPr>
          <a:xfrm>
            <a:off x="3417602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1" name="Name: Engine…"/>
          <p:cNvSpPr/>
          <p:nvPr/>
        </p:nvSpPr>
        <p:spPr>
          <a:xfrm>
            <a:off x="4205473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2" name="Name: Processor…"/>
          <p:cNvSpPr/>
          <p:nvPr/>
        </p:nvSpPr>
        <p:spPr>
          <a:xfrm>
            <a:off x="5008164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3" name="Linie"/>
          <p:cNvSpPr/>
          <p:nvPr/>
        </p:nvSpPr>
        <p:spPr>
          <a:xfrm>
            <a:off x="4599884" y="5059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Name: Construction Robot…"/>
          <p:cNvSpPr/>
          <p:nvPr/>
        </p:nvSpPr>
        <p:spPr>
          <a:xfrm>
            <a:off x="5764586" y="4466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5" name="Name: Assembly Line…"/>
          <p:cNvSpPr/>
          <p:nvPr/>
        </p:nvSpPr>
        <p:spPr>
          <a:xfrm>
            <a:off x="6753990" y="4466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6" name="Linie"/>
          <p:cNvSpPr/>
          <p:nvPr/>
        </p:nvSpPr>
        <p:spPr>
          <a:xfrm>
            <a:off x="1350175" y="3427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7" name="Linie"/>
          <p:cNvSpPr/>
          <p:nvPr/>
        </p:nvSpPr>
        <p:spPr>
          <a:xfrm>
            <a:off x="1149868" y="3627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8" name="Linie"/>
          <p:cNvSpPr/>
          <p:nvPr/>
        </p:nvSpPr>
        <p:spPr>
          <a:xfrm>
            <a:off x="1153535" y="3621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9" name="Linie"/>
          <p:cNvSpPr/>
          <p:nvPr/>
        </p:nvSpPr>
        <p:spPr>
          <a:xfrm>
            <a:off x="3602149" y="2528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0" name="Linie"/>
          <p:cNvSpPr/>
          <p:nvPr/>
        </p:nvSpPr>
        <p:spPr>
          <a:xfrm>
            <a:off x="3831279" y="5060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1" name="Linie"/>
          <p:cNvSpPr/>
          <p:nvPr/>
        </p:nvSpPr>
        <p:spPr>
          <a:xfrm>
            <a:off x="3842798" y="5066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Linie"/>
          <p:cNvSpPr/>
          <p:nvPr/>
        </p:nvSpPr>
        <p:spPr>
          <a:xfrm flipH="1" flipV="1">
            <a:off x="4283211" y="2045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3" name="Name: Dave…"/>
          <p:cNvSpPr/>
          <p:nvPr/>
        </p:nvSpPr>
        <p:spPr>
          <a:xfrm>
            <a:off x="351337" y="3255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04" name="Name: Punching…"/>
          <p:cNvSpPr/>
          <p:nvPr/>
        </p:nvSpPr>
        <p:spPr>
          <a:xfrm>
            <a:off x="2135187" y="3171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805" name="ID 301"/>
          <p:cNvSpPr/>
          <p:nvPr/>
        </p:nvSpPr>
        <p:spPr>
          <a:xfrm>
            <a:off x="1699095" y="2345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806" name="Linie"/>
          <p:cNvSpPr/>
          <p:nvPr/>
        </p:nvSpPr>
        <p:spPr>
          <a:xfrm>
            <a:off x="1878965" y="2716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7" name="Name: Edge Check…"/>
          <p:cNvSpPr/>
          <p:nvPr/>
        </p:nvSpPr>
        <p:spPr>
          <a:xfrm>
            <a:off x="1429986" y="1946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08" name="Name: Karl…"/>
          <p:cNvSpPr/>
          <p:nvPr/>
        </p:nvSpPr>
        <p:spPr>
          <a:xfrm>
            <a:off x="2589351" y="2359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09" name="Name: Tom…"/>
          <p:cNvSpPr/>
          <p:nvPr/>
        </p:nvSpPr>
        <p:spPr>
          <a:xfrm>
            <a:off x="5518665" y="2762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10" name="Name: Welding…"/>
          <p:cNvSpPr/>
          <p:nvPr/>
        </p:nvSpPr>
        <p:spPr>
          <a:xfrm>
            <a:off x="3946840" y="2762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811" name="Name: Milling…"/>
          <p:cNvSpPr/>
          <p:nvPr/>
        </p:nvSpPr>
        <p:spPr>
          <a:xfrm>
            <a:off x="3963960" y="4149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812" name="Name: Assembly…"/>
          <p:cNvSpPr/>
          <p:nvPr/>
        </p:nvSpPr>
        <p:spPr>
          <a:xfrm>
            <a:off x="6839290" y="3018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813" name="Linie"/>
          <p:cNvSpPr/>
          <p:nvPr/>
        </p:nvSpPr>
        <p:spPr>
          <a:xfrm>
            <a:off x="6464035" y="3148367"/>
            <a:ext cx="261887" cy="2755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4" name="Linie"/>
          <p:cNvSpPr/>
          <p:nvPr/>
        </p:nvSpPr>
        <p:spPr>
          <a:xfrm>
            <a:off x="6309787" y="3247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ID 302"/>
          <p:cNvSpPr/>
          <p:nvPr/>
        </p:nvSpPr>
        <p:spPr>
          <a:xfrm>
            <a:off x="5218583" y="2340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816" name="ID 303"/>
          <p:cNvSpPr/>
          <p:nvPr/>
        </p:nvSpPr>
        <p:spPr>
          <a:xfrm>
            <a:off x="5261805" y="4685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817" name="ID 304"/>
          <p:cNvSpPr/>
          <p:nvPr/>
        </p:nvSpPr>
        <p:spPr>
          <a:xfrm>
            <a:off x="6556742" y="2528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304</a:t>
            </a:r>
          </a:p>
        </p:txBody>
      </p:sp>
      <p:sp>
        <p:nvSpPr>
          <p:cNvPr id="818" name="Linie"/>
          <p:cNvSpPr/>
          <p:nvPr/>
        </p:nvSpPr>
        <p:spPr>
          <a:xfrm flipH="1">
            <a:off x="4799843" y="2542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Linie"/>
          <p:cNvSpPr/>
          <p:nvPr/>
        </p:nvSpPr>
        <p:spPr>
          <a:xfrm>
            <a:off x="6747639" y="2917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0" name="Name: Temp. Check…"/>
          <p:cNvSpPr/>
          <p:nvPr/>
        </p:nvSpPr>
        <p:spPr>
          <a:xfrm>
            <a:off x="5231631" y="1928401"/>
            <a:ext cx="823936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Temp.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21" name="Name: Final Inspection…"/>
          <p:cNvSpPr/>
          <p:nvPr/>
        </p:nvSpPr>
        <p:spPr>
          <a:xfrm>
            <a:off x="6273822" y="2118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22" name="Linie"/>
          <p:cNvSpPr/>
          <p:nvPr/>
        </p:nvSpPr>
        <p:spPr>
          <a:xfrm flipH="1">
            <a:off x="4772528" y="4865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ID 005"/>
          <p:cNvSpPr/>
          <p:nvPr/>
        </p:nvSpPr>
        <p:spPr>
          <a:xfrm>
            <a:off x="4381103" y="3430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824" name="Linie"/>
          <p:cNvSpPr/>
          <p:nvPr/>
        </p:nvSpPr>
        <p:spPr>
          <a:xfrm>
            <a:off x="4784305" y="3638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works with"/>
          <p:cNvSpPr txBox="1"/>
          <p:nvPr/>
        </p:nvSpPr>
        <p:spPr>
          <a:xfrm>
            <a:off x="3739228" y="2377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26" name="works with"/>
          <p:cNvSpPr txBox="1"/>
          <p:nvPr/>
        </p:nvSpPr>
        <p:spPr>
          <a:xfrm>
            <a:off x="3981446" y="4909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27" name="works with"/>
          <p:cNvSpPr txBox="1"/>
          <p:nvPr/>
        </p:nvSpPr>
        <p:spPr>
          <a:xfrm>
            <a:off x="6300603" y="3224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28" name="ID 006"/>
          <p:cNvSpPr/>
          <p:nvPr/>
        </p:nvSpPr>
        <p:spPr>
          <a:xfrm>
            <a:off x="8366918" y="3428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829" name="ID 007"/>
          <p:cNvSpPr/>
          <p:nvPr/>
        </p:nvSpPr>
        <p:spPr>
          <a:xfrm>
            <a:off x="8366918" y="5178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830" name="Linie"/>
          <p:cNvSpPr/>
          <p:nvPr/>
        </p:nvSpPr>
        <p:spPr>
          <a:xfrm>
            <a:off x="8557816" y="3827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1" name="Linie"/>
          <p:cNvSpPr/>
          <p:nvPr/>
        </p:nvSpPr>
        <p:spPr>
          <a:xfrm>
            <a:off x="6964774" y="3638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Linie"/>
          <p:cNvSpPr/>
          <p:nvPr/>
        </p:nvSpPr>
        <p:spPr>
          <a:xfrm>
            <a:off x="6969592" y="3655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3" name="supplies to"/>
          <p:cNvSpPr txBox="1"/>
          <p:nvPr/>
        </p:nvSpPr>
        <p:spPr>
          <a:xfrm>
            <a:off x="7474320" y="3491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4" name="supplies to"/>
          <p:cNvSpPr txBox="1"/>
          <p:nvPr/>
        </p:nvSpPr>
        <p:spPr>
          <a:xfrm>
            <a:off x="7652727" y="4326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5" name="supplies to"/>
          <p:cNvSpPr txBox="1"/>
          <p:nvPr/>
        </p:nvSpPr>
        <p:spPr>
          <a:xfrm>
            <a:off x="8544607" y="4280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6" name="Name: Storage…"/>
          <p:cNvSpPr/>
          <p:nvPr/>
        </p:nvSpPr>
        <p:spPr>
          <a:xfrm>
            <a:off x="3187439" y="3633831"/>
            <a:ext cx="1159105" cy="4542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 01.10.2018</a:t>
            </a:r>
          </a:p>
          <a:p>
            <a:pPr>
              <a:defRPr sz="600"/>
            </a:pPr>
          </a:p>
          <a:p>
            <a:pPr>
              <a:defRPr sz="600"/>
            </a:pPr>
          </a:p>
        </p:txBody>
      </p:sp>
      <p:sp>
        <p:nvSpPr>
          <p:cNvPr id="837" name="supplies to"/>
          <p:cNvSpPr txBox="1"/>
          <p:nvPr/>
        </p:nvSpPr>
        <p:spPr>
          <a:xfrm>
            <a:off x="5001486" y="3473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8" name="consists of"/>
          <p:cNvSpPr txBox="1"/>
          <p:nvPr/>
        </p:nvSpPr>
        <p:spPr>
          <a:xfrm>
            <a:off x="4702716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839" name="checks"/>
          <p:cNvSpPr txBox="1"/>
          <p:nvPr/>
        </p:nvSpPr>
        <p:spPr>
          <a:xfrm>
            <a:off x="4844715" y="2363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0" name="checks"/>
          <p:cNvSpPr txBox="1"/>
          <p:nvPr/>
        </p:nvSpPr>
        <p:spPr>
          <a:xfrm>
            <a:off x="1889992" y="2821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1" name="checks"/>
          <p:cNvSpPr txBox="1"/>
          <p:nvPr/>
        </p:nvSpPr>
        <p:spPr>
          <a:xfrm>
            <a:off x="4881599" y="4707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2" name="consists of"/>
          <p:cNvSpPr txBox="1"/>
          <p:nvPr/>
        </p:nvSpPr>
        <p:spPr>
          <a:xfrm>
            <a:off x="6165963" y="3763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843" name="has technical…"/>
          <p:cNvSpPr txBox="1"/>
          <p:nvPr/>
        </p:nvSpPr>
        <p:spPr>
          <a:xfrm>
            <a:off x="615070" y="3676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4" name="has technical…"/>
          <p:cNvSpPr txBox="1"/>
          <p:nvPr/>
        </p:nvSpPr>
        <p:spPr>
          <a:xfrm>
            <a:off x="3290130" y="5238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5" name="has technical…"/>
          <p:cNvSpPr txBox="1"/>
          <p:nvPr/>
        </p:nvSpPr>
        <p:spPr>
          <a:xfrm>
            <a:off x="3196904" y="2008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6" name="has technical…"/>
          <p:cNvSpPr txBox="1"/>
          <p:nvPr/>
        </p:nvSpPr>
        <p:spPr>
          <a:xfrm>
            <a:off x="5777804" y="3344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7" name="Name: Alexa…"/>
          <p:cNvSpPr/>
          <p:nvPr/>
        </p:nvSpPr>
        <p:spPr>
          <a:xfrm>
            <a:off x="3102672" y="4369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48" name="ID 105"/>
          <p:cNvSpPr/>
          <p:nvPr/>
        </p:nvSpPr>
        <p:spPr>
          <a:xfrm>
            <a:off x="592305" y="5395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849" name="„has technical…"/>
          <p:cNvSpPr txBox="1"/>
          <p:nvPr/>
        </p:nvSpPr>
        <p:spPr>
          <a:xfrm>
            <a:off x="944722" y="5659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850" name="Name: Edge Check…"/>
          <p:cNvSpPr/>
          <p:nvPr/>
        </p:nvSpPr>
        <p:spPr>
          <a:xfrm>
            <a:off x="5410888" y="5080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51" name="Name: Tina…"/>
          <p:cNvSpPr/>
          <p:nvPr/>
        </p:nvSpPr>
        <p:spPr>
          <a:xfrm>
            <a:off x="303802" y="4998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52" name="Name: Sebastian…"/>
          <p:cNvSpPr/>
          <p:nvPr/>
        </p:nvSpPr>
        <p:spPr>
          <a:xfrm>
            <a:off x="6395861" y="5504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53" name="Name: Rework…"/>
          <p:cNvSpPr/>
          <p:nvPr/>
        </p:nvSpPr>
        <p:spPr>
          <a:xfrm>
            <a:off x="8150850" y="2862009"/>
            <a:ext cx="843149" cy="5308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01.11.2018</a:t>
            </a:r>
          </a:p>
        </p:txBody>
      </p:sp>
      <p:sp>
        <p:nvSpPr>
          <p:cNvPr id="854" name="Name: Shipping…"/>
          <p:cNvSpPr/>
          <p:nvPr/>
        </p:nvSpPr>
        <p:spPr>
          <a:xfrm>
            <a:off x="8123033" y="5606212"/>
            <a:ext cx="843149" cy="50935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01.12.2018</a:t>
            </a:r>
          </a:p>
        </p:txBody>
      </p:sp>
      <p:sp>
        <p:nvSpPr>
          <p:cNvPr id="855" name="ID 106"/>
          <p:cNvSpPr/>
          <p:nvPr/>
        </p:nvSpPr>
        <p:spPr>
          <a:xfrm>
            <a:off x="7122715" y="5178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856" name="Linie"/>
          <p:cNvSpPr/>
          <p:nvPr/>
        </p:nvSpPr>
        <p:spPr>
          <a:xfrm>
            <a:off x="7517782" y="5343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„has technical…"/>
          <p:cNvSpPr txBox="1"/>
          <p:nvPr/>
        </p:nvSpPr>
        <p:spPr>
          <a:xfrm>
            <a:off x="7227993" y="5574543"/>
            <a:ext cx="675864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 </a:t>
            </a:r>
          </a:p>
          <a:p>
            <a:pPr>
              <a:defRPr sz="600"/>
            </a:pPr>
            <a:r>
              <a:t>knowhow“ for all</a:t>
            </a:r>
          </a:p>
          <a:p>
            <a:pPr>
              <a:defRPr sz="600"/>
            </a:pPr>
            <a:r>
              <a:t>outgoing edges“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Recap -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- Tasks</a:t>
            </a:r>
          </a:p>
        </p:txBody>
      </p:sp>
      <p:sp>
        <p:nvSpPr>
          <p:cNvPr id="144" name="Task 1"/>
          <p:cNvSpPr/>
          <p:nvPr/>
        </p:nvSpPr>
        <p:spPr>
          <a:xfrm>
            <a:off x="1215422" y="1798733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1</a:t>
            </a:r>
          </a:p>
        </p:txBody>
      </p:sp>
      <p:sp>
        <p:nvSpPr>
          <p:cNvPr id="145" name="Task 2"/>
          <p:cNvSpPr/>
          <p:nvPr/>
        </p:nvSpPr>
        <p:spPr>
          <a:xfrm>
            <a:off x="1215422" y="2648906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2</a:t>
            </a:r>
          </a:p>
        </p:txBody>
      </p:sp>
      <p:sp>
        <p:nvSpPr>
          <p:cNvPr id="146" name="Develop an IoT application and a semantic meta model to monitor and analyze data"/>
          <p:cNvSpPr/>
          <p:nvPr/>
        </p:nvSpPr>
        <p:spPr>
          <a:xfrm>
            <a:off x="2939538" y="1798733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Develop an IoT application and a semantic meta model to monitor and analyze data</a:t>
            </a:r>
          </a:p>
        </p:txBody>
      </p:sp>
      <p:sp>
        <p:nvSpPr>
          <p:cNvPr id="147" name="Use graph databases as well as SQL/noSQL Database"/>
          <p:cNvSpPr/>
          <p:nvPr/>
        </p:nvSpPr>
        <p:spPr>
          <a:xfrm>
            <a:off x="2939538" y="2648906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Use graph databases as well as SQL/noSQL Database</a:t>
            </a:r>
          </a:p>
        </p:txBody>
      </p:sp>
      <p:sp>
        <p:nvSpPr>
          <p:cNvPr id="148" name="Task 3"/>
          <p:cNvSpPr/>
          <p:nvPr/>
        </p:nvSpPr>
        <p:spPr>
          <a:xfrm>
            <a:off x="1215422" y="3499080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3</a:t>
            </a:r>
          </a:p>
        </p:txBody>
      </p:sp>
      <p:sp>
        <p:nvSpPr>
          <p:cNvPr id="149" name="Task 4"/>
          <p:cNvSpPr/>
          <p:nvPr/>
        </p:nvSpPr>
        <p:spPr>
          <a:xfrm>
            <a:off x="1215422" y="4654053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4</a:t>
            </a:r>
          </a:p>
        </p:txBody>
      </p:sp>
      <p:sp>
        <p:nvSpPr>
          <p:cNvPr id="150" name="Develop an analytics dashboard to display results"/>
          <p:cNvSpPr/>
          <p:nvPr/>
        </p:nvSpPr>
        <p:spPr>
          <a:xfrm>
            <a:off x="2939538" y="3499080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Develop an analytics dashboard to display results</a:t>
            </a:r>
          </a:p>
        </p:txBody>
      </p:sp>
      <p:sp>
        <p:nvSpPr>
          <p:cNvPr id="151" name="Show &amp; evaluate the value of graph databases in IoT applications"/>
          <p:cNvSpPr/>
          <p:nvPr/>
        </p:nvSpPr>
        <p:spPr>
          <a:xfrm>
            <a:off x="2939538" y="4654053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Show &amp; evaluate the value of graph databases in IoT applications</a:t>
            </a:r>
          </a:p>
        </p:txBody>
      </p:sp>
      <p:sp>
        <p:nvSpPr>
          <p:cNvPr id="152" name="Linie"/>
          <p:cNvSpPr/>
          <p:nvPr/>
        </p:nvSpPr>
        <p:spPr>
          <a:xfrm>
            <a:off x="390525" y="4431573"/>
            <a:ext cx="8362951" cy="1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ie"/>
          <p:cNvSpPr/>
          <p:nvPr/>
        </p:nvSpPr>
        <p:spPr>
          <a:xfrm flipH="1" flipV="1">
            <a:off x="4742464" y="3743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 flipV="1">
            <a:off x="7523331" y="3762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980435" y="2716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nie"/>
          <p:cNvSpPr/>
          <p:nvPr/>
        </p:nvSpPr>
        <p:spPr>
          <a:xfrm flipV="1">
            <a:off x="975584" y="4289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Linie"/>
          <p:cNvSpPr/>
          <p:nvPr/>
        </p:nvSpPr>
        <p:spPr>
          <a:xfrm flipV="1">
            <a:off x="994728" y="1987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Linie"/>
          <p:cNvSpPr/>
          <p:nvPr/>
        </p:nvSpPr>
        <p:spPr>
          <a:xfrm>
            <a:off x="974250" y="5599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Linie"/>
          <p:cNvSpPr/>
          <p:nvPr/>
        </p:nvSpPr>
        <p:spPr>
          <a:xfrm flipV="1">
            <a:off x="978328" y="4326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Linie"/>
          <p:cNvSpPr/>
          <p:nvPr/>
        </p:nvSpPr>
        <p:spPr>
          <a:xfrm flipV="1">
            <a:off x="991359" y="4906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Linie"/>
          <p:cNvSpPr/>
          <p:nvPr/>
        </p:nvSpPr>
        <p:spPr>
          <a:xfrm flipV="1">
            <a:off x="993269" y="2716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Linie"/>
          <p:cNvSpPr/>
          <p:nvPr/>
        </p:nvSpPr>
        <p:spPr>
          <a:xfrm flipV="1">
            <a:off x="977753" y="2594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checks"/>
          <p:cNvSpPr txBox="1"/>
          <p:nvPr/>
        </p:nvSpPr>
        <p:spPr>
          <a:xfrm>
            <a:off x="6459432" y="3070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65" name="Linie"/>
          <p:cNvSpPr/>
          <p:nvPr/>
        </p:nvSpPr>
        <p:spPr>
          <a:xfrm flipV="1">
            <a:off x="4579536" y="3836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Linie"/>
          <p:cNvSpPr/>
          <p:nvPr/>
        </p:nvSpPr>
        <p:spPr>
          <a:xfrm>
            <a:off x="4579536" y="2731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Linie"/>
          <p:cNvSpPr/>
          <p:nvPr/>
        </p:nvSpPr>
        <p:spPr>
          <a:xfrm>
            <a:off x="2082928" y="3430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Linie"/>
          <p:cNvSpPr/>
          <p:nvPr/>
        </p:nvSpPr>
        <p:spPr>
          <a:xfrm flipV="1">
            <a:off x="2082662" y="2551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consists of"/>
          <p:cNvSpPr txBox="1"/>
          <p:nvPr/>
        </p:nvSpPr>
        <p:spPr>
          <a:xfrm>
            <a:off x="1314450" y="3556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7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Develop an IoT-Application and a semantic meta model to monitor and analyz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pPr/>
            <a:r>
              <a:t>Develop an IoT-Application and a semantic meta model to monitor and analyze data</a:t>
            </a:r>
          </a:p>
        </p:txBody>
      </p:sp>
      <p:sp>
        <p:nvSpPr>
          <p:cNvPr id="172" name="ID 001"/>
          <p:cNvSpPr/>
          <p:nvPr/>
        </p:nvSpPr>
        <p:spPr>
          <a:xfrm>
            <a:off x="1699095" y="3231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73" name="ID 004"/>
          <p:cNvSpPr/>
          <p:nvPr/>
        </p:nvSpPr>
        <p:spPr>
          <a:xfrm>
            <a:off x="6556742" y="3419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74" name="ID 002"/>
          <p:cNvSpPr/>
          <p:nvPr/>
        </p:nvSpPr>
        <p:spPr>
          <a:xfrm>
            <a:off x="4381103" y="2340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75" name="ID 003"/>
          <p:cNvSpPr/>
          <p:nvPr/>
        </p:nvSpPr>
        <p:spPr>
          <a:xfrm>
            <a:off x="4381103" y="4669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76" name="ID 101"/>
          <p:cNvSpPr/>
          <p:nvPr/>
        </p:nvSpPr>
        <p:spPr>
          <a:xfrm>
            <a:off x="958971" y="3231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77" name="ID 102"/>
          <p:cNvSpPr/>
          <p:nvPr/>
        </p:nvSpPr>
        <p:spPr>
          <a:xfrm>
            <a:off x="3220355" y="2340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78" name="ID 103"/>
          <p:cNvSpPr/>
          <p:nvPr/>
        </p:nvSpPr>
        <p:spPr>
          <a:xfrm>
            <a:off x="3643197" y="4677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79" name="ID 104"/>
          <p:cNvSpPr/>
          <p:nvPr/>
        </p:nvSpPr>
        <p:spPr>
          <a:xfrm>
            <a:off x="6118890" y="2855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80" name="supplies to"/>
          <p:cNvSpPr txBox="1"/>
          <p:nvPr/>
        </p:nvSpPr>
        <p:spPr>
          <a:xfrm rot="20182236">
            <a:off x="2746384" y="2899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81" name="supplies to"/>
          <p:cNvSpPr txBox="1"/>
          <p:nvPr/>
        </p:nvSpPr>
        <p:spPr>
          <a:xfrm rot="1884371">
            <a:off x="2708355" y="3768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82" name="Linie"/>
          <p:cNvSpPr/>
          <p:nvPr/>
        </p:nvSpPr>
        <p:spPr>
          <a:xfrm flipV="1">
            <a:off x="3415742" y="2008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Linie"/>
          <p:cNvSpPr/>
          <p:nvPr/>
        </p:nvSpPr>
        <p:spPr>
          <a:xfrm>
            <a:off x="4041592" y="4865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works with"/>
          <p:cNvSpPr txBox="1"/>
          <p:nvPr/>
        </p:nvSpPr>
        <p:spPr>
          <a:xfrm>
            <a:off x="1291231" y="3170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85" name="ID 201"/>
          <p:cNvSpPr/>
          <p:nvPr/>
        </p:nvSpPr>
        <p:spPr>
          <a:xfrm>
            <a:off x="958971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86" name="ID 202"/>
          <p:cNvSpPr/>
          <p:nvPr/>
        </p:nvSpPr>
        <p:spPr>
          <a:xfrm>
            <a:off x="1699095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87" name="ID 203"/>
          <p:cNvSpPr/>
          <p:nvPr/>
        </p:nvSpPr>
        <p:spPr>
          <a:xfrm>
            <a:off x="2501787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88" name="ID 204"/>
          <p:cNvSpPr/>
          <p:nvPr/>
        </p:nvSpPr>
        <p:spPr>
          <a:xfrm>
            <a:off x="3951186" y="1702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89" name="ID 205"/>
          <p:cNvSpPr/>
          <p:nvPr/>
        </p:nvSpPr>
        <p:spPr>
          <a:xfrm>
            <a:off x="4749892" y="1696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90" name="ID 209"/>
          <p:cNvSpPr/>
          <p:nvPr/>
        </p:nvSpPr>
        <p:spPr>
          <a:xfrm>
            <a:off x="6148709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91" name="ID 210"/>
          <p:cNvSpPr/>
          <p:nvPr/>
        </p:nvSpPr>
        <p:spPr>
          <a:xfrm>
            <a:off x="6931818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92" name="Linie"/>
          <p:cNvSpPr/>
          <p:nvPr/>
        </p:nvSpPr>
        <p:spPr>
          <a:xfrm flipH="1">
            <a:off x="1150646" y="3617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ie"/>
          <p:cNvSpPr/>
          <p:nvPr/>
        </p:nvSpPr>
        <p:spPr>
          <a:xfrm>
            <a:off x="1895311" y="3616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…"/>
          <p:cNvSpPr txBox="1"/>
          <p:nvPr/>
        </p:nvSpPr>
        <p:spPr>
          <a:xfrm>
            <a:off x="1676871" y="3795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95" name="…"/>
          <p:cNvSpPr txBox="1"/>
          <p:nvPr/>
        </p:nvSpPr>
        <p:spPr>
          <a:xfrm>
            <a:off x="2197374" y="3877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96" name="Linie"/>
          <p:cNvSpPr/>
          <p:nvPr/>
        </p:nvSpPr>
        <p:spPr>
          <a:xfrm flipV="1">
            <a:off x="4576758" y="2045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Linie"/>
          <p:cNvSpPr/>
          <p:nvPr/>
        </p:nvSpPr>
        <p:spPr>
          <a:xfrm flipH="1">
            <a:off x="6441584" y="3790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nie"/>
          <p:cNvSpPr/>
          <p:nvPr/>
        </p:nvSpPr>
        <p:spPr>
          <a:xfrm>
            <a:off x="6738368" y="3797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consists of"/>
          <p:cNvSpPr txBox="1"/>
          <p:nvPr/>
        </p:nvSpPr>
        <p:spPr>
          <a:xfrm>
            <a:off x="3957610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00" name="consists of"/>
          <p:cNvSpPr txBox="1"/>
          <p:nvPr/>
        </p:nvSpPr>
        <p:spPr>
          <a:xfrm>
            <a:off x="3951186" y="5400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01" name="Name: Blade…"/>
          <p:cNvSpPr/>
          <p:nvPr/>
        </p:nvSpPr>
        <p:spPr>
          <a:xfrm>
            <a:off x="733376" y="4466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2" name="Name: Thermic Component…"/>
          <p:cNvSpPr/>
          <p:nvPr/>
        </p:nvSpPr>
        <p:spPr>
          <a:xfrm>
            <a:off x="3773338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Processor…"/>
          <p:cNvSpPr/>
          <p:nvPr/>
        </p:nvSpPr>
        <p:spPr>
          <a:xfrm>
            <a:off x="4572044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Engine…"/>
          <p:cNvSpPr/>
          <p:nvPr/>
        </p:nvSpPr>
        <p:spPr>
          <a:xfrm>
            <a:off x="1521247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Name: Processor…"/>
          <p:cNvSpPr/>
          <p:nvPr/>
        </p:nvSpPr>
        <p:spPr>
          <a:xfrm>
            <a:off x="2323939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6" name="Linie"/>
          <p:cNvSpPr/>
          <p:nvPr/>
        </p:nvSpPr>
        <p:spPr>
          <a:xfrm>
            <a:off x="1915659" y="3618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ID 206"/>
          <p:cNvSpPr/>
          <p:nvPr/>
        </p:nvSpPr>
        <p:spPr>
          <a:xfrm>
            <a:off x="3643197" y="5491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206</a:t>
            </a:r>
          </a:p>
        </p:txBody>
      </p:sp>
      <p:sp>
        <p:nvSpPr>
          <p:cNvPr id="208" name="ID 207"/>
          <p:cNvSpPr/>
          <p:nvPr/>
        </p:nvSpPr>
        <p:spPr>
          <a:xfrm>
            <a:off x="4383320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207</a:t>
            </a:r>
          </a:p>
        </p:txBody>
      </p:sp>
      <p:sp>
        <p:nvSpPr>
          <p:cNvPr id="209" name="ID 208"/>
          <p:cNvSpPr/>
          <p:nvPr/>
        </p:nvSpPr>
        <p:spPr>
          <a:xfrm>
            <a:off x="5186012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208</a:t>
            </a:r>
          </a:p>
        </p:txBody>
      </p:sp>
      <p:sp>
        <p:nvSpPr>
          <p:cNvPr id="210" name="Linie"/>
          <p:cNvSpPr/>
          <p:nvPr/>
        </p:nvSpPr>
        <p:spPr>
          <a:xfrm flipH="1">
            <a:off x="3834871" y="5058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4579536" y="5057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…"/>
          <p:cNvSpPr txBox="1"/>
          <p:nvPr/>
        </p:nvSpPr>
        <p:spPr>
          <a:xfrm>
            <a:off x="4381917" y="5178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13" name="…"/>
          <p:cNvSpPr txBox="1"/>
          <p:nvPr/>
        </p:nvSpPr>
        <p:spPr>
          <a:xfrm>
            <a:off x="4881599" y="5318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14" name="Name: Blade…"/>
          <p:cNvSpPr/>
          <p:nvPr/>
        </p:nvSpPr>
        <p:spPr>
          <a:xfrm>
            <a:off x="3417602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5" name="Name: Engine…"/>
          <p:cNvSpPr/>
          <p:nvPr/>
        </p:nvSpPr>
        <p:spPr>
          <a:xfrm>
            <a:off x="4205473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6" name="Name: Processor…"/>
          <p:cNvSpPr/>
          <p:nvPr/>
        </p:nvSpPr>
        <p:spPr>
          <a:xfrm>
            <a:off x="5008164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7" name="Linie"/>
          <p:cNvSpPr/>
          <p:nvPr/>
        </p:nvSpPr>
        <p:spPr>
          <a:xfrm>
            <a:off x="4599884" y="5059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Name: Construction Robot…"/>
          <p:cNvSpPr/>
          <p:nvPr/>
        </p:nvSpPr>
        <p:spPr>
          <a:xfrm>
            <a:off x="5764586" y="4466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9" name="Name: Assembly Line…"/>
          <p:cNvSpPr/>
          <p:nvPr/>
        </p:nvSpPr>
        <p:spPr>
          <a:xfrm>
            <a:off x="6753990" y="4466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0" name="Linie"/>
          <p:cNvSpPr/>
          <p:nvPr/>
        </p:nvSpPr>
        <p:spPr>
          <a:xfrm>
            <a:off x="1350175" y="3427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Linie"/>
          <p:cNvSpPr/>
          <p:nvPr/>
        </p:nvSpPr>
        <p:spPr>
          <a:xfrm>
            <a:off x="1149868" y="3627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Linie"/>
          <p:cNvSpPr/>
          <p:nvPr/>
        </p:nvSpPr>
        <p:spPr>
          <a:xfrm>
            <a:off x="1153535" y="3621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Linie"/>
          <p:cNvSpPr/>
          <p:nvPr/>
        </p:nvSpPr>
        <p:spPr>
          <a:xfrm>
            <a:off x="3602149" y="2528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Linie"/>
          <p:cNvSpPr/>
          <p:nvPr/>
        </p:nvSpPr>
        <p:spPr>
          <a:xfrm>
            <a:off x="3831279" y="5060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Linie"/>
          <p:cNvSpPr/>
          <p:nvPr/>
        </p:nvSpPr>
        <p:spPr>
          <a:xfrm>
            <a:off x="3842798" y="5066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 flipH="1" flipV="1">
            <a:off x="4283211" y="2045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Name: Dave…"/>
          <p:cNvSpPr/>
          <p:nvPr/>
        </p:nvSpPr>
        <p:spPr>
          <a:xfrm>
            <a:off x="351337" y="3255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8" name="Name: Punching…"/>
          <p:cNvSpPr/>
          <p:nvPr/>
        </p:nvSpPr>
        <p:spPr>
          <a:xfrm>
            <a:off x="2135187" y="3171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29" name="ID 301"/>
          <p:cNvSpPr/>
          <p:nvPr/>
        </p:nvSpPr>
        <p:spPr>
          <a:xfrm>
            <a:off x="1699095" y="2345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30" name="Linie"/>
          <p:cNvSpPr/>
          <p:nvPr/>
        </p:nvSpPr>
        <p:spPr>
          <a:xfrm>
            <a:off x="1878965" y="2716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Name: Edge Check…"/>
          <p:cNvSpPr/>
          <p:nvPr/>
        </p:nvSpPr>
        <p:spPr>
          <a:xfrm>
            <a:off x="1429986" y="1946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2" name="Name: Karl…"/>
          <p:cNvSpPr/>
          <p:nvPr/>
        </p:nvSpPr>
        <p:spPr>
          <a:xfrm>
            <a:off x="2589351" y="2359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33" name="Name: Tom…"/>
          <p:cNvSpPr/>
          <p:nvPr/>
        </p:nvSpPr>
        <p:spPr>
          <a:xfrm>
            <a:off x="5518665" y="2762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34" name="Name: Welding…"/>
          <p:cNvSpPr/>
          <p:nvPr/>
        </p:nvSpPr>
        <p:spPr>
          <a:xfrm>
            <a:off x="3946840" y="2762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35" name="Name: Milling…"/>
          <p:cNvSpPr/>
          <p:nvPr/>
        </p:nvSpPr>
        <p:spPr>
          <a:xfrm>
            <a:off x="3963960" y="4149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36" name="Name: Assembly…"/>
          <p:cNvSpPr/>
          <p:nvPr/>
        </p:nvSpPr>
        <p:spPr>
          <a:xfrm>
            <a:off x="6839290" y="3018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37" name="Linie"/>
          <p:cNvSpPr/>
          <p:nvPr/>
        </p:nvSpPr>
        <p:spPr>
          <a:xfrm>
            <a:off x="6464035" y="3148367"/>
            <a:ext cx="261887" cy="2755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Linie"/>
          <p:cNvSpPr/>
          <p:nvPr/>
        </p:nvSpPr>
        <p:spPr>
          <a:xfrm>
            <a:off x="6309787" y="3247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ID 302"/>
          <p:cNvSpPr/>
          <p:nvPr/>
        </p:nvSpPr>
        <p:spPr>
          <a:xfrm>
            <a:off x="5218583" y="2340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40" name="ID 303"/>
          <p:cNvSpPr/>
          <p:nvPr/>
        </p:nvSpPr>
        <p:spPr>
          <a:xfrm>
            <a:off x="5261805" y="4685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41" name="ID 304"/>
          <p:cNvSpPr/>
          <p:nvPr/>
        </p:nvSpPr>
        <p:spPr>
          <a:xfrm>
            <a:off x="6556742" y="2528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304</a:t>
            </a:r>
          </a:p>
        </p:txBody>
      </p:sp>
      <p:sp>
        <p:nvSpPr>
          <p:cNvPr id="242" name="Linie"/>
          <p:cNvSpPr/>
          <p:nvPr/>
        </p:nvSpPr>
        <p:spPr>
          <a:xfrm flipH="1">
            <a:off x="4799843" y="2542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747639" y="2917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Name: Temp. Check…"/>
          <p:cNvSpPr/>
          <p:nvPr/>
        </p:nvSpPr>
        <p:spPr>
          <a:xfrm>
            <a:off x="5231631" y="1928401"/>
            <a:ext cx="823936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Temp.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45" name="Name: Final Inspection…"/>
          <p:cNvSpPr/>
          <p:nvPr/>
        </p:nvSpPr>
        <p:spPr>
          <a:xfrm>
            <a:off x="6273822" y="2118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46" name="Linie"/>
          <p:cNvSpPr/>
          <p:nvPr/>
        </p:nvSpPr>
        <p:spPr>
          <a:xfrm flipH="1">
            <a:off x="4772528" y="4865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ID 005"/>
          <p:cNvSpPr/>
          <p:nvPr/>
        </p:nvSpPr>
        <p:spPr>
          <a:xfrm>
            <a:off x="4381103" y="3430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48" name="Linie"/>
          <p:cNvSpPr/>
          <p:nvPr/>
        </p:nvSpPr>
        <p:spPr>
          <a:xfrm>
            <a:off x="4784305" y="3638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works with"/>
          <p:cNvSpPr txBox="1"/>
          <p:nvPr/>
        </p:nvSpPr>
        <p:spPr>
          <a:xfrm>
            <a:off x="3739228" y="2377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0" name="works with"/>
          <p:cNvSpPr txBox="1"/>
          <p:nvPr/>
        </p:nvSpPr>
        <p:spPr>
          <a:xfrm>
            <a:off x="3981446" y="4909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1" name="works with"/>
          <p:cNvSpPr txBox="1"/>
          <p:nvPr/>
        </p:nvSpPr>
        <p:spPr>
          <a:xfrm>
            <a:off x="6300603" y="3224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2" name="ID 006"/>
          <p:cNvSpPr/>
          <p:nvPr/>
        </p:nvSpPr>
        <p:spPr>
          <a:xfrm>
            <a:off x="8366918" y="3428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53" name="ID 007"/>
          <p:cNvSpPr/>
          <p:nvPr/>
        </p:nvSpPr>
        <p:spPr>
          <a:xfrm>
            <a:off x="8366918" y="5178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54" name="Linie"/>
          <p:cNvSpPr/>
          <p:nvPr/>
        </p:nvSpPr>
        <p:spPr>
          <a:xfrm>
            <a:off x="8557816" y="3827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Linie"/>
          <p:cNvSpPr/>
          <p:nvPr/>
        </p:nvSpPr>
        <p:spPr>
          <a:xfrm>
            <a:off x="6964774" y="3638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Linie"/>
          <p:cNvSpPr/>
          <p:nvPr/>
        </p:nvSpPr>
        <p:spPr>
          <a:xfrm>
            <a:off x="6969592" y="3655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supplies to"/>
          <p:cNvSpPr txBox="1"/>
          <p:nvPr/>
        </p:nvSpPr>
        <p:spPr>
          <a:xfrm>
            <a:off x="7474320" y="3491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8" name="supplies to"/>
          <p:cNvSpPr txBox="1"/>
          <p:nvPr/>
        </p:nvSpPr>
        <p:spPr>
          <a:xfrm>
            <a:off x="7652727" y="4326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9" name="supplies to"/>
          <p:cNvSpPr txBox="1"/>
          <p:nvPr/>
        </p:nvSpPr>
        <p:spPr>
          <a:xfrm>
            <a:off x="8544607" y="4280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0" name="Name: Storage…"/>
          <p:cNvSpPr/>
          <p:nvPr/>
        </p:nvSpPr>
        <p:spPr>
          <a:xfrm>
            <a:off x="3187439" y="3633831"/>
            <a:ext cx="1159105" cy="4542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 01.10.2018</a:t>
            </a:r>
          </a:p>
          <a:p>
            <a:pPr>
              <a:defRPr sz="600"/>
            </a:pPr>
          </a:p>
          <a:p>
            <a:pPr>
              <a:defRPr sz="600"/>
            </a:pPr>
          </a:p>
        </p:txBody>
      </p:sp>
      <p:sp>
        <p:nvSpPr>
          <p:cNvPr id="261" name="supplies to"/>
          <p:cNvSpPr txBox="1"/>
          <p:nvPr/>
        </p:nvSpPr>
        <p:spPr>
          <a:xfrm>
            <a:off x="5001486" y="3473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2" name="consists of"/>
          <p:cNvSpPr txBox="1"/>
          <p:nvPr/>
        </p:nvSpPr>
        <p:spPr>
          <a:xfrm>
            <a:off x="4702716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63" name="checks"/>
          <p:cNvSpPr txBox="1"/>
          <p:nvPr/>
        </p:nvSpPr>
        <p:spPr>
          <a:xfrm>
            <a:off x="4844715" y="2363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4" name="checks"/>
          <p:cNvSpPr txBox="1"/>
          <p:nvPr/>
        </p:nvSpPr>
        <p:spPr>
          <a:xfrm>
            <a:off x="1889992" y="2821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5" name="checks"/>
          <p:cNvSpPr txBox="1"/>
          <p:nvPr/>
        </p:nvSpPr>
        <p:spPr>
          <a:xfrm>
            <a:off x="4881599" y="4707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6" name="consists of"/>
          <p:cNvSpPr txBox="1"/>
          <p:nvPr/>
        </p:nvSpPr>
        <p:spPr>
          <a:xfrm>
            <a:off x="6165963" y="3763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67" name="has technical…"/>
          <p:cNvSpPr txBox="1"/>
          <p:nvPr/>
        </p:nvSpPr>
        <p:spPr>
          <a:xfrm>
            <a:off x="615070" y="3676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8" name="has technical…"/>
          <p:cNvSpPr txBox="1"/>
          <p:nvPr/>
        </p:nvSpPr>
        <p:spPr>
          <a:xfrm>
            <a:off x="3290130" y="5238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9" name="has technical…"/>
          <p:cNvSpPr txBox="1"/>
          <p:nvPr/>
        </p:nvSpPr>
        <p:spPr>
          <a:xfrm>
            <a:off x="3196904" y="2008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0" name="has technical…"/>
          <p:cNvSpPr txBox="1"/>
          <p:nvPr/>
        </p:nvSpPr>
        <p:spPr>
          <a:xfrm>
            <a:off x="5777804" y="3344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1" name="Name: Alexa…"/>
          <p:cNvSpPr/>
          <p:nvPr/>
        </p:nvSpPr>
        <p:spPr>
          <a:xfrm>
            <a:off x="3102672" y="4369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2" name="ID 105"/>
          <p:cNvSpPr/>
          <p:nvPr/>
        </p:nvSpPr>
        <p:spPr>
          <a:xfrm>
            <a:off x="592305" y="5395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73" name="„has technical…"/>
          <p:cNvSpPr txBox="1"/>
          <p:nvPr/>
        </p:nvSpPr>
        <p:spPr>
          <a:xfrm>
            <a:off x="944722" y="5659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74" name="Name: Edge Check…"/>
          <p:cNvSpPr/>
          <p:nvPr/>
        </p:nvSpPr>
        <p:spPr>
          <a:xfrm>
            <a:off x="5410888" y="5080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75" name="Name: Tina…"/>
          <p:cNvSpPr/>
          <p:nvPr/>
        </p:nvSpPr>
        <p:spPr>
          <a:xfrm>
            <a:off x="303802" y="4998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6" name="Name: Sebastian…"/>
          <p:cNvSpPr/>
          <p:nvPr/>
        </p:nvSpPr>
        <p:spPr>
          <a:xfrm>
            <a:off x="6395861" y="5504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7" name="Name: Rework…"/>
          <p:cNvSpPr/>
          <p:nvPr/>
        </p:nvSpPr>
        <p:spPr>
          <a:xfrm>
            <a:off x="8150850" y="2862009"/>
            <a:ext cx="843149" cy="5308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01.11.2018</a:t>
            </a:r>
          </a:p>
        </p:txBody>
      </p:sp>
      <p:sp>
        <p:nvSpPr>
          <p:cNvPr id="278" name="Name: Shipping…"/>
          <p:cNvSpPr/>
          <p:nvPr/>
        </p:nvSpPr>
        <p:spPr>
          <a:xfrm>
            <a:off x="8123033" y="5606212"/>
            <a:ext cx="843149" cy="50935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01.12.2018</a:t>
            </a:r>
          </a:p>
        </p:txBody>
      </p:sp>
      <p:sp>
        <p:nvSpPr>
          <p:cNvPr id="279" name="ID 106"/>
          <p:cNvSpPr/>
          <p:nvPr/>
        </p:nvSpPr>
        <p:spPr>
          <a:xfrm>
            <a:off x="7122715" y="5178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80" name="Linie"/>
          <p:cNvSpPr/>
          <p:nvPr/>
        </p:nvSpPr>
        <p:spPr>
          <a:xfrm>
            <a:off x="7517782" y="5343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„has technical…"/>
          <p:cNvSpPr txBox="1"/>
          <p:nvPr/>
        </p:nvSpPr>
        <p:spPr>
          <a:xfrm>
            <a:off x="7227993" y="5574543"/>
            <a:ext cx="675864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 </a:t>
            </a:r>
          </a:p>
          <a:p>
            <a:pPr>
              <a:defRPr sz="600"/>
            </a:pPr>
            <a:r>
              <a:t>knowhow“ for all</a:t>
            </a:r>
          </a:p>
          <a:p>
            <a:pPr>
              <a:defRPr sz="600"/>
            </a:pPr>
            <a:r>
              <a:t>outgoing edges“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after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ntr" nodeType="after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after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after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after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entr" nodeType="after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after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after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ntr" nodeType="after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afterEffec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after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afterEffec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ntr" nodeType="after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afterEffect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entr" nodeType="after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after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entr" nodeType="after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after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entr" nodeType="after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after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Class="entr" nodeType="after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Class="entr" nodeType="after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ntr" nodeType="after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after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entr" nodeType="afterEffect" presetSubtype="0" presetID="1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afterEffect" presetSubtype="0" presetID="1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Class="entr" nodeType="afterEffect" presetSubtype="0" presetID="1" grpId="8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Class="entr" nodeType="clickEffect" presetSubtype="0" presetID="1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afterEffect" presetSubtype="0" presetID="1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ntr" nodeType="afterEffect" presetSubtype="0" presetID="1" grpId="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ntr" nodeType="afterEffect" presetSubtype="0" presetID="1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ntr" nodeType="afterEffect" presetSubtype="0" presetID="1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Class="entr" nodeType="afterEffect" presetSubtype="0" presetID="1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Class="entr" nodeType="afterEffect" presetSubtype="0" presetID="1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Class="entr" nodeType="clickEffect" presetSubtype="0" presetID="1" grpId="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Class="entr" nodeType="afterEffect" presetSubtype="0" presetID="1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entr" nodeType="afterEffect" presetSubtype="0" presetID="1" grpId="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afterEffect" presetSubtype="0" presetID="1" grpId="9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Class="entr" nodeType="afterEffect" presetSubtype="0" presetID="1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Class="entr" nodeType="afterEffect" presetSubtype="0" presetID="1" grpId="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ntr" nodeType="clickEffect" presetSubtype="0" presetID="1" grpId="9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Class="entr" nodeType="afterEffect" presetSubtype="0" presetID="1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afterEffect" presetSubtype="0" presetID="1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entr" nodeType="afterEffect" presetSubtype="0" presetID="1" grpId="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Class="entr" nodeType="afterEffect" presetSubtype="0" presetID="1" grpId="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Class="entr" nodeType="afterEffect" presetSubtype="0" presetID="1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afterEffect" presetSubtype="0" presetID="1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Class="entr" nodeType="afterEffect" presetSubtype="0" presetID="1" grpId="1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entr" nodeType="afterEffect" presetSubtype="0" presetID="1" grpId="10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entr" nodeType="afterEffect" presetSubtype="0" presetID="1" grpId="10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afterEffect" presetSubtype="0" presetID="1" grpId="1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Class="entr" nodeType="afterEffect" presetSubtype="0" presetID="1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Class="entr" nodeType="clickEffect" presetSubtype="0" presetID="1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Class="entr" nodeType="afterEffect" presetSubtype="0" presetID="1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Class="entr" nodeType="afterEffect" presetSubtype="0" presetID="1" grpId="1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Class="entr" nodeType="afterEffect" presetSubtype="0" presetID="1" grpId="1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Class="entr" nodeType="afterEffect" presetSubtype="0" presetID="1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Class="entr" nodeType="afterEffect" presetSubtype="0" presetID="1" grpId="1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entr" nodeType="clickEffect" presetSubtype="0" presetID="1" grpId="1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Class="entr" nodeType="afterEffect" presetSubtype="0" presetID="1" grpId="1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Class="entr" nodeType="afterEffect" presetSubtype="0" presetID="1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Class="entr" nodeType="afterEffect" presetSubtype="0" presetID="1" grpId="1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Class="entr" nodeType="afterEffect" presetSubtype="0" presetID="1" grpId="1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Class="entr" nodeType="afterEffect" presetSubtype="0" presetID="1" grpId="1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ntr" nodeType="afterEffect" presetSubtype="0" presetID="1" grpId="1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Class="entr" nodeType="afterEffect" presetSubtype="0" presetID="1" grpId="1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Class="entr" nodeType="afterEffect" presetSubtype="0" presetID="1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Class="entr" nodeType="afterEffect" presetSubtype="0" presetID="1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ntr" nodeType="afterEffect" presetSubtype="0" presetID="1" grpId="1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87"/>
      <p:bldP build="whole" bldLvl="1" animBg="1" rev="0" advAuto="0" spid="257" grpId="19"/>
      <p:bldP build="whole" bldLvl="1" animBg="1" rev="0" advAuto="0" spid="156" grpId="121"/>
      <p:bldP build="whole" bldLvl="1" animBg="1" rev="0" advAuto="0" spid="277" grpId="12"/>
      <p:bldP build="whole" bldLvl="1" animBg="1" rev="0" advAuto="0" spid="177" grpId="89"/>
      <p:bldP build="whole" bldLvl="1" animBg="1" rev="0" advAuto="0" spid="202" grpId="44"/>
      <p:bldP build="whole" bldLvl="1" animBg="1" rev="0" advAuto="0" spid="210" grpId="56"/>
      <p:bldP build="whole" bldLvl="1" animBg="1" rev="0" advAuto="0" spid="253" grpId="13"/>
      <p:bldP build="whole" bldLvl="1" animBg="1" rev="0" advAuto="0" spid="217" grpId="63"/>
      <p:bldP build="whole" bldLvl="1" animBg="1" rev="0" advAuto="0" spid="206" grpId="38"/>
      <p:bldP build="whole" bldLvl="1" animBg="1" rev="0" advAuto="0" spid="219" grpId="55"/>
      <p:bldP build="whole" bldLvl="1" animBg="1" rev="0" advAuto="0" spid="235" grpId="6"/>
      <p:bldP build="whole" bldLvl="1" animBg="1" rev="0" advAuto="0" spid="261" grpId="18"/>
      <p:bldP build="whole" bldLvl="1" animBg="1" rev="0" advAuto="0" spid="231" grpId="66"/>
      <p:bldP build="whole" bldLvl="1" animBg="1" rev="0" advAuto="0" spid="259" grpId="25"/>
      <p:bldP build="whole" bldLvl="1" animBg="1" rev="0" advAuto="0" spid="228" grpId="2"/>
      <p:bldP build="whole" bldLvl="1" animBg="1" rev="0" advAuto="0" spid="268" grpId="99"/>
      <p:bldP build="whole" bldLvl="1" animBg="1" rev="0" advAuto="0" spid="232" grpId="90"/>
      <p:bldP build="whole" bldLvl="1" animBg="1" rev="0" advAuto="0" spid="158" grpId="117"/>
      <p:bldP build="whole" bldLvl="1" animBg="1" rev="0" advAuto="0" spid="178" grpId="95"/>
      <p:bldP build="whole" bldLvl="1" animBg="1" rev="0" advAuto="0" spid="240" grpId="74"/>
      <p:bldP build="whole" bldLvl="1" animBg="1" rev="0" advAuto="0" spid="224" grpId="101"/>
      <p:bldP build="whole" bldLvl="1" animBg="1" rev="0" advAuto="0" spid="186" grpId="35"/>
      <p:bldP build="whole" bldLvl="1" animBg="1" rev="0" advAuto="0" spid="223" grpId="92"/>
      <p:bldP build="whole" bldLvl="1" animBg="1" rev="0" advAuto="0" spid="155" grpId="112"/>
      <p:bldP build="whole" bldLvl="1" animBg="1" rev="0" advAuto="0" spid="169" grpId="29"/>
      <p:bldP build="whole" bldLvl="1" animBg="1" rev="0" advAuto="0" spid="226" grpId="41"/>
      <p:bldP build="whole" bldLvl="1" animBg="1" rev="0" advAuto="0" spid="276" grpId="109"/>
      <p:bldP build="whole" bldLvl="1" animBg="1" rev="0" advAuto="0" spid="181" grpId="22"/>
      <p:bldP build="whole" bldLvl="1" animBg="1" rev="0" advAuto="0" spid="197" grpId="49"/>
      <p:bldP build="whole" bldLvl="1" animBg="1" rev="0" advAuto="0" spid="163" grpId="118"/>
      <p:bldP build="whole" bldLvl="1" animBg="1" rev="0" advAuto="0" spid="182" grpId="94"/>
      <p:bldP build="whole" bldLvl="1" animBg="1" rev="0" advAuto="0" spid="243" grpId="81"/>
      <p:bldP build="whole" bldLvl="1" animBg="1" rev="0" advAuto="0" spid="251" grpId="104"/>
      <p:bldP build="whole" bldLvl="1" animBg="1" rev="0" advAuto="0" spid="192" grpId="30"/>
      <p:bldP build="whole" bldLvl="1" animBg="1" rev="0" advAuto="0" spid="179" grpId="102"/>
      <p:bldP build="whole" bldLvl="1" animBg="1" rev="0" advAuto="0" spid="280" grpId="113"/>
      <p:bldP build="whole" bldLvl="1" animBg="1" rev="0" advAuto="0" spid="248" grpId="20"/>
      <p:bldP build="whole" bldLvl="1" animBg="1" rev="0" advAuto="0" spid="191" grpId="54"/>
      <p:bldP build="whole" bldLvl="1" animBg="1" rev="0" advAuto="0" spid="265" grpId="75"/>
      <p:bldP build="whole" bldLvl="1" animBg="1" rev="0" advAuto="0" spid="267" grpId="86"/>
      <p:bldP build="whole" bldLvl="1" animBg="1" rev="0" advAuto="0" spid="172" grpId="1"/>
      <p:bldP build="whole" bldLvl="1" animBg="1" rev="0" advAuto="0" spid="204" grpId="36"/>
      <p:bldP build="whole" bldLvl="1" animBg="1" rev="0" advAuto="0" spid="184" grpId="84"/>
      <p:bldP build="whole" bldLvl="1" animBg="1" rev="0" advAuto="0" spid="209" grpId="64"/>
      <p:bldP build="whole" bldLvl="1" animBg="1" rev="0" advAuto="0" spid="242" grpId="73"/>
      <p:bldP build="whole" bldLvl="1" animBg="1" rev="0" advAuto="0" spid="262" grpId="46"/>
      <p:bldP build="whole" bldLvl="1" animBg="1" rev="0" advAuto="0" spid="249" grpId="91"/>
      <p:bldP build="whole" bldLvl="1" animBg="1" rev="0" advAuto="0" spid="200" grpId="57"/>
      <p:bldP build="whole" bldLvl="1" animBg="1" rev="0" advAuto="0" spid="157" grpId="122"/>
      <p:bldP build="whole" bldLvl="1" animBg="1" rev="0" advAuto="0" spid="201" grpId="32"/>
      <p:bldP build="whole" bldLvl="1" animBg="1" rev="0" advAuto="0" spid="279" grpId="108"/>
      <p:bldP build="whole" bldLvl="1" animBg="1" rev="0" advAuto="0" spid="166" grpId="17"/>
      <p:bldP build="whole" bldLvl="1" animBg="1" rev="0" advAuto="0" spid="183" grpId="98"/>
      <p:bldP build="whole" bldLvl="1" animBg="1" rev="0" advAuto="0" spid="187" grpId="39"/>
      <p:bldP build="whole" bldLvl="1" animBg="1" rev="0" advAuto="0" spid="233" grpId="103"/>
      <p:bldP build="whole" bldLvl="1" animBg="1" rev="0" advAuto="0" spid="245" grpId="78"/>
      <p:bldP build="whole" bldLvl="1" animBg="1" rev="0" advAuto="0" spid="281" grpId="110"/>
      <p:bldP build="whole" bldLvl="1" animBg="1" rev="0" advAuto="0" spid="264" grpId="68"/>
      <p:bldP build="whole" bldLvl="1" animBg="1" rev="0" advAuto="0" spid="275" grpId="115"/>
      <p:bldP build="whole" bldLvl="1" animBg="1" rev="0" advAuto="0" spid="246" grpId="76"/>
      <p:bldP build="whole" bldLvl="1" animBg="1" rev="0" advAuto="0" spid="256" grpId="27"/>
      <p:bldP build="whole" bldLvl="1" animBg="1" rev="0" advAuto="0" spid="188" grpId="43"/>
      <p:bldP build="whole" bldLvl="1" animBg="1" rev="0" advAuto="0" spid="222" grpId="88"/>
      <p:bldP build="whole" bldLvl="1" animBg="1" rev="0" advAuto="0" spid="203" grpId="48"/>
      <p:bldP build="whole" bldLvl="1" animBg="1" rev="0" advAuto="0" spid="154" grpId="111"/>
      <p:bldP build="whole" bldLvl="1" animBg="1" rev="0" advAuto="0" spid="220" grpId="85"/>
      <p:bldP build="whole" bldLvl="1" animBg="1" rev="0" advAuto="0" spid="190" grpId="51"/>
      <p:bldP build="whole" bldLvl="1" animBg="1" rev="0" advAuto="0" spid="180" grpId="16"/>
      <p:bldP build="whole" bldLvl="1" animBg="1" rev="0" advAuto="0" spid="185" grpId="31"/>
      <p:bldP build="whole" bldLvl="1" animBg="1" rev="0" advAuto="0" spid="272" grpId="114"/>
      <p:bldP build="whole" bldLvl="1" animBg="1" rev="0" advAuto="0" spid="230" grpId="69"/>
      <p:bldP build="whole" bldLvl="1" animBg="1" rev="0" advAuto="0" spid="164" grpId="80"/>
      <p:bldP build="whole" bldLvl="1" animBg="1" rev="0" advAuto="0" spid="176" grpId="82"/>
      <p:bldP build="whole" bldLvl="1" animBg="1" rev="0" advAuto="0" spid="211" grpId="60"/>
      <p:bldP build="whole" bldLvl="1" animBg="1" rev="0" advAuto="0" spid="208" grpId="61"/>
      <p:bldP build="whole" bldLvl="1" animBg="1" rev="0" advAuto="0" spid="194" grpId="33"/>
      <p:bldP build="whole" bldLvl="1" animBg="1" rev="0" advAuto="0" spid="247" grpId="7"/>
      <p:bldP build="whole" bldLvl="1" animBg="1" rev="0" advAuto="0" spid="207" grpId="58"/>
      <p:bldP build="whole" bldLvl="1" animBg="1" rev="0" advAuto="0" spid="218" grpId="52"/>
      <p:bldP build="whole" bldLvl="1" animBg="1" rev="0" advAuto="0" spid="238" grpId="107"/>
      <p:bldP build="whole" bldLvl="1" animBg="1" rev="0" advAuto="0" spid="173" grpId="9"/>
      <p:bldP build="whole" bldLvl="1" animBg="1" rev="0" advAuto="0" spid="216" grpId="65"/>
      <p:bldP build="whole" bldLvl="1" animBg="1" rev="0" advAuto="0" spid="258" grpId="26"/>
      <p:bldP build="whole" bldLvl="1" animBg="1" rev="0" advAuto="0" spid="162" grpId="120"/>
      <p:bldP build="whole" bldLvl="1" animBg="1" rev="0" advAuto="0" spid="160" grpId="119"/>
      <p:bldP build="whole" bldLvl="1" animBg="1" rev="0" advAuto="0" spid="167" grpId="23"/>
      <p:bldP build="whole" bldLvl="1" animBg="1" rev="0" advAuto="0" spid="241" grpId="79"/>
      <p:bldP build="whole" bldLvl="1" animBg="1" rev="0" advAuto="0" spid="195" grpId="37"/>
      <p:bldP build="whole" bldLvl="1" animBg="1" rev="0" advAuto="0" spid="271" grpId="96"/>
      <p:bldP build="whole" bldLvl="1" animBg="1" rev="0" advAuto="0" spid="250" grpId="97"/>
      <p:bldP build="whole" bldLvl="1" animBg="1" rev="0" advAuto="0" spid="214" grpId="59"/>
      <p:bldP build="whole" bldLvl="1" animBg="1" rev="0" advAuto="0" spid="205" grpId="40"/>
      <p:bldP build="whole" bldLvl="1" animBg="1" rev="0" advAuto="0" spid="189" grpId="47"/>
      <p:bldP build="whole" bldLvl="1" animBg="1" rev="0" advAuto="0" spid="229" grpId="67"/>
      <p:bldP build="whole" bldLvl="1" animBg="1" rev="0" advAuto="0" spid="161" grpId="123"/>
      <p:bldP build="whole" bldLvl="1" animBg="1" rev="0" advAuto="0" spid="278" grpId="14"/>
      <p:bldP build="whole" bldLvl="1" animBg="1" rev="0" advAuto="0" spid="263" grpId="72"/>
      <p:bldP build="whole" bldLvl="1" animBg="1" rev="0" advAuto="0" spid="165" grpId="24"/>
      <p:bldP build="whole" bldLvl="1" animBg="1" rev="0" advAuto="0" spid="199" grpId="42"/>
      <p:bldP build="whole" bldLvl="1" animBg="1" rev="0" advAuto="0" spid="175" grpId="5"/>
      <p:bldP build="whole" bldLvl="1" animBg="1" rev="0" advAuto="0" spid="234" grpId="4"/>
      <p:bldP build="whole" bldLvl="1" animBg="1" rev="0" advAuto="0" spid="255" grpId="21"/>
      <p:bldP build="whole" bldLvl="1" animBg="1" rev="0" advAuto="0" spid="198" grpId="53"/>
      <p:bldP build="whole" bldLvl="1" animBg="1" rev="0" advAuto="0" spid="239" grpId="71"/>
      <p:bldP build="whole" bldLvl="1" animBg="1" rev="0" advAuto="0" spid="254" grpId="28"/>
      <p:bldP build="whole" bldLvl="1" animBg="1" rev="0" advAuto="0" spid="174" grpId="3"/>
      <p:bldP build="whole" bldLvl="1" animBg="1" rev="0" advAuto="0" spid="273" grpId="116"/>
      <p:bldP build="whole" bldLvl="1" animBg="1" rev="0" advAuto="0" spid="196" grpId="45"/>
      <p:bldP build="whole" bldLvl="1" animBg="1" rev="0" advAuto="0" spid="227" grpId="83"/>
      <p:bldP build="whole" bldLvl="1" animBg="1" rev="0" advAuto="0" spid="159" grpId="124"/>
      <p:bldP build="whole" bldLvl="1" animBg="1" rev="0" advAuto="0" spid="266" grpId="50"/>
      <p:bldP build="whole" bldLvl="1" animBg="1" rev="0" advAuto="0" spid="237" grpId="105"/>
      <p:bldP build="whole" bldLvl="1" animBg="1" rev="0" advAuto="0" spid="260" grpId="8"/>
      <p:bldP build="whole" bldLvl="1" animBg="1" rev="0" advAuto="0" spid="244" grpId="70"/>
      <p:bldP build="whole" bldLvl="1" animBg="1" rev="0" advAuto="0" spid="252" grpId="11"/>
      <p:bldP build="whole" bldLvl="1" animBg="1" rev="0" advAuto="0" spid="274" grpId="77"/>
      <p:bldP build="whole" bldLvl="1" animBg="1" rev="0" advAuto="0" spid="269" grpId="93"/>
      <p:bldP build="whole" bldLvl="1" animBg="1" rev="0" advAuto="0" spid="193" grpId="34"/>
      <p:bldP build="whole" bldLvl="1" animBg="1" rev="0" advAuto="0" spid="270" grpId="106"/>
      <p:bldP build="whole" bldLvl="1" animBg="1" rev="0" advAuto="0" spid="236" grpId="10"/>
      <p:bldP build="whole" bldLvl="1" animBg="1" rev="0" advAuto="0" spid="225" grpId="100"/>
      <p:bldP build="whole" bldLvl="1" animBg="1" rev="0" advAuto="0" spid="215" grpId="62"/>
      <p:bldP build="whole" bldLvl="1" animBg="1" rev="0" advAuto="0" spid="168" grpId="1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tabase sch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pSp>
        <p:nvGrpSpPr>
          <p:cNvPr id="302" name="Gruppieren"/>
          <p:cNvGrpSpPr/>
          <p:nvPr/>
        </p:nvGrpSpPr>
        <p:grpSpPr>
          <a:xfrm>
            <a:off x="3103763" y="1171418"/>
            <a:ext cx="2936474" cy="1609317"/>
            <a:chOff x="0" y="0"/>
            <a:chExt cx="2936472" cy="1609316"/>
          </a:xfrm>
        </p:grpSpPr>
        <p:sp>
          <p:nvSpPr>
            <p:cNvPr id="285" name="Linie"/>
            <p:cNvSpPr/>
            <p:nvPr/>
          </p:nvSpPr>
          <p:spPr>
            <a:xfrm>
              <a:off x="1188431" y="289576"/>
              <a:ext cx="673215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Linie"/>
            <p:cNvSpPr/>
            <p:nvPr/>
          </p:nvSpPr>
          <p:spPr>
            <a:xfrm>
              <a:off x="1074826" y="1319740"/>
              <a:ext cx="7868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Linie"/>
            <p:cNvSpPr/>
            <p:nvPr/>
          </p:nvSpPr>
          <p:spPr>
            <a:xfrm flipV="1">
              <a:off x="756744" y="411248"/>
              <a:ext cx="1" cy="7696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1"/>
            <p:cNvSpPr txBox="1"/>
            <p:nvPr/>
          </p:nvSpPr>
          <p:spPr>
            <a:xfrm>
              <a:off x="1188431" y="63006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9" name="0..1"/>
            <p:cNvSpPr txBox="1"/>
            <p:nvPr/>
          </p:nvSpPr>
          <p:spPr>
            <a:xfrm>
              <a:off x="1524490" y="63006"/>
              <a:ext cx="33715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0..1</a:t>
              </a: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587609" y="41124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1" name="1"/>
            <p:cNvSpPr txBox="1"/>
            <p:nvPr/>
          </p:nvSpPr>
          <p:spPr>
            <a:xfrm>
              <a:off x="587609" y="97648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2" name="Linie"/>
            <p:cNvSpPr/>
            <p:nvPr/>
          </p:nvSpPr>
          <p:spPr>
            <a:xfrm flipV="1">
              <a:off x="1083807" y="420228"/>
              <a:ext cx="768859" cy="76886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4973958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1"/>
            <p:cNvSpPr txBox="1"/>
            <p:nvPr/>
          </p:nvSpPr>
          <p:spPr>
            <a:xfrm>
              <a:off x="1074826" y="1307040"/>
              <a:ext cx="18183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n"/>
            <p:cNvSpPr txBox="1"/>
            <p:nvPr/>
          </p:nvSpPr>
          <p:spPr>
            <a:xfrm>
              <a:off x="1674229" y="1307040"/>
              <a:ext cx="18183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95" name="1"/>
            <p:cNvSpPr txBox="1"/>
            <p:nvPr/>
          </p:nvSpPr>
          <p:spPr>
            <a:xfrm>
              <a:off x="983909" y="97648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6" name="n"/>
            <p:cNvSpPr txBox="1"/>
            <p:nvPr/>
          </p:nvSpPr>
          <p:spPr>
            <a:xfrm>
              <a:off x="1627014" y="289576"/>
              <a:ext cx="181836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97" name="Component"/>
            <p:cNvSpPr/>
            <p:nvPr/>
          </p:nvSpPr>
          <p:spPr>
            <a:xfrm>
              <a:off x="1866408" y="1190130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Component</a:t>
              </a:r>
            </a:p>
          </p:txBody>
        </p:sp>
        <p:sp>
          <p:nvSpPr>
            <p:cNvPr id="298" name="Abgerundetes Rechteck"/>
            <p:cNvSpPr/>
            <p:nvPr/>
          </p:nvSpPr>
          <p:spPr>
            <a:xfrm>
              <a:off x="0" y="0"/>
              <a:ext cx="2936473" cy="1609317"/>
            </a:xfrm>
            <a:prstGeom prst="roundRect">
              <a:avLst>
                <a:gd name="adj" fmla="val 11837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9" name="Sensor"/>
            <p:cNvSpPr/>
            <p:nvPr/>
          </p:nvSpPr>
          <p:spPr>
            <a:xfrm>
              <a:off x="1860826" y="147266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Sensor</a:t>
              </a:r>
            </a:p>
          </p:txBody>
        </p:sp>
        <p:sp>
          <p:nvSpPr>
            <p:cNvPr id="300" name="Machine"/>
            <p:cNvSpPr/>
            <p:nvPr/>
          </p:nvSpPr>
          <p:spPr>
            <a:xfrm>
              <a:off x="295316" y="147266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Machine</a:t>
              </a:r>
            </a:p>
          </p:txBody>
        </p:sp>
        <p:sp>
          <p:nvSpPr>
            <p:cNvPr id="301" name="Person"/>
            <p:cNvSpPr/>
            <p:nvPr/>
          </p:nvSpPr>
          <p:spPr>
            <a:xfrm>
              <a:off x="177573" y="1202830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Person</a:t>
              </a:r>
            </a:p>
          </p:txBody>
        </p:sp>
      </p:grpSp>
      <p:graphicFrame>
        <p:nvGraphicFramePr>
          <p:cNvPr id="303" name="Tabelle"/>
          <p:cNvGraphicFramePr/>
          <p:nvPr/>
        </p:nvGraphicFramePr>
        <p:xfrm>
          <a:off x="3745898" y="4393435"/>
          <a:ext cx="1327266" cy="10351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i="1" sz="1100"/>
                      </a:pP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4" name="Tabelle"/>
          <p:cNvGraphicFramePr/>
          <p:nvPr/>
        </p:nvGraphicFramePr>
        <p:xfrm>
          <a:off x="4280196" y="3554592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5" name="Tabelle"/>
          <p:cNvGraphicFramePr/>
          <p:nvPr/>
        </p:nvGraphicFramePr>
        <p:xfrm>
          <a:off x="907299" y="3560942"/>
          <a:ext cx="1580243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55064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6" name="Tabelle"/>
          <p:cNvGraphicFramePr/>
          <p:nvPr/>
        </p:nvGraphicFramePr>
        <p:xfrm>
          <a:off x="907299" y="5044346"/>
          <a:ext cx="1580243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786735"/>
                <a:gridCol w="786735"/>
              </a:tblGrid>
              <a:tr h="1656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sensor-values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7" name="Tabelle"/>
          <p:cNvGraphicFramePr/>
          <p:nvPr/>
        </p:nvGraphicFramePr>
        <p:xfrm>
          <a:off x="5690616" y="4905389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  <a:gridCol w="683497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8" name="Tabelle"/>
          <p:cNvGraphicFramePr/>
          <p:nvPr/>
        </p:nvGraphicFramePr>
        <p:xfrm>
          <a:off x="4861856" y="548253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supplies_to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ID_pred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09" name="Linie"/>
          <p:cNvSpPr/>
          <p:nvPr/>
        </p:nvSpPr>
        <p:spPr>
          <a:xfrm>
            <a:off x="5331819" y="3898551"/>
            <a:ext cx="1" cy="4719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Linie"/>
          <p:cNvSpPr/>
          <p:nvPr/>
        </p:nvSpPr>
        <p:spPr>
          <a:xfrm flipV="1">
            <a:off x="5154150" y="3882002"/>
            <a:ext cx="1" cy="34395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Linie"/>
          <p:cNvSpPr/>
          <p:nvPr/>
        </p:nvSpPr>
        <p:spPr>
          <a:xfrm flipH="1">
            <a:off x="3260948" y="4225961"/>
            <a:ext cx="1905903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>
            <a:off x="2794016" y="4627279"/>
            <a:ext cx="9338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 flipV="1">
            <a:off x="2794016" y="3930615"/>
            <a:ext cx="1" cy="71174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 flipH="1">
            <a:off x="2241716" y="3898551"/>
            <a:ext cx="1" cy="10754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Abgerundetes Rechteck"/>
          <p:cNvSpPr/>
          <p:nvPr/>
        </p:nvSpPr>
        <p:spPr>
          <a:xfrm>
            <a:off x="697483" y="3312771"/>
            <a:ext cx="7742660" cy="2608381"/>
          </a:xfrm>
          <a:prstGeom prst="roundRect">
            <a:avLst>
              <a:gd name="adj" fmla="val 7303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3260802" y="3892201"/>
            <a:ext cx="1" cy="3464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 flipH="1">
            <a:off x="5666241" y="3793102"/>
            <a:ext cx="23995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>
            <a:off x="8065786" y="3780402"/>
            <a:ext cx="1" cy="11936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 flipV="1">
            <a:off x="4286074" y="4737890"/>
            <a:ext cx="1" cy="762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 flipH="1" flipV="1">
            <a:off x="4273374" y="4801390"/>
            <a:ext cx="324998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>
            <a:off x="7523354" y="4788690"/>
            <a:ext cx="1" cy="22329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emonstration"/>
          <p:cNvSpPr txBox="1"/>
          <p:nvPr>
            <p:ph type="title"/>
          </p:nvPr>
        </p:nvSpPr>
        <p:spPr>
          <a:xfrm>
            <a:off x="3461860" y="2683498"/>
            <a:ext cx="2220280" cy="78099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Demonstration</a:t>
            </a:r>
          </a:p>
        </p:txBody>
      </p:sp>
      <p:grpSp>
        <p:nvGrpSpPr>
          <p:cNvPr id="328" name="Gruppieren"/>
          <p:cNvGrpSpPr/>
          <p:nvPr/>
        </p:nvGrpSpPr>
        <p:grpSpPr>
          <a:xfrm>
            <a:off x="2219450" y="3464488"/>
            <a:ext cx="4705100" cy="710014"/>
            <a:chOff x="0" y="0"/>
            <a:chExt cx="4705099" cy="710013"/>
          </a:xfrm>
        </p:grpSpPr>
        <p:sp>
          <p:nvSpPr>
            <p:cNvPr id="325" name="Task 1"/>
            <p:cNvSpPr/>
            <p:nvPr/>
          </p:nvSpPr>
          <p:spPr>
            <a:xfrm>
              <a:off x="0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1</a:t>
              </a:r>
            </a:p>
          </p:txBody>
        </p:sp>
        <p:sp>
          <p:nvSpPr>
            <p:cNvPr id="326" name="Task 2"/>
            <p:cNvSpPr/>
            <p:nvPr/>
          </p:nvSpPr>
          <p:spPr>
            <a:xfrm>
              <a:off x="1628314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2</a:t>
              </a:r>
            </a:p>
          </p:txBody>
        </p:sp>
        <p:sp>
          <p:nvSpPr>
            <p:cNvPr id="327" name="Task 3"/>
            <p:cNvSpPr/>
            <p:nvPr/>
          </p:nvSpPr>
          <p:spPr>
            <a:xfrm>
              <a:off x="3256629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emonstration"/>
          <p:cNvSpPr txBox="1"/>
          <p:nvPr>
            <p:ph type="title"/>
          </p:nvPr>
        </p:nvSpPr>
        <p:spPr>
          <a:xfrm>
            <a:off x="3461860" y="2683498"/>
            <a:ext cx="2220280" cy="78099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Demonstration</a:t>
            </a:r>
          </a:p>
        </p:txBody>
      </p:sp>
      <p:grpSp>
        <p:nvGrpSpPr>
          <p:cNvPr id="334" name="Gruppieren"/>
          <p:cNvGrpSpPr/>
          <p:nvPr/>
        </p:nvGrpSpPr>
        <p:grpSpPr>
          <a:xfrm>
            <a:off x="1215422" y="3429000"/>
            <a:ext cx="6713156" cy="710014"/>
            <a:chOff x="0" y="0"/>
            <a:chExt cx="6713155" cy="710013"/>
          </a:xfrm>
        </p:grpSpPr>
        <p:sp>
          <p:nvSpPr>
            <p:cNvPr id="332" name="Task 4"/>
            <p:cNvSpPr/>
            <p:nvPr/>
          </p:nvSpPr>
          <p:spPr>
            <a:xfrm>
              <a:off x="0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4</a:t>
              </a:r>
            </a:p>
          </p:txBody>
        </p:sp>
        <p:sp>
          <p:nvSpPr>
            <p:cNvPr id="333" name="Show &amp; evaluate the value of graph databases in IoT applications"/>
            <p:cNvSpPr/>
            <p:nvPr/>
          </p:nvSpPr>
          <p:spPr>
            <a:xfrm>
              <a:off x="1724116" y="0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Show &amp; evaluate the value of graph databases in IoT applications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Change in the Production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in the Production Setup</a:t>
            </a:r>
          </a:p>
        </p:txBody>
      </p:sp>
      <p:sp>
        <p:nvSpPr>
          <p:cNvPr id="338" name="Dynamic production conditions cause the need for a flexible production setup and thereby dynamic data stora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Dynamic production conditions cause the need for a flexible production setup and thereby dynamic data storage</a:t>
            </a:r>
          </a:p>
        </p:txBody>
      </p:sp>
      <p:pic>
        <p:nvPicPr>
          <p:cNvPr id="339" name="NodeRED Presentation Flows.jpg" descr="NodeRED Presentation Flow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525" y="2435494"/>
            <a:ext cx="8362950" cy="3257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Additional Scen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Scenario</a:t>
            </a:r>
          </a:p>
        </p:txBody>
      </p:sp>
      <p:sp>
        <p:nvSpPr>
          <p:cNvPr id="343" name="More incoming orders and a higher production output lead to a greater need for maintenance, which needs to be met with one additional employee. Robert has the technical know-how to maintain all sensors and will assist Tin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2000"/>
              </a:spcBef>
              <a:buBlip>
                <a:blip r:embed="rId2"/>
              </a:buBlip>
            </a:pPr>
            <a:r>
              <a:t>More incoming orders and a higher production output lead to a greater need for maintenance, which needs to be met with one additional employee. Robert has the technical know-how to maintain all sensors and will assist Tina.</a:t>
            </a:r>
          </a:p>
          <a:p>
            <a:pPr algn="just">
              <a:buBlip>
                <a:blip r:embed="rId2"/>
              </a:buBlip>
            </a:pPr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