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Rubik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7.xml"/><Relationship Id="rId33" Type="http://schemas.openxmlformats.org/officeDocument/2006/relationships/font" Target="fonts/Rubik-regular.fntdata"/><Relationship Id="rId10" Type="http://schemas.openxmlformats.org/officeDocument/2006/relationships/slide" Target="slides/slide6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35" Type="http://schemas.openxmlformats.org/officeDocument/2006/relationships/font" Target="fonts/Rubik-italic.fntdata"/><Relationship Id="rId12" Type="http://schemas.openxmlformats.org/officeDocument/2006/relationships/slide" Target="slides/slide8.xml"/><Relationship Id="rId34" Type="http://schemas.openxmlformats.org/officeDocument/2006/relationships/font" Target="fonts/Rubik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ubik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fdd326f211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2fdd326f21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fdd326f211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2fdd326f21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fdd326f211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2fdd326f21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>
            <p:ph idx="2" type="pic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1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3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193" name="Google Shape;193;p13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3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5" name="Google Shape;235;p13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236" name="Google Shape;236;p13"/>
            <p:cNvSpPr/>
            <p:nvPr/>
          </p:nvSpPr>
          <p:spPr>
            <a:xfrm>
              <a:off x="527100" y="368100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2199253" y="-1225893"/>
            <a:ext cx="9985542" cy="8502990"/>
            <a:chOff x="2199253" y="-1225893"/>
            <a:chExt cx="9985542" cy="8502990"/>
          </a:xfrm>
        </p:grpSpPr>
        <p:grpSp>
          <p:nvGrpSpPr>
            <p:cNvPr id="239" name="Google Shape;239;p13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13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243" name="Google Shape;243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13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4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251" name="Google Shape;251;p14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252" name="Google Shape;252;p1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4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14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278" name="Google Shape;278;p1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14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3"/>
          <p:cNvSpPr/>
          <p:nvPr>
            <p:ph idx="2" type="pic"/>
          </p:nvPr>
        </p:nvSpPr>
        <p:spPr>
          <a:xfrm>
            <a:off x="5763458" y="1274475"/>
            <a:ext cx="2608200" cy="26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44" name="Google Shape;44;p4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53" name="Google Shape;53;p4"/>
          <p:cNvSpPr txBox="1"/>
          <p:nvPr>
            <p:ph idx="2" type="title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3" type="subTitle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4" type="title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7" name="Google Shape;57;p4"/>
          <p:cNvSpPr txBox="1"/>
          <p:nvPr>
            <p:ph idx="5" type="subTitle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6" type="subTitle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7" type="title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0" name="Google Shape;60;p4"/>
          <p:cNvSpPr txBox="1"/>
          <p:nvPr>
            <p:ph idx="8" type="subTitle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9" type="subTitle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3" type="title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3" name="Google Shape;63;p4"/>
          <p:cNvSpPr txBox="1"/>
          <p:nvPr>
            <p:ph idx="14" type="subTitle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5" type="subTitle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5"/>
          <p:cNvSpPr txBox="1"/>
          <p:nvPr>
            <p:ph idx="2" type="title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71" name="Google Shape;71;p6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72" name="Google Shape;72;p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6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75" name="Google Shape;75;p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Google Shape;96;p6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98" name="Google Shape;98;p6"/>
          <p:cNvSpPr txBox="1"/>
          <p:nvPr>
            <p:ph idx="1" type="subTitle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2" type="subTitle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3" type="subTitle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4" type="subTitle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5" type="subTitle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6" type="subTitle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7" type="subTitle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8" type="subTitle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110" name="Google Shape;110;p8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111" name="Google Shape;111;p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15" name="Google Shape;115;p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8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9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121" name="Google Shape;121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22" name="Google Shape;122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9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9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713225" y="115850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55" name="Google Shape;155;p1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9" name="Google Shape;179;p1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0"/>
            <p:cNvGrpSpPr/>
            <p:nvPr/>
          </p:nvGrpSpPr>
          <p:grpSpPr>
            <a:xfrm flipH="1" rot="-5400000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Google Shape;184;p10"/>
          <p:cNvSpPr/>
          <p:nvPr/>
        </p:nvSpPr>
        <p:spPr>
          <a:xfrm>
            <a:off x="0" y="0"/>
            <a:ext cx="9144284" cy="341412"/>
          </a:xfrm>
          <a:custGeom>
            <a:rect b="b" l="l" r="r" t="t"/>
            <a:pathLst>
              <a:path extrusionOk="0" h="11992" w="283346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6" name="Google Shape;186;p10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5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286" name="Google Shape;286;p15"/>
            <p:cNvSpPr/>
            <p:nvPr/>
          </p:nvSpPr>
          <p:spPr>
            <a:xfrm>
              <a:off x="527100" y="368100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289" name="Google Shape;289;p15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290" name="Google Shape;290;p1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15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313" name="Google Shape;313;p1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2199253" y="-1225892"/>
            <a:ext cx="9985542" cy="8502989"/>
            <a:chOff x="2199253" y="-1225892"/>
            <a:chExt cx="9985542" cy="8502989"/>
          </a:xfrm>
        </p:grpSpPr>
        <p:grpSp>
          <p:nvGrpSpPr>
            <p:cNvPr id="332" name="Google Shape;332;p15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 rot="-1163065">
              <a:off x="5174738" y="-903252"/>
              <a:ext cx="2324967" cy="2229578"/>
              <a:chOff x="5165475" y="-713653"/>
              <a:chExt cx="2324999" cy="2229609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5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2" name="Google Shape;342;p15"/>
          <p:cNvSpPr txBox="1"/>
          <p:nvPr>
            <p:ph type="ctrTitle"/>
          </p:nvPr>
        </p:nvSpPr>
        <p:spPr>
          <a:xfrm>
            <a:off x="1169099" y="1650632"/>
            <a:ext cx="4788112" cy="2881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200"/>
              </a:spcAft>
              <a:buSzPts val="5200"/>
              <a:buNone/>
            </a:pPr>
            <a:r>
              <a:rPr b="0" lang="en-US">
                <a:solidFill>
                  <a:schemeClr val="lt1"/>
                </a:solidFill>
              </a:rPr>
              <a:t>Análise de </a:t>
            </a:r>
            <a:r>
              <a:rPr lang="en-US">
                <a:solidFill>
                  <a:schemeClr val="accent1"/>
                </a:solidFill>
              </a:rPr>
              <a:t>Inadimplência</a:t>
            </a:r>
            <a:r>
              <a:rPr b="0" lang="en-US">
                <a:solidFill>
                  <a:schemeClr val="lt1"/>
                </a:solidFill>
              </a:rPr>
              <a:t> em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b="0" lang="en-US">
                <a:solidFill>
                  <a:schemeClr val="lt1"/>
                </a:solidFill>
              </a:rPr>
              <a:t>cartão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b="0" lang="en-US">
                <a:solidFill>
                  <a:schemeClr val="lt1"/>
                </a:solidFill>
              </a:rPr>
              <a:t>de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Crédito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24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677" name="Google Shape;677;p24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24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lt1"/>
                </a:solidFill>
              </a:rPr>
              <a:t>Visão geral dos </a:t>
            </a:r>
            <a:r>
              <a:rPr lang="en-US" sz="4500">
                <a:solidFill>
                  <a:schemeClr val="accent1"/>
                </a:solidFill>
              </a:rPr>
              <a:t>Dados</a:t>
            </a:r>
            <a:endParaRPr/>
          </a:p>
        </p:txBody>
      </p:sp>
      <p:sp>
        <p:nvSpPr>
          <p:cNvPr id="680" name="Google Shape;680;p24"/>
          <p:cNvSpPr txBox="1"/>
          <p:nvPr>
            <p:ph idx="2" type="title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03</a:t>
            </a:r>
            <a:endParaRPr b="1"/>
          </a:p>
        </p:txBody>
      </p:sp>
      <p:sp>
        <p:nvSpPr>
          <p:cNvPr id="681" name="Google Shape;681;p24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Técnicas de tratamento aplicadas aos dados</a:t>
            </a:r>
            <a:endParaRPr/>
          </a:p>
        </p:txBody>
      </p:sp>
      <p:grpSp>
        <p:nvGrpSpPr>
          <p:cNvPr id="682" name="Google Shape;682;p24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83" name="Google Shape;683;p24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6" name="Google Shape;706;p24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24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726" name="Google Shape;726;p24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24"/>
            <p:cNvGrpSpPr/>
            <p:nvPr/>
          </p:nvGrpSpPr>
          <p:grpSpPr>
            <a:xfrm flipH="1" rot="-2006149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730" name="Google Shape;730;p2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p24"/>
            <p:cNvGrpSpPr/>
            <p:nvPr/>
          </p:nvGrpSpPr>
          <p:grpSpPr>
            <a:xfrm flipH="1" rot="490164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"/>
          <p:cNvSpPr txBox="1"/>
          <p:nvPr>
            <p:ph idx="1" type="subTitle"/>
          </p:nvPr>
        </p:nvSpPr>
        <p:spPr>
          <a:xfrm>
            <a:off x="1506832" y="488885"/>
            <a:ext cx="2913968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Principais variáveis</a:t>
            </a:r>
            <a:endParaRPr/>
          </a:p>
        </p:txBody>
      </p:sp>
      <p:sp>
        <p:nvSpPr>
          <p:cNvPr id="741" name="Google Shape;741;p25"/>
          <p:cNvSpPr txBox="1"/>
          <p:nvPr>
            <p:ph idx="2" type="subTitle"/>
          </p:nvPr>
        </p:nvSpPr>
        <p:spPr>
          <a:xfrm>
            <a:off x="1506832" y="918690"/>
            <a:ext cx="2712368" cy="363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Sexo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Educação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Estao Civil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Idade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Limite de Crédito.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PAY_1 a PAY_6 (pagamentos da fatura nos últimos 6 meses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BILL_AMT1 a BILL_AMT6 (Extrato da fatura dos últimos 6 meses)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PAY_AMT1 a PAY_AMT6 (Valor pago na fatura do mês anterior no período de 6 meses)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Default Payment next month (Indica se o cliente está adimplente ou inadimplente em Outubro de 2005. 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2" name="Google Shape;742;p25"/>
          <p:cNvSpPr/>
          <p:nvPr/>
        </p:nvSpPr>
        <p:spPr>
          <a:xfrm flipH="1">
            <a:off x="808882" y="6202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5"/>
          <p:cNvSpPr txBox="1"/>
          <p:nvPr/>
        </p:nvSpPr>
        <p:spPr>
          <a:xfrm>
            <a:off x="5175902" y="497230"/>
            <a:ext cx="3291298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Bibliotecas Utilizadas</a:t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4" name="Google Shape;744;p25"/>
          <p:cNvSpPr txBox="1"/>
          <p:nvPr/>
        </p:nvSpPr>
        <p:spPr>
          <a:xfrm>
            <a:off x="5175902" y="927035"/>
            <a:ext cx="3579298" cy="363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NumPy - Computação Numérica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Pandas - Manipulação de Dados Tabulares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MatPlotLib - Visualização de Dados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Seaborn - Visualização de dados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5" name="Google Shape;745;p25"/>
          <p:cNvSpPr/>
          <p:nvPr/>
        </p:nvSpPr>
        <p:spPr>
          <a:xfrm flipH="1">
            <a:off x="4477952" y="62857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25"/>
          <p:cNvGrpSpPr/>
          <p:nvPr/>
        </p:nvGrpSpPr>
        <p:grpSpPr>
          <a:xfrm>
            <a:off x="1147863" y="535227"/>
            <a:ext cx="319874" cy="419623"/>
            <a:chOff x="-3365275" y="3253275"/>
            <a:chExt cx="222150" cy="291425"/>
          </a:xfrm>
        </p:grpSpPr>
        <p:sp>
          <p:nvSpPr>
            <p:cNvPr id="747" name="Google Shape;747;p25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25"/>
          <p:cNvGrpSpPr/>
          <p:nvPr/>
        </p:nvGrpSpPr>
        <p:grpSpPr>
          <a:xfrm>
            <a:off x="4738895" y="596690"/>
            <a:ext cx="371814" cy="338690"/>
            <a:chOff x="-40745125" y="3632900"/>
            <a:chExt cx="318225" cy="289875"/>
          </a:xfrm>
        </p:grpSpPr>
        <p:sp>
          <p:nvSpPr>
            <p:cNvPr id="750" name="Google Shape;750;p25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6"/>
          <p:cNvSpPr txBox="1"/>
          <p:nvPr>
            <p:ph idx="1" type="subTitle"/>
          </p:nvPr>
        </p:nvSpPr>
        <p:spPr>
          <a:xfrm>
            <a:off x="1506832" y="1021685"/>
            <a:ext cx="291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Variáveis </a:t>
            </a:r>
            <a:endParaRPr sz="1600"/>
          </a:p>
        </p:txBody>
      </p:sp>
      <p:sp>
        <p:nvSpPr>
          <p:cNvPr id="762" name="Google Shape;762;p26"/>
          <p:cNvSpPr txBox="1"/>
          <p:nvPr>
            <p:ph idx="2" type="subTitle"/>
          </p:nvPr>
        </p:nvSpPr>
        <p:spPr>
          <a:xfrm>
            <a:off x="1298475" y="1573474"/>
            <a:ext cx="69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ID  - </a:t>
            </a:r>
            <a:r>
              <a:rPr lang="en-US" sz="1300"/>
              <a:t>30.000 linhas vs. 29.687 IDs identificadores únicos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IDs repetidos aparecem no máximo 2x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313 IDs duplicados</a:t>
            </a:r>
            <a:endParaRPr sz="1300"/>
          </a:p>
        </p:txBody>
      </p:sp>
      <p:sp>
        <p:nvSpPr>
          <p:cNvPr id="763" name="Google Shape;763;p26"/>
          <p:cNvSpPr/>
          <p:nvPr/>
        </p:nvSpPr>
        <p:spPr>
          <a:xfrm flipH="1">
            <a:off x="808882" y="11530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26"/>
          <p:cNvGrpSpPr/>
          <p:nvPr/>
        </p:nvGrpSpPr>
        <p:grpSpPr>
          <a:xfrm>
            <a:off x="1092736" y="1133901"/>
            <a:ext cx="356205" cy="314240"/>
            <a:chOff x="-45674075" y="3586425"/>
            <a:chExt cx="300900" cy="265450"/>
          </a:xfrm>
        </p:grpSpPr>
        <p:sp>
          <p:nvSpPr>
            <p:cNvPr id="765" name="Google Shape;765;p26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26"/>
          <p:cNvSpPr/>
          <p:nvPr/>
        </p:nvSpPr>
        <p:spPr>
          <a:xfrm flipH="1">
            <a:off x="280992" y="4774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6"/>
          <p:cNvSpPr txBox="1"/>
          <p:nvPr/>
        </p:nvSpPr>
        <p:spPr>
          <a:xfrm>
            <a:off x="1050714" y="360611"/>
            <a:ext cx="6336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Tratamento de dados</a:t>
            </a:r>
            <a:endParaRPr/>
          </a:p>
        </p:txBody>
      </p:sp>
      <p:grpSp>
        <p:nvGrpSpPr>
          <p:cNvPr id="769" name="Google Shape;769;p26"/>
          <p:cNvGrpSpPr/>
          <p:nvPr/>
        </p:nvGrpSpPr>
        <p:grpSpPr>
          <a:xfrm>
            <a:off x="604853" y="452584"/>
            <a:ext cx="357468" cy="356497"/>
            <a:chOff x="-31455100" y="3909350"/>
            <a:chExt cx="294600" cy="293800"/>
          </a:xfrm>
        </p:grpSpPr>
        <p:sp>
          <p:nvSpPr>
            <p:cNvPr id="770" name="Google Shape;770;p26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6"/>
          <p:cNvSpPr txBox="1"/>
          <p:nvPr>
            <p:ph idx="2" type="subTitle"/>
          </p:nvPr>
        </p:nvSpPr>
        <p:spPr>
          <a:xfrm>
            <a:off x="1298475" y="2350500"/>
            <a:ext cx="6988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SEX</a:t>
            </a:r>
            <a:r>
              <a:rPr b="1" lang="en-US" sz="1300"/>
              <a:t> 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2 classes (Homem, Mulher) + 1 classe removida</a:t>
            </a:r>
            <a:endParaRPr sz="1300"/>
          </a:p>
        </p:txBody>
      </p:sp>
      <p:sp>
        <p:nvSpPr>
          <p:cNvPr id="773" name="Google Shape;773;p26"/>
          <p:cNvSpPr txBox="1"/>
          <p:nvPr>
            <p:ph idx="2" type="subTitle"/>
          </p:nvPr>
        </p:nvSpPr>
        <p:spPr>
          <a:xfrm>
            <a:off x="1298475" y="2990773"/>
            <a:ext cx="6988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EDUCATION</a:t>
            </a:r>
            <a:r>
              <a:rPr b="1" lang="en-US" sz="1300"/>
              <a:t> 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1 = Pós-graduação, 2 = Graduação, 3 = Ensino Médio e 4 = Outros.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3 novas classes (0, 5, 6) removidas</a:t>
            </a:r>
            <a:endParaRPr sz="1300"/>
          </a:p>
        </p:txBody>
      </p:sp>
      <p:sp>
        <p:nvSpPr>
          <p:cNvPr id="774" name="Google Shape;774;p26"/>
          <p:cNvSpPr txBox="1"/>
          <p:nvPr>
            <p:ph idx="2" type="subTitle"/>
          </p:nvPr>
        </p:nvSpPr>
        <p:spPr>
          <a:xfrm>
            <a:off x="1298475" y="3910575"/>
            <a:ext cx="6988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MARRIAGE</a:t>
            </a:r>
            <a:r>
              <a:rPr b="1" lang="en-US" sz="1300"/>
              <a:t> 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1 = Casado, 2 = Solteiro e 3 = Outros.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1  nova classe (0) removida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7"/>
          <p:cNvSpPr txBox="1"/>
          <p:nvPr>
            <p:ph idx="1" type="subTitle"/>
          </p:nvPr>
        </p:nvSpPr>
        <p:spPr>
          <a:xfrm>
            <a:off x="1506832" y="1021685"/>
            <a:ext cx="291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Variáveis </a:t>
            </a:r>
            <a:endParaRPr sz="1600"/>
          </a:p>
        </p:txBody>
      </p:sp>
      <p:sp>
        <p:nvSpPr>
          <p:cNvPr id="780" name="Google Shape;780;p27"/>
          <p:cNvSpPr txBox="1"/>
          <p:nvPr>
            <p:ph idx="2" type="subTitle"/>
          </p:nvPr>
        </p:nvSpPr>
        <p:spPr>
          <a:xfrm>
            <a:off x="1298475" y="1573474"/>
            <a:ext cx="69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PAY_1 (Status de Pagamento - Setembro)</a:t>
            </a:r>
            <a:r>
              <a:rPr b="1" lang="en-US" sz="1300"/>
              <a:t>  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Híbrida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-1 (Pagamento em dia), 1 a 8 (quantidade de meses em atraso)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-2 (Abriu conta e nunca usou crédito antes) - nova classe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-1 (Pagou totalmente) -&gt; classe mantida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0 (Pagou o mínimo) - nova classe</a:t>
            </a:r>
            <a:endParaRPr sz="1300"/>
          </a:p>
        </p:txBody>
      </p:sp>
      <p:sp>
        <p:nvSpPr>
          <p:cNvPr id="781" name="Google Shape;781;p27"/>
          <p:cNvSpPr/>
          <p:nvPr/>
        </p:nvSpPr>
        <p:spPr>
          <a:xfrm flipH="1">
            <a:off x="808882" y="11530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27"/>
          <p:cNvGrpSpPr/>
          <p:nvPr/>
        </p:nvGrpSpPr>
        <p:grpSpPr>
          <a:xfrm>
            <a:off x="1092736" y="1133901"/>
            <a:ext cx="356205" cy="314240"/>
            <a:chOff x="-45674075" y="3586425"/>
            <a:chExt cx="300900" cy="265450"/>
          </a:xfrm>
        </p:grpSpPr>
        <p:sp>
          <p:nvSpPr>
            <p:cNvPr id="783" name="Google Shape;783;p27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27"/>
          <p:cNvSpPr/>
          <p:nvPr/>
        </p:nvSpPr>
        <p:spPr>
          <a:xfrm flipH="1">
            <a:off x="280992" y="4774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7"/>
          <p:cNvSpPr txBox="1"/>
          <p:nvPr/>
        </p:nvSpPr>
        <p:spPr>
          <a:xfrm>
            <a:off x="1050714" y="360611"/>
            <a:ext cx="6336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Tratamento de dados</a:t>
            </a:r>
            <a:endParaRPr/>
          </a:p>
        </p:txBody>
      </p:sp>
      <p:grpSp>
        <p:nvGrpSpPr>
          <p:cNvPr id="787" name="Google Shape;787;p27"/>
          <p:cNvGrpSpPr/>
          <p:nvPr/>
        </p:nvGrpSpPr>
        <p:grpSpPr>
          <a:xfrm>
            <a:off x="604853" y="452584"/>
            <a:ext cx="357468" cy="356497"/>
            <a:chOff x="-31455100" y="3909350"/>
            <a:chExt cx="294600" cy="293800"/>
          </a:xfrm>
        </p:grpSpPr>
        <p:sp>
          <p:nvSpPr>
            <p:cNvPr id="788" name="Google Shape;788;p27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27"/>
          <p:cNvSpPr/>
          <p:nvPr/>
        </p:nvSpPr>
        <p:spPr>
          <a:xfrm rot="9522747">
            <a:off x="2460947" y="3476227"/>
            <a:ext cx="1826201" cy="341953"/>
          </a:xfrm>
          <a:prstGeom prst="leftArrow">
            <a:avLst>
              <a:gd fmla="val 0" name="adj1"/>
              <a:gd fmla="val 52052" name="adj2"/>
            </a:avLst>
          </a:prstGeom>
          <a:solidFill>
            <a:srgbClr val="9FA0A4"/>
          </a:solidFill>
          <a:ln cap="flat" cmpd="sng" w="9525">
            <a:solidFill>
              <a:srgbClr val="9FA0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1" name="Google Shape;791;p27"/>
          <p:cNvSpPr txBox="1"/>
          <p:nvPr/>
        </p:nvSpPr>
        <p:spPr>
          <a:xfrm>
            <a:off x="1448950" y="3753100"/>
            <a:ext cx="101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PAY_1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 rot="-10798797">
            <a:off x="2517101" y="3958500"/>
            <a:ext cx="1714800" cy="330300"/>
          </a:xfrm>
          <a:prstGeom prst="leftArrow">
            <a:avLst>
              <a:gd fmla="val 0" name="adj1"/>
              <a:gd fmla="val 52052" name="adj2"/>
            </a:avLst>
          </a:prstGeom>
          <a:solidFill>
            <a:srgbClr val="9FA0A4"/>
          </a:solidFill>
          <a:ln cap="flat" cmpd="sng" w="9525">
            <a:solidFill>
              <a:srgbClr val="9FA0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3" name="Google Shape;793;p27"/>
          <p:cNvSpPr txBox="1"/>
          <p:nvPr/>
        </p:nvSpPr>
        <p:spPr>
          <a:xfrm>
            <a:off x="4423400" y="3020250"/>
            <a:ext cx="297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QUANT_MESES_ATRASO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Classes: 0 a 8 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4" name="Google Shape;794;p27"/>
          <p:cNvSpPr txBox="1"/>
          <p:nvPr/>
        </p:nvSpPr>
        <p:spPr>
          <a:xfrm>
            <a:off x="4423400" y="3958200"/>
            <a:ext cx="297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STATUS_PGTO_SEPTEMBER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Classes: </a:t>
            </a:r>
            <a:r>
              <a:rPr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-2 - ‘abriu conta no mês’</a:t>
            </a:r>
            <a:endParaRPr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         -1 - ‘pagou totalmente’</a:t>
            </a:r>
            <a:endParaRPr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           0 - ‘pagou o mínimo’</a:t>
            </a:r>
            <a:endParaRPr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   1 a 8 - ‘Em atraso’</a:t>
            </a:r>
            <a:endParaRPr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1506832" y="1021685"/>
            <a:ext cx="291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Variáveis </a:t>
            </a:r>
            <a:endParaRPr sz="1600"/>
          </a:p>
        </p:txBody>
      </p:sp>
      <p:sp>
        <p:nvSpPr>
          <p:cNvPr id="800" name="Google Shape;800;p28"/>
          <p:cNvSpPr txBox="1"/>
          <p:nvPr>
            <p:ph idx="2" type="subTitle"/>
          </p:nvPr>
        </p:nvSpPr>
        <p:spPr>
          <a:xfrm>
            <a:off x="1298475" y="1573474"/>
            <a:ext cx="69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PAY_2 a PAY_6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Problemas em uma classe </a:t>
            </a:r>
            <a:endParaRPr b="1"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BILL_AMT6 a BILL_AMT1 (September to April)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Conversão (32 $NT -&gt; 1 U$)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PAY</a:t>
            </a:r>
            <a:r>
              <a:rPr b="1" lang="en-US" sz="1300"/>
              <a:t>_AMT16 a PAY_AMT1 (September to April)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Conversão (32 $NT -&gt; 1 U$)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LIMIT_BAL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Conversão (32 $NT -&gt; 1 U$)</a:t>
            </a:r>
            <a:endParaRPr b="1" sz="1300"/>
          </a:p>
        </p:txBody>
      </p:sp>
      <p:sp>
        <p:nvSpPr>
          <p:cNvPr id="801" name="Google Shape;801;p28"/>
          <p:cNvSpPr/>
          <p:nvPr/>
        </p:nvSpPr>
        <p:spPr>
          <a:xfrm flipH="1">
            <a:off x="808882" y="11530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28"/>
          <p:cNvGrpSpPr/>
          <p:nvPr/>
        </p:nvGrpSpPr>
        <p:grpSpPr>
          <a:xfrm>
            <a:off x="1092736" y="1133901"/>
            <a:ext cx="356205" cy="314240"/>
            <a:chOff x="-45674075" y="3586425"/>
            <a:chExt cx="300900" cy="265450"/>
          </a:xfrm>
        </p:grpSpPr>
        <p:sp>
          <p:nvSpPr>
            <p:cNvPr id="803" name="Google Shape;803;p28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28"/>
          <p:cNvSpPr/>
          <p:nvPr/>
        </p:nvSpPr>
        <p:spPr>
          <a:xfrm flipH="1">
            <a:off x="280992" y="4774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8"/>
          <p:cNvSpPr txBox="1"/>
          <p:nvPr/>
        </p:nvSpPr>
        <p:spPr>
          <a:xfrm>
            <a:off x="1050714" y="360611"/>
            <a:ext cx="6336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Tratamento de dados</a:t>
            </a:r>
            <a:endParaRPr/>
          </a:p>
        </p:txBody>
      </p:sp>
      <p:grpSp>
        <p:nvGrpSpPr>
          <p:cNvPr id="807" name="Google Shape;807;p28"/>
          <p:cNvGrpSpPr/>
          <p:nvPr/>
        </p:nvGrpSpPr>
        <p:grpSpPr>
          <a:xfrm>
            <a:off x="604853" y="452584"/>
            <a:ext cx="357468" cy="356497"/>
            <a:chOff x="-31455100" y="3909350"/>
            <a:chExt cx="294600" cy="293800"/>
          </a:xfrm>
        </p:grpSpPr>
        <p:sp>
          <p:nvSpPr>
            <p:cNvPr id="808" name="Google Shape;808;p28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28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9"/>
          <p:cNvSpPr txBox="1"/>
          <p:nvPr>
            <p:ph idx="1" type="subTitle"/>
          </p:nvPr>
        </p:nvSpPr>
        <p:spPr>
          <a:xfrm>
            <a:off x="1506832" y="1021685"/>
            <a:ext cx="2913968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Métodos NumPy</a:t>
            </a:r>
            <a:endParaRPr sz="1600"/>
          </a:p>
        </p:txBody>
      </p:sp>
      <p:sp>
        <p:nvSpPr>
          <p:cNvPr id="816" name="Google Shape;816;p29"/>
          <p:cNvSpPr txBox="1"/>
          <p:nvPr>
            <p:ph idx="2" type="subTitle"/>
          </p:nvPr>
        </p:nvSpPr>
        <p:spPr>
          <a:xfrm>
            <a:off x="1506832" y="1451490"/>
            <a:ext cx="2712368" cy="363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808882" y="11530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5175902" y="1030030"/>
            <a:ext cx="3291298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Métodos Pandas</a:t>
            </a:r>
            <a:endParaRPr/>
          </a:p>
        </p:txBody>
      </p:sp>
      <p:sp>
        <p:nvSpPr>
          <p:cNvPr id="819" name="Google Shape;819;p29"/>
          <p:cNvSpPr txBox="1"/>
          <p:nvPr/>
        </p:nvSpPr>
        <p:spPr>
          <a:xfrm>
            <a:off x="5175902" y="1459835"/>
            <a:ext cx="3579298" cy="3638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pd.DataFrame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pd.read_excel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pd.read_csv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df.info()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df.columns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df.isnull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df.value_counts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df.head()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df.loc e df.iloc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df.shape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df.describe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df[‘colum’].replace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df.rename()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df.groupby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df.sort_values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pd.DataFrame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0" name="Google Shape;820;p29"/>
          <p:cNvSpPr/>
          <p:nvPr/>
        </p:nvSpPr>
        <p:spPr>
          <a:xfrm flipH="1">
            <a:off x="4477952" y="116137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29"/>
          <p:cNvGrpSpPr/>
          <p:nvPr/>
        </p:nvGrpSpPr>
        <p:grpSpPr>
          <a:xfrm>
            <a:off x="1092800" y="1133905"/>
            <a:ext cx="356205" cy="314240"/>
            <a:chOff x="-45674075" y="3586425"/>
            <a:chExt cx="300900" cy="265450"/>
          </a:xfrm>
        </p:grpSpPr>
        <p:sp>
          <p:nvSpPr>
            <p:cNvPr id="822" name="Google Shape;822;p29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29"/>
          <p:cNvGrpSpPr/>
          <p:nvPr/>
        </p:nvGrpSpPr>
        <p:grpSpPr>
          <a:xfrm>
            <a:off x="4721048" y="1133905"/>
            <a:ext cx="356205" cy="314240"/>
            <a:chOff x="-45674075" y="3586425"/>
            <a:chExt cx="300900" cy="265450"/>
          </a:xfrm>
        </p:grpSpPr>
        <p:sp>
          <p:nvSpPr>
            <p:cNvPr id="825" name="Google Shape;825;p29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29"/>
          <p:cNvSpPr/>
          <p:nvPr/>
        </p:nvSpPr>
        <p:spPr>
          <a:xfrm flipH="1">
            <a:off x="280992" y="477434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1050714" y="360611"/>
            <a:ext cx="6336485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Tratamento de dados</a:t>
            </a:r>
            <a:endParaRPr/>
          </a:p>
        </p:txBody>
      </p:sp>
      <p:grpSp>
        <p:nvGrpSpPr>
          <p:cNvPr id="829" name="Google Shape;829;p29"/>
          <p:cNvGrpSpPr/>
          <p:nvPr/>
        </p:nvGrpSpPr>
        <p:grpSpPr>
          <a:xfrm>
            <a:off x="604815" y="452585"/>
            <a:ext cx="357468" cy="356497"/>
            <a:chOff x="-31455100" y="3909350"/>
            <a:chExt cx="294600" cy="293800"/>
          </a:xfrm>
        </p:grpSpPr>
        <p:sp>
          <p:nvSpPr>
            <p:cNvPr id="830" name="Google Shape;830;p29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0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837" name="Google Shape;837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Google Shape;839;p30"/>
          <p:cNvSpPr txBox="1"/>
          <p:nvPr>
            <p:ph type="title"/>
          </p:nvPr>
        </p:nvSpPr>
        <p:spPr>
          <a:xfrm>
            <a:off x="4206240" y="2009367"/>
            <a:ext cx="3700875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accent1"/>
                </a:solidFill>
              </a:rPr>
              <a:t>Conclusões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840" name="Google Shape;840;p30"/>
          <p:cNvSpPr txBox="1"/>
          <p:nvPr>
            <p:ph idx="2" type="title"/>
          </p:nvPr>
        </p:nvSpPr>
        <p:spPr>
          <a:xfrm>
            <a:off x="6576646" y="1009867"/>
            <a:ext cx="1330069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04</a:t>
            </a:r>
            <a:endParaRPr b="1"/>
          </a:p>
        </p:txBody>
      </p:sp>
      <p:sp>
        <p:nvSpPr>
          <p:cNvPr id="841" name="Google Shape;841;p30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Análise das informações extraídas dos dados tratados</a:t>
            </a:r>
            <a:endParaRPr/>
          </a:p>
        </p:txBody>
      </p:sp>
      <p:grpSp>
        <p:nvGrpSpPr>
          <p:cNvPr id="842" name="Google Shape;842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843" name="Google Shape;843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844" name="Google Shape;844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6" name="Google Shape;866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867" name="Google Shape;867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5" name="Google Shape;885;p30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886" name="Google Shape;886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887" name="Google Shape;887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30"/>
            <p:cNvGrpSpPr/>
            <p:nvPr/>
          </p:nvGrpSpPr>
          <p:grpSpPr>
            <a:xfrm flipH="1" rot="-2006149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890" name="Google Shape;890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2" name="Google Shape;892;p30"/>
            <p:cNvGrpSpPr/>
            <p:nvPr/>
          </p:nvGrpSpPr>
          <p:grpSpPr>
            <a:xfrm flipH="1" rot="490164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893" name="Google Shape;893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/>
          <p:nvPr/>
        </p:nvSpPr>
        <p:spPr>
          <a:xfrm>
            <a:off x="931843" y="531462"/>
            <a:ext cx="6337357" cy="454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Mulheres são melhores credoras?</a:t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2" name="Google Shape;902;p31"/>
          <p:cNvGrpSpPr/>
          <p:nvPr/>
        </p:nvGrpSpPr>
        <p:grpSpPr>
          <a:xfrm>
            <a:off x="492189" y="531463"/>
            <a:ext cx="358099" cy="356326"/>
            <a:chOff x="-55202750" y="3198925"/>
            <a:chExt cx="318225" cy="316650"/>
          </a:xfrm>
        </p:grpSpPr>
        <p:sp>
          <p:nvSpPr>
            <p:cNvPr id="903" name="Google Shape;903;p31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5" name="Google Shape;9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99" y="1029126"/>
            <a:ext cx="5394402" cy="41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1"/>
          <p:cNvSpPr txBox="1"/>
          <p:nvPr/>
        </p:nvSpPr>
        <p:spPr>
          <a:xfrm>
            <a:off x="7086974" y="2771736"/>
            <a:ext cx="2057026" cy="72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Sim, mulheres tem uma leve tendência a serem mais adimplentes.</a:t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 flipH="1">
            <a:off x="7192500" y="240307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31"/>
          <p:cNvGrpSpPr/>
          <p:nvPr/>
        </p:nvGrpSpPr>
        <p:grpSpPr>
          <a:xfrm>
            <a:off x="7471040" y="2395246"/>
            <a:ext cx="354586" cy="353008"/>
            <a:chOff x="-30735200" y="3552550"/>
            <a:chExt cx="292225" cy="290925"/>
          </a:xfrm>
        </p:grpSpPr>
        <p:sp>
          <p:nvSpPr>
            <p:cNvPr id="909" name="Google Shape;909;p31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32"/>
          <p:cNvGrpSpPr/>
          <p:nvPr/>
        </p:nvGrpSpPr>
        <p:grpSpPr>
          <a:xfrm>
            <a:off x="491597" y="531462"/>
            <a:ext cx="356298" cy="356973"/>
            <a:chOff x="-52458650" y="3194400"/>
            <a:chExt cx="316625" cy="317225"/>
          </a:xfrm>
        </p:grpSpPr>
        <p:sp>
          <p:nvSpPr>
            <p:cNvPr id="916" name="Google Shape;916;p32"/>
            <p:cNvSpPr/>
            <p:nvPr/>
          </p:nvSpPr>
          <p:spPr>
            <a:xfrm>
              <a:off x="-52458650" y="3194400"/>
              <a:ext cx="316625" cy="166000"/>
            </a:xfrm>
            <a:custGeom>
              <a:rect b="b" l="l" r="r" t="t"/>
              <a:pathLst>
                <a:path extrusionOk="0" h="6640" w="12665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-52379100" y="3287125"/>
              <a:ext cx="156750" cy="18925"/>
            </a:xfrm>
            <a:custGeom>
              <a:rect b="b" l="l" r="r" t="t"/>
              <a:pathLst>
                <a:path extrusionOk="0" h="757" w="627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-52383825" y="3361950"/>
              <a:ext cx="55150" cy="37050"/>
            </a:xfrm>
            <a:custGeom>
              <a:rect b="b" l="l" r="r" t="t"/>
              <a:pathLst>
                <a:path extrusionOk="0" h="1482" w="220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-52401950" y="3380075"/>
              <a:ext cx="204800" cy="131550"/>
            </a:xfrm>
            <a:custGeom>
              <a:rect b="b" l="l" r="r" t="t"/>
              <a:pathLst>
                <a:path extrusionOk="0" h="5262" w="8192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-52272000" y="3361950"/>
              <a:ext cx="55175" cy="37050"/>
            </a:xfrm>
            <a:custGeom>
              <a:rect b="b" l="l" r="r" t="t"/>
              <a:pathLst>
                <a:path extrusionOk="0" h="1482" w="2207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-52402750" y="3324950"/>
              <a:ext cx="204825" cy="46475"/>
            </a:xfrm>
            <a:custGeom>
              <a:rect b="b" l="l" r="r" t="t"/>
              <a:pathLst>
                <a:path extrusionOk="0" h="1859" w="8193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-52440550" y="334935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-52179050" y="334857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32"/>
          <p:cNvSpPr txBox="1"/>
          <p:nvPr/>
        </p:nvSpPr>
        <p:spPr>
          <a:xfrm>
            <a:off x="931843" y="531463"/>
            <a:ext cx="7700191" cy="426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Existe uma proporção entre a escolaridade e Adimplência?</a:t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343" y="1081725"/>
            <a:ext cx="5249189" cy="4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2"/>
          <p:cNvSpPr txBox="1"/>
          <p:nvPr/>
        </p:nvSpPr>
        <p:spPr>
          <a:xfrm>
            <a:off x="7221298" y="2771736"/>
            <a:ext cx="1922701" cy="82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Sim, quanto mais o nível de escolaridade, maior a tendência a ser adimplente.</a:t>
            </a:r>
            <a:endParaRPr/>
          </a:p>
        </p:txBody>
      </p:sp>
      <p:sp>
        <p:nvSpPr>
          <p:cNvPr id="928" name="Google Shape;928;p32"/>
          <p:cNvSpPr/>
          <p:nvPr/>
        </p:nvSpPr>
        <p:spPr>
          <a:xfrm flipH="1">
            <a:off x="7221299" y="2403072"/>
            <a:ext cx="151253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32"/>
          <p:cNvGrpSpPr/>
          <p:nvPr/>
        </p:nvGrpSpPr>
        <p:grpSpPr>
          <a:xfrm>
            <a:off x="7471040" y="2395246"/>
            <a:ext cx="354586" cy="353008"/>
            <a:chOff x="-30735200" y="3552550"/>
            <a:chExt cx="292225" cy="290925"/>
          </a:xfrm>
        </p:grpSpPr>
        <p:sp>
          <p:nvSpPr>
            <p:cNvPr id="930" name="Google Shape;930;p32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/>
          <p:nvPr/>
        </p:nvSpPr>
        <p:spPr>
          <a:xfrm>
            <a:off x="501308" y="566291"/>
            <a:ext cx="339253" cy="299542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3"/>
          <p:cNvSpPr txBox="1"/>
          <p:nvPr/>
        </p:nvSpPr>
        <p:spPr>
          <a:xfrm>
            <a:off x="931843" y="531463"/>
            <a:ext cx="8212157" cy="440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Qual diferença de percentual de inadimplência entre casados e solteiros?</a:t>
            </a:r>
            <a:endParaRPr b="1" i="0" sz="1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8" name="Google Shape;938;p33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9" name="Google Shape;9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11" y="972001"/>
            <a:ext cx="5400378" cy="41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3"/>
          <p:cNvSpPr txBox="1"/>
          <p:nvPr/>
        </p:nvSpPr>
        <p:spPr>
          <a:xfrm>
            <a:off x="7086974" y="2771736"/>
            <a:ext cx="2057026" cy="1785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diferença de percentual de adimplência entre casados e solteiros é de 2.48 %. 76.28 % dos casados são adimplentes e 78.26 % dos solteiros são adimplentes.</a:t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 flipH="1">
            <a:off x="7192500" y="240307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33"/>
          <p:cNvGrpSpPr/>
          <p:nvPr/>
        </p:nvGrpSpPr>
        <p:grpSpPr>
          <a:xfrm>
            <a:off x="7471040" y="2395246"/>
            <a:ext cx="354586" cy="353008"/>
            <a:chOff x="-30735200" y="3552550"/>
            <a:chExt cx="292225" cy="290925"/>
          </a:xfrm>
        </p:grpSpPr>
        <p:sp>
          <p:nvSpPr>
            <p:cNvPr id="943" name="Google Shape;943;p33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712568" y="496000"/>
            <a:ext cx="7560232" cy="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Curso Santader Coders 2024.2</a:t>
            </a:r>
            <a:endParaRPr/>
          </a:p>
        </p:txBody>
      </p:sp>
      <p:sp>
        <p:nvSpPr>
          <p:cNvPr id="348" name="Google Shape;348;p16"/>
          <p:cNvSpPr txBox="1"/>
          <p:nvPr>
            <p:ph idx="1" type="subTitle"/>
          </p:nvPr>
        </p:nvSpPr>
        <p:spPr>
          <a:xfrm>
            <a:off x="827768" y="1289020"/>
            <a:ext cx="5429032" cy="1950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Trilha Data Science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Trabalho Final do Módulo de Técnicas de Programação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Analise de Inadimplência em Cartão de crédito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Professor: Roberto Pontes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 txBox="1"/>
          <p:nvPr/>
        </p:nvSpPr>
        <p:spPr>
          <a:xfrm>
            <a:off x="827768" y="3994784"/>
            <a:ext cx="2538119" cy="1148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Filipe Sousa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Gabriel Marques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Gabriel Santos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Maria Paula Andrade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4"/>
          <p:cNvGrpSpPr/>
          <p:nvPr/>
        </p:nvGrpSpPr>
        <p:grpSpPr>
          <a:xfrm>
            <a:off x="513604" y="579444"/>
            <a:ext cx="314662" cy="358971"/>
            <a:chOff x="-54793175" y="3198925"/>
            <a:chExt cx="279625" cy="319000"/>
          </a:xfrm>
        </p:grpSpPr>
        <p:sp>
          <p:nvSpPr>
            <p:cNvPr id="950" name="Google Shape;950;p34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34"/>
          <p:cNvSpPr txBox="1"/>
          <p:nvPr/>
        </p:nvSpPr>
        <p:spPr>
          <a:xfrm>
            <a:off x="931844" y="531462"/>
            <a:ext cx="7635620" cy="454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Pessoas mais velhas tem maior tendência a ser adimplentes?</a:t>
            </a:r>
            <a:endParaRPr b="1" i="0" sz="1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8" name="Google Shape;958;p34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9" name="Google Shape;9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155" y="910291"/>
            <a:ext cx="5366645" cy="4233209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4"/>
          <p:cNvSpPr txBox="1"/>
          <p:nvPr/>
        </p:nvSpPr>
        <p:spPr>
          <a:xfrm>
            <a:off x="-129918" y="2589866"/>
            <a:ext cx="1216800" cy="729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Jovem adulto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Adulto</a:t>
            </a:r>
            <a:endParaRPr b="0" i="0" sz="1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Meia-idade</a:t>
            </a:r>
            <a:endParaRPr b="0" i="0" sz="1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Terceira idade</a:t>
            </a:r>
            <a:endParaRPr b="0" i="0" sz="1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287682" y="1958234"/>
            <a:ext cx="1303200" cy="3100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Faixa Etária</a:t>
            </a:r>
            <a:endParaRPr b="1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2" name="Google Shape;962;p34"/>
          <p:cNvSpPr txBox="1"/>
          <p:nvPr/>
        </p:nvSpPr>
        <p:spPr>
          <a:xfrm>
            <a:off x="1030482" y="2589866"/>
            <a:ext cx="877200" cy="729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20 a 25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26 a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40 a 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=&gt; 65 </a:t>
            </a:r>
            <a:endParaRPr/>
          </a:p>
        </p:txBody>
      </p:sp>
      <p:sp>
        <p:nvSpPr>
          <p:cNvPr id="963" name="Google Shape;963;p34"/>
          <p:cNvSpPr txBox="1"/>
          <p:nvPr/>
        </p:nvSpPr>
        <p:spPr>
          <a:xfrm>
            <a:off x="-114318" y="2340000"/>
            <a:ext cx="2022000" cy="2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  Categoria    Idade    </a:t>
            </a:r>
            <a:endParaRPr/>
          </a:p>
        </p:txBody>
      </p:sp>
      <p:sp>
        <p:nvSpPr>
          <p:cNvPr id="964" name="Google Shape;964;p34"/>
          <p:cNvSpPr txBox="1"/>
          <p:nvPr/>
        </p:nvSpPr>
        <p:spPr>
          <a:xfrm>
            <a:off x="7086974" y="2771736"/>
            <a:ext cx="2057026" cy="72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Não, a faixa etária com maior adimplência é a categoria Adulto.</a:t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 flipH="1">
            <a:off x="7192500" y="240307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34"/>
          <p:cNvGrpSpPr/>
          <p:nvPr/>
        </p:nvGrpSpPr>
        <p:grpSpPr>
          <a:xfrm>
            <a:off x="7471040" y="2395246"/>
            <a:ext cx="354586" cy="353008"/>
            <a:chOff x="-30735200" y="3552550"/>
            <a:chExt cx="292225" cy="290925"/>
          </a:xfrm>
        </p:grpSpPr>
        <p:sp>
          <p:nvSpPr>
            <p:cNvPr id="967" name="Google Shape;967;p34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35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974" name="Google Shape;974;p35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5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6" name="Google Shape;976;p35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accent1"/>
                </a:solidFill>
              </a:rPr>
              <a:t>Resultados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/>
          <p:nvPr>
            <p:ph idx="2" type="title"/>
          </p:nvPr>
        </p:nvSpPr>
        <p:spPr>
          <a:xfrm>
            <a:off x="6664667" y="1009867"/>
            <a:ext cx="1242048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05</a:t>
            </a:r>
            <a:endParaRPr b="1"/>
          </a:p>
        </p:txBody>
      </p:sp>
      <p:sp>
        <p:nvSpPr>
          <p:cNvPr id="978" name="Google Shape;978;p35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Perfil do bom pagador e do mal pagador</a:t>
            </a:r>
            <a:endParaRPr/>
          </a:p>
        </p:txBody>
      </p:sp>
      <p:grpSp>
        <p:nvGrpSpPr>
          <p:cNvPr id="979" name="Google Shape;979;p35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980" name="Google Shape;980;p35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981" name="Google Shape;981;p3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3" name="Google Shape;1003;p35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1004" name="Google Shape;1004;p3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2" name="Google Shape;1022;p35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1023" name="Google Shape;1023;p35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1024" name="Google Shape;1024;p3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6" name="Google Shape;1026;p35"/>
            <p:cNvGrpSpPr/>
            <p:nvPr/>
          </p:nvGrpSpPr>
          <p:grpSpPr>
            <a:xfrm flipH="1" rot="-2006149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1027" name="Google Shape;1027;p3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9" name="Google Shape;1029;p35"/>
            <p:cNvGrpSpPr/>
            <p:nvPr/>
          </p:nvGrpSpPr>
          <p:grpSpPr>
            <a:xfrm flipH="1" rot="490164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1030" name="Google Shape;1030;p3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6"/>
          <p:cNvSpPr txBox="1"/>
          <p:nvPr/>
        </p:nvSpPr>
        <p:spPr>
          <a:xfrm>
            <a:off x="931844" y="531462"/>
            <a:ext cx="7635620" cy="454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Perfil do Bom Pagador</a:t>
            </a:r>
            <a:endParaRPr b="1" i="0" sz="1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8" name="Google Shape;1038;p36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36"/>
          <p:cNvGrpSpPr/>
          <p:nvPr/>
        </p:nvGrpSpPr>
        <p:grpSpPr>
          <a:xfrm>
            <a:off x="518242" y="527231"/>
            <a:ext cx="305386" cy="338602"/>
            <a:chOff x="3300325" y="249875"/>
            <a:chExt cx="433725" cy="480900"/>
          </a:xfrm>
        </p:grpSpPr>
        <p:sp>
          <p:nvSpPr>
            <p:cNvPr id="1040" name="Google Shape;1040;p36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1507389" y="1438663"/>
            <a:ext cx="358099" cy="356326"/>
            <a:chOff x="-55202750" y="3198925"/>
            <a:chExt cx="318225" cy="316650"/>
          </a:xfrm>
        </p:grpSpPr>
        <p:sp>
          <p:nvSpPr>
            <p:cNvPr id="1047" name="Google Shape;1047;p36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" name="Google Shape;1049;p36"/>
          <p:cNvSpPr/>
          <p:nvPr/>
        </p:nvSpPr>
        <p:spPr>
          <a:xfrm flipH="1">
            <a:off x="1236510" y="148818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6"/>
          <p:cNvSpPr/>
          <p:nvPr/>
        </p:nvSpPr>
        <p:spPr>
          <a:xfrm flipH="1">
            <a:off x="1236510" y="2009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6"/>
          <p:cNvSpPr/>
          <p:nvPr/>
        </p:nvSpPr>
        <p:spPr>
          <a:xfrm flipH="1">
            <a:off x="1236510" y="2580175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6"/>
          <p:cNvSpPr/>
          <p:nvPr/>
        </p:nvSpPr>
        <p:spPr>
          <a:xfrm flipH="1">
            <a:off x="1236510" y="3149737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36"/>
          <p:cNvGrpSpPr/>
          <p:nvPr/>
        </p:nvGrpSpPr>
        <p:grpSpPr>
          <a:xfrm>
            <a:off x="1505194" y="1984333"/>
            <a:ext cx="356298" cy="356973"/>
            <a:chOff x="-52458650" y="3194400"/>
            <a:chExt cx="316625" cy="317225"/>
          </a:xfrm>
        </p:grpSpPr>
        <p:sp>
          <p:nvSpPr>
            <p:cNvPr id="1054" name="Google Shape;1054;p36"/>
            <p:cNvSpPr/>
            <p:nvPr/>
          </p:nvSpPr>
          <p:spPr>
            <a:xfrm>
              <a:off x="-52458650" y="3194400"/>
              <a:ext cx="316625" cy="166000"/>
            </a:xfrm>
            <a:custGeom>
              <a:rect b="b" l="l" r="r" t="t"/>
              <a:pathLst>
                <a:path extrusionOk="0" h="6640" w="12665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-52379100" y="3287125"/>
              <a:ext cx="156750" cy="18925"/>
            </a:xfrm>
            <a:custGeom>
              <a:rect b="b" l="l" r="r" t="t"/>
              <a:pathLst>
                <a:path extrusionOk="0" h="757" w="627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-52383825" y="3361950"/>
              <a:ext cx="55150" cy="37050"/>
            </a:xfrm>
            <a:custGeom>
              <a:rect b="b" l="l" r="r" t="t"/>
              <a:pathLst>
                <a:path extrusionOk="0" h="1482" w="220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-52401950" y="3380075"/>
              <a:ext cx="204800" cy="131550"/>
            </a:xfrm>
            <a:custGeom>
              <a:rect b="b" l="l" r="r" t="t"/>
              <a:pathLst>
                <a:path extrusionOk="0" h="5262" w="8192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-52272000" y="3361950"/>
              <a:ext cx="55175" cy="37050"/>
            </a:xfrm>
            <a:custGeom>
              <a:rect b="b" l="l" r="r" t="t"/>
              <a:pathLst>
                <a:path extrusionOk="0" h="1482" w="2207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-52402750" y="3324950"/>
              <a:ext cx="204825" cy="46475"/>
            </a:xfrm>
            <a:custGeom>
              <a:rect b="b" l="l" r="r" t="t"/>
              <a:pathLst>
                <a:path extrusionOk="0" h="1859" w="8193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-52440550" y="334935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-52179050" y="334857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36"/>
          <p:cNvSpPr/>
          <p:nvPr/>
        </p:nvSpPr>
        <p:spPr>
          <a:xfrm>
            <a:off x="1506278" y="2593179"/>
            <a:ext cx="339253" cy="299542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36"/>
          <p:cNvGrpSpPr/>
          <p:nvPr/>
        </p:nvGrpSpPr>
        <p:grpSpPr>
          <a:xfrm>
            <a:off x="1503026" y="3169067"/>
            <a:ext cx="314662" cy="358971"/>
            <a:chOff x="-54793175" y="3198925"/>
            <a:chExt cx="279625" cy="319000"/>
          </a:xfrm>
        </p:grpSpPr>
        <p:sp>
          <p:nvSpPr>
            <p:cNvPr id="1064" name="Google Shape;1064;p36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36"/>
          <p:cNvSpPr txBox="1"/>
          <p:nvPr/>
        </p:nvSpPr>
        <p:spPr>
          <a:xfrm>
            <a:off x="2170167" y="1438663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Mulher</a:t>
            </a:r>
            <a:endParaRPr/>
          </a:p>
        </p:txBody>
      </p:sp>
      <p:sp>
        <p:nvSpPr>
          <p:cNvPr id="1072" name="Google Shape;1072;p36"/>
          <p:cNvSpPr txBox="1"/>
          <p:nvPr/>
        </p:nvSpPr>
        <p:spPr>
          <a:xfrm>
            <a:off x="2170167" y="1953078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Pós-graduada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2170167" y="2555412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Solteira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4" name="Google Shape;1074;p36"/>
          <p:cNvSpPr txBox="1"/>
          <p:nvPr/>
        </p:nvSpPr>
        <p:spPr>
          <a:xfrm>
            <a:off x="2170167" y="3132748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Adulta, 26 a 40 anos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/>
          <p:nvPr/>
        </p:nvSpPr>
        <p:spPr>
          <a:xfrm>
            <a:off x="931844" y="531462"/>
            <a:ext cx="7635620" cy="454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Perfil do Mal Pagador</a:t>
            </a:r>
            <a:endParaRPr b="1" i="0" sz="1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0" name="Google Shape;1080;p37"/>
          <p:cNvSpPr/>
          <p:nvPr/>
        </p:nvSpPr>
        <p:spPr>
          <a:xfrm flipH="1">
            <a:off x="256625" y="55903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1" name="Google Shape;1081;p37"/>
          <p:cNvGrpSpPr/>
          <p:nvPr/>
        </p:nvGrpSpPr>
        <p:grpSpPr>
          <a:xfrm rot="10800000">
            <a:off x="518242" y="589629"/>
            <a:ext cx="305386" cy="338602"/>
            <a:chOff x="3300325" y="249875"/>
            <a:chExt cx="433725" cy="480900"/>
          </a:xfrm>
        </p:grpSpPr>
        <p:sp>
          <p:nvSpPr>
            <p:cNvPr id="1082" name="Google Shape;1082;p37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37"/>
          <p:cNvSpPr/>
          <p:nvPr/>
        </p:nvSpPr>
        <p:spPr>
          <a:xfrm flipH="1">
            <a:off x="1236510" y="148818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7"/>
          <p:cNvSpPr/>
          <p:nvPr/>
        </p:nvSpPr>
        <p:spPr>
          <a:xfrm flipH="1">
            <a:off x="1236510" y="2009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7"/>
          <p:cNvSpPr/>
          <p:nvPr/>
        </p:nvSpPr>
        <p:spPr>
          <a:xfrm flipH="1">
            <a:off x="1236510" y="2580175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7"/>
          <p:cNvSpPr/>
          <p:nvPr/>
        </p:nvSpPr>
        <p:spPr>
          <a:xfrm flipH="1">
            <a:off x="1236510" y="3149737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37"/>
          <p:cNvGrpSpPr/>
          <p:nvPr/>
        </p:nvGrpSpPr>
        <p:grpSpPr>
          <a:xfrm>
            <a:off x="1505194" y="1984333"/>
            <a:ext cx="356298" cy="356973"/>
            <a:chOff x="-52458650" y="3194400"/>
            <a:chExt cx="316625" cy="317225"/>
          </a:xfrm>
        </p:grpSpPr>
        <p:sp>
          <p:nvSpPr>
            <p:cNvPr id="1093" name="Google Shape;1093;p37"/>
            <p:cNvSpPr/>
            <p:nvPr/>
          </p:nvSpPr>
          <p:spPr>
            <a:xfrm>
              <a:off x="-52458650" y="3194400"/>
              <a:ext cx="316625" cy="166000"/>
            </a:xfrm>
            <a:custGeom>
              <a:rect b="b" l="l" r="r" t="t"/>
              <a:pathLst>
                <a:path extrusionOk="0" h="6640" w="12665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-52379100" y="3287125"/>
              <a:ext cx="156750" cy="18925"/>
            </a:xfrm>
            <a:custGeom>
              <a:rect b="b" l="l" r="r" t="t"/>
              <a:pathLst>
                <a:path extrusionOk="0" h="757" w="627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-52383825" y="3361950"/>
              <a:ext cx="55150" cy="37050"/>
            </a:xfrm>
            <a:custGeom>
              <a:rect b="b" l="l" r="r" t="t"/>
              <a:pathLst>
                <a:path extrusionOk="0" h="1482" w="220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-52401950" y="3380075"/>
              <a:ext cx="204800" cy="131550"/>
            </a:xfrm>
            <a:custGeom>
              <a:rect b="b" l="l" r="r" t="t"/>
              <a:pathLst>
                <a:path extrusionOk="0" h="5262" w="8192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-52272000" y="3361950"/>
              <a:ext cx="55175" cy="37050"/>
            </a:xfrm>
            <a:custGeom>
              <a:rect b="b" l="l" r="r" t="t"/>
              <a:pathLst>
                <a:path extrusionOk="0" h="1482" w="2207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-52402750" y="3324950"/>
              <a:ext cx="204825" cy="46475"/>
            </a:xfrm>
            <a:custGeom>
              <a:rect b="b" l="l" r="r" t="t"/>
              <a:pathLst>
                <a:path extrusionOk="0" h="1859" w="8193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-52440550" y="334935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-52179050" y="334857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p37"/>
          <p:cNvSpPr/>
          <p:nvPr/>
        </p:nvSpPr>
        <p:spPr>
          <a:xfrm>
            <a:off x="1506278" y="2593179"/>
            <a:ext cx="339253" cy="299542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2" name="Google Shape;1102;p37"/>
          <p:cNvGrpSpPr/>
          <p:nvPr/>
        </p:nvGrpSpPr>
        <p:grpSpPr>
          <a:xfrm>
            <a:off x="1503026" y="3169067"/>
            <a:ext cx="314662" cy="358971"/>
            <a:chOff x="-54793175" y="3198925"/>
            <a:chExt cx="279625" cy="319000"/>
          </a:xfrm>
        </p:grpSpPr>
        <p:sp>
          <p:nvSpPr>
            <p:cNvPr id="1103" name="Google Shape;1103;p37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0" name="Google Shape;1110;p37"/>
          <p:cNvSpPr txBox="1"/>
          <p:nvPr/>
        </p:nvSpPr>
        <p:spPr>
          <a:xfrm>
            <a:off x="2170167" y="1438663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Homem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1" name="Google Shape;1111;p37"/>
          <p:cNvSpPr txBox="1"/>
          <p:nvPr/>
        </p:nvSpPr>
        <p:spPr>
          <a:xfrm>
            <a:off x="2170167" y="1953078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Ensino Médio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2" name="Google Shape;1112;p37"/>
          <p:cNvSpPr txBox="1"/>
          <p:nvPr/>
        </p:nvSpPr>
        <p:spPr>
          <a:xfrm>
            <a:off x="2170167" y="2555412"/>
            <a:ext cx="2020234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Casado</a:t>
            </a:r>
            <a:endParaRPr/>
          </a:p>
        </p:txBody>
      </p:sp>
      <p:sp>
        <p:nvSpPr>
          <p:cNvPr id="1113" name="Google Shape;1113;p37"/>
          <p:cNvSpPr txBox="1"/>
          <p:nvPr/>
        </p:nvSpPr>
        <p:spPr>
          <a:xfrm>
            <a:off x="2170166" y="3132748"/>
            <a:ext cx="2452233" cy="35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Terceira idade, Mais de 65 anos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14" name="Google Shape;1114;p37"/>
          <p:cNvGrpSpPr/>
          <p:nvPr/>
        </p:nvGrpSpPr>
        <p:grpSpPr>
          <a:xfrm>
            <a:off x="1525996" y="1462106"/>
            <a:ext cx="314662" cy="358971"/>
            <a:chOff x="-56766175" y="3198925"/>
            <a:chExt cx="279625" cy="319000"/>
          </a:xfrm>
        </p:grpSpPr>
        <p:sp>
          <p:nvSpPr>
            <p:cNvPr id="1115" name="Google Shape;1115;p37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38"/>
          <p:cNvGrpSpPr/>
          <p:nvPr/>
        </p:nvGrpSpPr>
        <p:grpSpPr>
          <a:xfrm>
            <a:off x="713223" y="368238"/>
            <a:ext cx="7917557" cy="4407033"/>
            <a:chOff x="713223" y="368238"/>
            <a:chExt cx="7917557" cy="4407033"/>
          </a:xfrm>
        </p:grpSpPr>
        <p:sp>
          <p:nvSpPr>
            <p:cNvPr id="1127" name="Google Shape;1127;p3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713230" y="1437717"/>
            <a:ext cx="7113094" cy="3166295"/>
            <a:chOff x="713230" y="1437717"/>
            <a:chExt cx="7113094" cy="3166295"/>
          </a:xfrm>
        </p:grpSpPr>
        <p:grpSp>
          <p:nvGrpSpPr>
            <p:cNvPr id="1130" name="Google Shape;1130;p3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1131" name="Google Shape;1131;p3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3" name="Google Shape;1153;p3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1154" name="Google Shape;1154;p3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2" name="Google Shape;1172;p38"/>
          <p:cNvGrpSpPr/>
          <p:nvPr/>
        </p:nvGrpSpPr>
        <p:grpSpPr>
          <a:xfrm>
            <a:off x="-2345656" y="-1320018"/>
            <a:ext cx="8780560" cy="9003049"/>
            <a:chOff x="-2345656" y="-1320018"/>
            <a:chExt cx="8780560" cy="9003049"/>
          </a:xfrm>
        </p:grpSpPr>
        <p:grpSp>
          <p:nvGrpSpPr>
            <p:cNvPr id="1173" name="Google Shape;1173;p3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1174" name="Google Shape;1174;p3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6" name="Google Shape;1176;p38"/>
            <p:cNvGrpSpPr/>
            <p:nvPr/>
          </p:nvGrpSpPr>
          <p:grpSpPr>
            <a:xfrm rot="-1541492">
              <a:off x="2535099" y="3721048"/>
              <a:ext cx="3325047" cy="3409780"/>
              <a:chOff x="7159200" y="2117361"/>
              <a:chExt cx="2271501" cy="2329386"/>
            </a:xfrm>
          </p:grpSpPr>
          <p:sp>
            <p:nvSpPr>
              <p:cNvPr id="1177" name="Google Shape;1177;p3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0" name="Google Shape;1180;p3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1181" name="Google Shape;1181;p3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3" name="Google Shape;1183;p38"/>
          <p:cNvSpPr txBox="1"/>
          <p:nvPr/>
        </p:nvSpPr>
        <p:spPr>
          <a:xfrm>
            <a:off x="4305408" y="1945499"/>
            <a:ext cx="4125361" cy="26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Obrigado</a:t>
            </a:r>
            <a:endParaRPr b="1" i="0" sz="4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</a:pPr>
            <a:r>
              <a:t/>
            </a:r>
            <a:endParaRPr b="1" i="0" sz="4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Perguntas?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Sumário</a:t>
            </a:r>
            <a:endParaRPr b="1"/>
          </a:p>
        </p:txBody>
      </p:sp>
      <p:sp>
        <p:nvSpPr>
          <p:cNvPr id="355" name="Google Shape;355;p17"/>
          <p:cNvSpPr txBox="1"/>
          <p:nvPr>
            <p:ph idx="2" type="title"/>
          </p:nvPr>
        </p:nvSpPr>
        <p:spPr>
          <a:xfrm>
            <a:off x="928183" y="1055862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56" name="Google Shape;356;p17"/>
          <p:cNvSpPr txBox="1"/>
          <p:nvPr>
            <p:ph idx="1" type="subTitle"/>
          </p:nvPr>
        </p:nvSpPr>
        <p:spPr>
          <a:xfrm>
            <a:off x="928187" y="1462987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Contexto de Negócio</a:t>
            </a:r>
            <a:endParaRPr/>
          </a:p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928187" y="1918187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Análise de Inadimplência em cartão de crédito</a:t>
            </a:r>
            <a:endParaRPr/>
          </a:p>
        </p:txBody>
      </p:sp>
      <p:sp>
        <p:nvSpPr>
          <p:cNvPr id="358" name="Google Shape;358;p17"/>
          <p:cNvSpPr txBox="1"/>
          <p:nvPr>
            <p:ph idx="4" type="title"/>
          </p:nvPr>
        </p:nvSpPr>
        <p:spPr>
          <a:xfrm>
            <a:off x="4725409" y="1055862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59" name="Google Shape;359;p17"/>
          <p:cNvSpPr txBox="1"/>
          <p:nvPr>
            <p:ph idx="5" type="subTitle"/>
          </p:nvPr>
        </p:nvSpPr>
        <p:spPr>
          <a:xfrm>
            <a:off x="4725412" y="1462987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360" name="Google Shape;360;p17"/>
          <p:cNvSpPr txBox="1"/>
          <p:nvPr>
            <p:ph idx="6" type="subTitle"/>
          </p:nvPr>
        </p:nvSpPr>
        <p:spPr>
          <a:xfrm>
            <a:off x="4725411" y="1918187"/>
            <a:ext cx="3797223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Reunir Características de um bom e mau pagador</a:t>
            </a:r>
            <a:endParaRPr/>
          </a:p>
        </p:txBody>
      </p:sp>
      <p:sp>
        <p:nvSpPr>
          <p:cNvPr id="361" name="Google Shape;361;p17"/>
          <p:cNvSpPr txBox="1"/>
          <p:nvPr>
            <p:ph idx="7" type="title"/>
          </p:nvPr>
        </p:nvSpPr>
        <p:spPr>
          <a:xfrm>
            <a:off x="928183" y="2262180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62" name="Google Shape;362;p17"/>
          <p:cNvSpPr txBox="1"/>
          <p:nvPr>
            <p:ph idx="8" type="subTitle"/>
          </p:nvPr>
        </p:nvSpPr>
        <p:spPr>
          <a:xfrm>
            <a:off x="928187" y="2669305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Visão geral dos dados</a:t>
            </a:r>
            <a:endParaRPr/>
          </a:p>
        </p:txBody>
      </p:sp>
      <p:sp>
        <p:nvSpPr>
          <p:cNvPr id="363" name="Google Shape;363;p17"/>
          <p:cNvSpPr txBox="1"/>
          <p:nvPr>
            <p:ph idx="9" type="subTitle"/>
          </p:nvPr>
        </p:nvSpPr>
        <p:spPr>
          <a:xfrm>
            <a:off x="928187" y="3124505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Técnicas de tratamento aplicadas aos dados</a:t>
            </a:r>
            <a:endParaRPr/>
          </a:p>
        </p:txBody>
      </p:sp>
      <p:sp>
        <p:nvSpPr>
          <p:cNvPr id="364" name="Google Shape;364;p17"/>
          <p:cNvSpPr txBox="1"/>
          <p:nvPr>
            <p:ph idx="13" type="title"/>
          </p:nvPr>
        </p:nvSpPr>
        <p:spPr>
          <a:xfrm>
            <a:off x="4725409" y="2262180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65" name="Google Shape;365;p17"/>
          <p:cNvSpPr txBox="1"/>
          <p:nvPr>
            <p:ph idx="14" type="subTitle"/>
          </p:nvPr>
        </p:nvSpPr>
        <p:spPr>
          <a:xfrm>
            <a:off x="4725412" y="2669305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Conclusões</a:t>
            </a:r>
            <a:endParaRPr/>
          </a:p>
        </p:txBody>
      </p:sp>
      <p:sp>
        <p:nvSpPr>
          <p:cNvPr id="366" name="Google Shape;366;p17"/>
          <p:cNvSpPr txBox="1"/>
          <p:nvPr>
            <p:ph idx="15" type="subTitle"/>
          </p:nvPr>
        </p:nvSpPr>
        <p:spPr>
          <a:xfrm>
            <a:off x="4725411" y="3124505"/>
            <a:ext cx="4179437" cy="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Análise das informações extraídas dos dados tratados</a:t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 flipH="1">
            <a:off x="774788" y="1123711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 flipH="1">
            <a:off x="4572013" y="1123711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 flipH="1">
            <a:off x="4572013" y="233002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 flipH="1">
            <a:off x="774788" y="233002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 txBox="1"/>
          <p:nvPr/>
        </p:nvSpPr>
        <p:spPr>
          <a:xfrm>
            <a:off x="928158" y="3458253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928161" y="3865378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0" i="0" sz="2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928161" y="4320578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Perfil do bom pagador e do mau pagador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4" name="Google Shape;374;p17"/>
          <p:cNvSpPr/>
          <p:nvPr/>
        </p:nvSpPr>
        <p:spPr>
          <a:xfrm flipH="1">
            <a:off x="774762" y="352610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8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380" name="Google Shape;380;p18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>
                <a:solidFill>
                  <a:schemeClr val="lt1"/>
                </a:solidFill>
              </a:rPr>
              <a:t>Contexto de </a:t>
            </a:r>
            <a:r>
              <a:rPr lang="en-US" sz="4500">
                <a:solidFill>
                  <a:schemeClr val="accent1"/>
                </a:solidFill>
              </a:rPr>
              <a:t>Negócio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383" name="Google Shape;383;p18"/>
          <p:cNvSpPr txBox="1"/>
          <p:nvPr>
            <p:ph idx="2" type="title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01</a:t>
            </a:r>
            <a:endParaRPr b="1"/>
          </a:p>
        </p:txBody>
      </p:sp>
      <p:sp>
        <p:nvSpPr>
          <p:cNvPr id="384" name="Google Shape;384;p18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Análise de Inadimplência em cartão de crédito</a:t>
            </a:r>
            <a:endParaRPr/>
          </a:p>
        </p:txBody>
      </p:sp>
      <p:grpSp>
        <p:nvGrpSpPr>
          <p:cNvPr id="385" name="Google Shape;385;p18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386" name="Google Shape;386;p18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8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429" name="Google Shape;429;p18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430" name="Google Shape;430;p1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18"/>
            <p:cNvGrpSpPr/>
            <p:nvPr/>
          </p:nvGrpSpPr>
          <p:grpSpPr>
            <a:xfrm flipH="1" rot="-2006149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flipH="1" rot="490164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/>
          <p:nvPr>
            <p:ph idx="2" type="subTitle"/>
          </p:nvPr>
        </p:nvSpPr>
        <p:spPr>
          <a:xfrm>
            <a:off x="1944462" y="1665100"/>
            <a:ext cx="2850738" cy="7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Inadimplência é um problema frequente em diversas empresas </a:t>
            </a:r>
            <a:endParaRPr/>
          </a:p>
        </p:txBody>
      </p:sp>
      <p:sp>
        <p:nvSpPr>
          <p:cNvPr id="444" name="Google Shape;444;p19"/>
          <p:cNvSpPr txBox="1"/>
          <p:nvPr>
            <p:ph idx="6" type="subTitle"/>
          </p:nvPr>
        </p:nvSpPr>
        <p:spPr>
          <a:xfrm>
            <a:off x="1948175" y="2769469"/>
            <a:ext cx="2580695" cy="7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mapeamento de inadimplentes para empresas de cobrança e concessão de crédito</a:t>
            </a:r>
            <a:endParaRPr/>
          </a:p>
        </p:txBody>
      </p:sp>
      <p:sp>
        <p:nvSpPr>
          <p:cNvPr id="445" name="Google Shape;445;p19"/>
          <p:cNvSpPr/>
          <p:nvPr/>
        </p:nvSpPr>
        <p:spPr>
          <a:xfrm flipH="1">
            <a:off x="12502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 flipH="1">
            <a:off x="1250225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 flipH="1">
            <a:off x="549969" y="75833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5845950" y="2771800"/>
            <a:ext cx="2580695" cy="797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None/>
            </a:pPr>
            <a:r>
              <a:rPr lang="en-US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Concessão de crédito: Avaliação de crédito e reduzem o risco</a:t>
            </a:r>
            <a:endParaRPr/>
          </a:p>
        </p:txBody>
      </p:sp>
      <p:sp>
        <p:nvSpPr>
          <p:cNvPr id="449" name="Google Shape;449;p19"/>
          <p:cNvSpPr/>
          <p:nvPr/>
        </p:nvSpPr>
        <p:spPr>
          <a:xfrm flipH="1">
            <a:off x="5148000" y="2955750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1266326" y="611677"/>
            <a:ext cx="6812422" cy="4003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Problema de Negócio </a:t>
            </a:r>
            <a:endParaRPr/>
          </a:p>
        </p:txBody>
      </p:sp>
      <p:sp>
        <p:nvSpPr>
          <p:cNvPr id="451" name="Google Shape;451;p19"/>
          <p:cNvSpPr txBox="1"/>
          <p:nvPr/>
        </p:nvSpPr>
        <p:spPr>
          <a:xfrm>
            <a:off x="5845950" y="1668524"/>
            <a:ext cx="3196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Cobrança: Melhoram a eficiência na recuperação de crédito 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2" name="Google Shape;452;p19"/>
          <p:cNvSpPr/>
          <p:nvPr/>
        </p:nvSpPr>
        <p:spPr>
          <a:xfrm flipH="1">
            <a:off x="5148000" y="185251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19"/>
          <p:cNvGrpSpPr/>
          <p:nvPr/>
        </p:nvGrpSpPr>
        <p:grpSpPr>
          <a:xfrm>
            <a:off x="815221" y="725886"/>
            <a:ext cx="339253" cy="339253"/>
            <a:chOff x="899850" y="4992125"/>
            <a:chExt cx="481825" cy="481825"/>
          </a:xfrm>
        </p:grpSpPr>
        <p:sp>
          <p:nvSpPr>
            <p:cNvPr id="454" name="Google Shape;454;p1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19"/>
          <p:cNvGrpSpPr/>
          <p:nvPr/>
        </p:nvGrpSpPr>
        <p:grpSpPr>
          <a:xfrm>
            <a:off x="1506969" y="1846880"/>
            <a:ext cx="339253" cy="339253"/>
            <a:chOff x="899850" y="4992125"/>
            <a:chExt cx="481825" cy="481825"/>
          </a:xfrm>
        </p:grpSpPr>
        <p:sp>
          <p:nvSpPr>
            <p:cNvPr id="458" name="Google Shape;458;p1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9"/>
          <p:cNvGrpSpPr/>
          <p:nvPr/>
        </p:nvGrpSpPr>
        <p:grpSpPr>
          <a:xfrm>
            <a:off x="5403923" y="1836285"/>
            <a:ext cx="339253" cy="339253"/>
            <a:chOff x="899850" y="4992125"/>
            <a:chExt cx="481825" cy="481825"/>
          </a:xfrm>
        </p:grpSpPr>
        <p:sp>
          <p:nvSpPr>
            <p:cNvPr id="462" name="Google Shape;462;p1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9"/>
          <p:cNvGrpSpPr/>
          <p:nvPr/>
        </p:nvGrpSpPr>
        <p:grpSpPr>
          <a:xfrm>
            <a:off x="5393951" y="2937192"/>
            <a:ext cx="339253" cy="339253"/>
            <a:chOff x="899850" y="4992125"/>
            <a:chExt cx="481825" cy="481825"/>
          </a:xfrm>
        </p:grpSpPr>
        <p:sp>
          <p:nvSpPr>
            <p:cNvPr id="466" name="Google Shape;466;p1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1516888" y="2966631"/>
            <a:ext cx="339253" cy="339253"/>
            <a:chOff x="899850" y="4992125"/>
            <a:chExt cx="481825" cy="481825"/>
          </a:xfrm>
        </p:grpSpPr>
        <p:sp>
          <p:nvSpPr>
            <p:cNvPr id="470" name="Google Shape;470;p19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/>
          <p:nvPr>
            <p:ph idx="2" type="subTitle"/>
          </p:nvPr>
        </p:nvSpPr>
        <p:spPr>
          <a:xfrm>
            <a:off x="1944462" y="1665100"/>
            <a:ext cx="2850738" cy="7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ubik"/>
                <a:ea typeface="Rubik"/>
                <a:cs typeface="Rubik"/>
                <a:sym typeface="Rubik"/>
              </a:rPr>
              <a:t>A base de dados é uma adaptação feita por Stephen Klosterman da base original extraída UC Machine Learning Repository.</a:t>
            </a:r>
            <a:endParaRPr/>
          </a:p>
        </p:txBody>
      </p:sp>
      <p:sp>
        <p:nvSpPr>
          <p:cNvPr id="478" name="Google Shape;478;p20"/>
          <p:cNvSpPr txBox="1"/>
          <p:nvPr>
            <p:ph idx="6" type="subTitle"/>
          </p:nvPr>
        </p:nvSpPr>
        <p:spPr>
          <a:xfrm>
            <a:off x="1948175" y="2769469"/>
            <a:ext cx="2580695" cy="7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Existem dados sobre Adimplência e Inadimplência referente aos pagamentos efetuados no período analisado.</a:t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 flipH="1">
            <a:off x="12502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0"/>
          <p:cNvSpPr/>
          <p:nvPr/>
        </p:nvSpPr>
        <p:spPr>
          <a:xfrm flipH="1">
            <a:off x="1250225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0"/>
          <p:cNvSpPr/>
          <p:nvPr/>
        </p:nvSpPr>
        <p:spPr>
          <a:xfrm flipH="1">
            <a:off x="549969" y="75833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5845950" y="2771800"/>
            <a:ext cx="2580695" cy="797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Existem dados referentes as características financeiras e demográficas dos clientes.</a:t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 flipH="1">
            <a:off x="5148000" y="2955750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20"/>
          <p:cNvGrpSpPr/>
          <p:nvPr/>
        </p:nvGrpSpPr>
        <p:grpSpPr>
          <a:xfrm>
            <a:off x="801526" y="701494"/>
            <a:ext cx="419443" cy="420487"/>
            <a:chOff x="-3771675" y="3971775"/>
            <a:chExt cx="291300" cy="292025"/>
          </a:xfrm>
        </p:grpSpPr>
        <p:sp>
          <p:nvSpPr>
            <p:cNvPr id="485" name="Google Shape;485;p2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0"/>
          <p:cNvSpPr txBox="1"/>
          <p:nvPr/>
        </p:nvSpPr>
        <p:spPr>
          <a:xfrm>
            <a:off x="1266326" y="611677"/>
            <a:ext cx="6812422" cy="4003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base de dados</a:t>
            </a:r>
            <a:endParaRPr/>
          </a:p>
        </p:txBody>
      </p:sp>
      <p:grpSp>
        <p:nvGrpSpPr>
          <p:cNvPr id="491" name="Google Shape;491;p20"/>
          <p:cNvGrpSpPr/>
          <p:nvPr/>
        </p:nvGrpSpPr>
        <p:grpSpPr>
          <a:xfrm>
            <a:off x="1529366" y="1824164"/>
            <a:ext cx="419443" cy="420487"/>
            <a:chOff x="-3771675" y="3971775"/>
            <a:chExt cx="291300" cy="292025"/>
          </a:xfrm>
        </p:grpSpPr>
        <p:sp>
          <p:nvSpPr>
            <p:cNvPr id="492" name="Google Shape;492;p2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1529366" y="2896575"/>
            <a:ext cx="419443" cy="420487"/>
            <a:chOff x="-3771675" y="3971775"/>
            <a:chExt cx="291300" cy="292025"/>
          </a:xfrm>
        </p:grpSpPr>
        <p:sp>
          <p:nvSpPr>
            <p:cNvPr id="498" name="Google Shape;498;p2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0"/>
          <p:cNvGrpSpPr/>
          <p:nvPr/>
        </p:nvGrpSpPr>
        <p:grpSpPr>
          <a:xfrm>
            <a:off x="5437443" y="2837632"/>
            <a:ext cx="419443" cy="420487"/>
            <a:chOff x="-3771675" y="3971775"/>
            <a:chExt cx="291300" cy="292025"/>
          </a:xfrm>
        </p:grpSpPr>
        <p:sp>
          <p:nvSpPr>
            <p:cNvPr id="504" name="Google Shape;504;p2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20"/>
          <p:cNvSpPr txBox="1"/>
          <p:nvPr/>
        </p:nvSpPr>
        <p:spPr>
          <a:xfrm>
            <a:off x="5845950" y="1668562"/>
            <a:ext cx="2580696" cy="7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Nesta base temos dados referentes a pagamentos de cartão de crédito dos meses de Abril a Outubro de 2005.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0" name="Google Shape;510;p20"/>
          <p:cNvSpPr/>
          <p:nvPr/>
        </p:nvSpPr>
        <p:spPr>
          <a:xfrm flipH="1">
            <a:off x="5148000" y="1852512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20"/>
          <p:cNvGrpSpPr/>
          <p:nvPr/>
        </p:nvGrpSpPr>
        <p:grpSpPr>
          <a:xfrm>
            <a:off x="5437443" y="1734394"/>
            <a:ext cx="419443" cy="420487"/>
            <a:chOff x="-3771675" y="3971775"/>
            <a:chExt cx="291300" cy="292025"/>
          </a:xfrm>
        </p:grpSpPr>
        <p:sp>
          <p:nvSpPr>
            <p:cNvPr id="512" name="Google Shape;512;p2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1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522" name="Google Shape;522;p21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rect b="b" l="l" r="r" t="t"/>
              <a:pathLst>
                <a:path extrusionOk="0" h="99375" w="130577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rect b="b" l="l" r="r" t="t"/>
              <a:pathLst>
                <a:path extrusionOk="0" h="4026" w="2013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21"/>
          <p:cNvSpPr txBox="1"/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accent1"/>
                </a:solidFill>
              </a:rPr>
              <a:t>Objetivos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525" name="Google Shape;525;p21"/>
          <p:cNvSpPr txBox="1"/>
          <p:nvPr>
            <p:ph idx="2" type="title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/>
              <a:t>02</a:t>
            </a:r>
            <a:endParaRPr b="1"/>
          </a:p>
        </p:txBody>
      </p:sp>
      <p:sp>
        <p:nvSpPr>
          <p:cNvPr id="526" name="Google Shape;526;p21"/>
          <p:cNvSpPr txBox="1"/>
          <p:nvPr>
            <p:ph idx="1" type="subTitle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Reunir Características de um bom e mau pagador</a:t>
            </a:r>
            <a:endParaRPr/>
          </a:p>
        </p:txBody>
      </p:sp>
      <p:grpSp>
        <p:nvGrpSpPr>
          <p:cNvPr id="527" name="Google Shape;527;p21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528" name="Google Shape;528;p21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529" name="Google Shape;529;p2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rect b="b" l="l" r="r" t="t"/>
                <a:pathLst>
                  <a:path extrusionOk="0" fill="none" h="1039" w="104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rect b="b" l="l" r="r" t="t"/>
                <a:pathLst>
                  <a:path extrusionOk="0" fill="none" h="1040" w="104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rect b="b" l="l" r="r" t="t"/>
                <a:pathLst>
                  <a:path extrusionOk="0" fill="none" h="1039" w="1039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rect b="b" l="l" r="r" t="t"/>
                <a:pathLst>
                  <a:path extrusionOk="0" fill="none" h="1040" w="1039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rect b="b" l="l" r="r" t="t"/>
                <a:pathLst>
                  <a:path extrusionOk="0" h="395" w="396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rect b="b" l="l" r="r" t="t"/>
                <a:pathLst>
                  <a:path extrusionOk="0" h="403" w="396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rect b="b" l="l" r="r" t="t"/>
                <a:pathLst>
                  <a:path extrusionOk="0" h="396" w="396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rect b="b" l="l" r="r" t="t"/>
                <a:pathLst>
                  <a:path extrusionOk="0" h="395" w="395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rect b="b" l="l" r="r" t="t"/>
                <a:pathLst>
                  <a:path extrusionOk="0" h="403" w="395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rect b="b" l="l" r="r" t="t"/>
                <a:pathLst>
                  <a:path extrusionOk="0" h="396" w="395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rect b="b" l="l" r="r" t="t"/>
                <a:pathLst>
                  <a:path extrusionOk="0" h="395" w="404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rect b="b" l="l" r="r" t="t"/>
                <a:pathLst>
                  <a:path extrusionOk="0" h="403" w="404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rect b="b" l="l" r="r" t="t"/>
                <a:pathLst>
                  <a:path extrusionOk="0" h="396" w="404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0" name="Google Shape;570;p21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571" name="Google Shape;571;p21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rect b="b" l="l" r="r" t="t"/>
                <a:pathLst>
                  <a:path extrusionOk="0" fill="none" h="101733" w="51547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rect b="b" l="l" r="r" t="t"/>
                <a:pathLst>
                  <a:path extrusionOk="0" h="1715" w="1844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21"/>
            <p:cNvGrpSpPr/>
            <p:nvPr/>
          </p:nvGrpSpPr>
          <p:grpSpPr>
            <a:xfrm flipH="1" rot="-2006149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575" name="Google Shape;575;p21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rect b="b" l="l" r="r" t="t"/>
                <a:pathLst>
                  <a:path extrusionOk="0" fill="none" h="44061" w="47546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rect b="b" l="l" r="r" t="t"/>
                <a:pathLst>
                  <a:path extrusionOk="0" h="15680" w="27324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21"/>
            <p:cNvGrpSpPr/>
            <p:nvPr/>
          </p:nvGrpSpPr>
          <p:grpSpPr>
            <a:xfrm flipH="1" rot="490164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rect b="b" l="l" r="r" t="t"/>
                <a:pathLst>
                  <a:path extrusionOk="0" fill="none" h="1724" w="15241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rect b="b" l="l" r="r" t="t"/>
                <a:pathLst>
                  <a:path extrusionOk="0" fill="none" h="55098" w="54702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5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rect b="b" l="l" r="r" t="t"/>
                <a:pathLst>
                  <a:path extrusionOk="0" h="1429" w="1691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"/>
          <p:cNvSpPr txBox="1"/>
          <p:nvPr>
            <p:ph idx="2" type="subTitle"/>
          </p:nvPr>
        </p:nvSpPr>
        <p:spPr>
          <a:xfrm>
            <a:off x="1944462" y="1665099"/>
            <a:ext cx="2586452" cy="73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Entender as características do conjunto de dados: dimensão, tipo de variáveis.</a:t>
            </a:r>
            <a:endParaRPr/>
          </a:p>
        </p:txBody>
      </p:sp>
      <p:sp>
        <p:nvSpPr>
          <p:cNvPr id="586" name="Google Shape;586;p22"/>
          <p:cNvSpPr txBox="1"/>
          <p:nvPr>
            <p:ph idx="4" type="subTitle"/>
          </p:nvPr>
        </p:nvSpPr>
        <p:spPr>
          <a:xfrm>
            <a:off x="5372273" y="1665099"/>
            <a:ext cx="2720652" cy="650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Avaliar a integridade e consistência dos dados: valores ausentes, duplicidades, etc.</a:t>
            </a:r>
            <a:endParaRPr/>
          </a:p>
        </p:txBody>
      </p:sp>
      <p:sp>
        <p:nvSpPr>
          <p:cNvPr id="587" name="Google Shape;587;p22"/>
          <p:cNvSpPr txBox="1"/>
          <p:nvPr>
            <p:ph idx="6" type="subTitle"/>
          </p:nvPr>
        </p:nvSpPr>
        <p:spPr>
          <a:xfrm>
            <a:off x="1948175" y="2769469"/>
            <a:ext cx="2580696" cy="6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Elaborar estatísticas descritivas das variáveis numéricas.</a:t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flipH="1">
            <a:off x="12502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Google Shape;589;p22"/>
          <p:cNvGrpSpPr/>
          <p:nvPr/>
        </p:nvGrpSpPr>
        <p:grpSpPr>
          <a:xfrm>
            <a:off x="4923944" y="2981173"/>
            <a:ext cx="360400" cy="374350"/>
            <a:chOff x="1292925" y="238125"/>
            <a:chExt cx="5033525" cy="5228350"/>
          </a:xfrm>
        </p:grpSpPr>
        <p:sp>
          <p:nvSpPr>
            <p:cNvPr id="590" name="Google Shape;590;p22"/>
            <p:cNvSpPr/>
            <p:nvPr/>
          </p:nvSpPr>
          <p:spPr>
            <a:xfrm>
              <a:off x="4991300" y="1473975"/>
              <a:ext cx="1199750" cy="1199725"/>
            </a:xfrm>
            <a:custGeom>
              <a:rect b="b" l="l" r="r" t="t"/>
              <a:pathLst>
                <a:path extrusionOk="0" h="47989" w="4799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365150" y="4047400"/>
              <a:ext cx="306400" cy="418500"/>
            </a:xfrm>
            <a:custGeom>
              <a:rect b="b" l="l" r="r" t="t"/>
              <a:pathLst>
                <a:path extrusionOk="0" h="16740" w="12256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292925" y="238125"/>
              <a:ext cx="4461850" cy="3502925"/>
            </a:xfrm>
            <a:custGeom>
              <a:rect b="b" l="l" r="r" t="t"/>
              <a:pathLst>
                <a:path extrusionOk="0" h="140117" w="178474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4855275" y="2864225"/>
              <a:ext cx="1471175" cy="2602250"/>
            </a:xfrm>
            <a:custGeom>
              <a:rect b="b" l="l" r="r" t="t"/>
              <a:pathLst>
                <a:path extrusionOk="0" h="104090" w="58847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791382" y="724563"/>
            <a:ext cx="374350" cy="374350"/>
            <a:chOff x="1190625" y="238125"/>
            <a:chExt cx="5228350" cy="5228350"/>
          </a:xfrm>
        </p:grpSpPr>
        <p:sp>
          <p:nvSpPr>
            <p:cNvPr id="595" name="Google Shape;595;p22"/>
            <p:cNvSpPr/>
            <p:nvPr/>
          </p:nvSpPr>
          <p:spPr>
            <a:xfrm>
              <a:off x="1190625" y="2699400"/>
              <a:ext cx="1305725" cy="306400"/>
            </a:xfrm>
            <a:custGeom>
              <a:rect b="b" l="l" r="r" t="t"/>
              <a:pathLst>
                <a:path extrusionOk="0" h="12256" w="5222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265250" y="778525"/>
              <a:ext cx="1613925" cy="1614550"/>
            </a:xfrm>
            <a:custGeom>
              <a:rect b="b" l="l" r="r" t="t"/>
              <a:pathLst>
                <a:path extrusionOk="0" h="64582" w="64557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652525" y="238125"/>
              <a:ext cx="306375" cy="1305725"/>
            </a:xfrm>
            <a:custGeom>
              <a:rect b="b" l="l" r="r" t="t"/>
              <a:pathLst>
                <a:path extrusionOk="0" h="52229" w="12255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2794100" y="1841600"/>
              <a:ext cx="2022000" cy="2022000"/>
            </a:xfrm>
            <a:custGeom>
              <a:rect b="b" l="l" r="r" t="t"/>
              <a:pathLst>
                <a:path extrusionOk="0" h="80880" w="8088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730425" y="777925"/>
              <a:ext cx="1615750" cy="1615150"/>
            </a:xfrm>
            <a:custGeom>
              <a:rect b="b" l="l" r="r" t="t"/>
              <a:pathLst>
                <a:path extrusionOk="0" h="64606" w="6463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4265250" y="3312125"/>
              <a:ext cx="1613925" cy="1613925"/>
            </a:xfrm>
            <a:custGeom>
              <a:rect b="b" l="l" r="r" t="t"/>
              <a:pathLst>
                <a:path extrusionOk="0" h="64557" w="64557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1730425" y="3312125"/>
              <a:ext cx="1615750" cy="1614550"/>
            </a:xfrm>
            <a:custGeom>
              <a:rect b="b" l="l" r="r" t="t"/>
              <a:pathLst>
                <a:path extrusionOk="0" h="64582" w="6463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113250" y="2699400"/>
              <a:ext cx="1305725" cy="306400"/>
            </a:xfrm>
            <a:custGeom>
              <a:rect b="b" l="l" r="r" t="t"/>
              <a:pathLst>
                <a:path extrusionOk="0" h="12256" w="52229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652525" y="4160750"/>
              <a:ext cx="306375" cy="1305725"/>
            </a:xfrm>
            <a:custGeom>
              <a:rect b="b" l="l" r="r" t="t"/>
              <a:pathLst>
                <a:path extrusionOk="0" h="52229" w="12255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22"/>
          <p:cNvSpPr/>
          <p:nvPr/>
        </p:nvSpPr>
        <p:spPr>
          <a:xfrm flipH="1">
            <a:off x="1250225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2"/>
          <p:cNvSpPr/>
          <p:nvPr/>
        </p:nvSpPr>
        <p:spPr>
          <a:xfrm flipH="1">
            <a:off x="46596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2"/>
          <p:cNvSpPr/>
          <p:nvPr/>
        </p:nvSpPr>
        <p:spPr>
          <a:xfrm flipH="1">
            <a:off x="4676800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2"/>
          <p:cNvSpPr/>
          <p:nvPr/>
        </p:nvSpPr>
        <p:spPr>
          <a:xfrm flipH="1">
            <a:off x="549969" y="75833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1172042" y="638565"/>
            <a:ext cx="6812422" cy="7386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principal objetivo deste projeto é mapear e identificar se um usuário de cartão de crédito é bom ou mau pagador com base em suas características financeiras e demográficas para dar suporte a tomada de decisão de empresas de cobrança/recuperação de crédito e concessão de empréstimo. Os objetivos técnicos deste estudo de caso são: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9" name="Google Shape;609;p22"/>
          <p:cNvSpPr txBox="1"/>
          <p:nvPr/>
        </p:nvSpPr>
        <p:spPr>
          <a:xfrm>
            <a:off x="5372273" y="2779819"/>
            <a:ext cx="2580696" cy="6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Analisar as relações entre inadimplência e variáveis demográficas e financeiras.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10" name="Google Shape;610;p22"/>
          <p:cNvGrpSpPr/>
          <p:nvPr/>
        </p:nvGrpSpPr>
        <p:grpSpPr>
          <a:xfrm>
            <a:off x="2861518" y="4003783"/>
            <a:ext cx="366052" cy="356831"/>
            <a:chOff x="-31817400" y="3910025"/>
            <a:chExt cx="301675" cy="294075"/>
          </a:xfrm>
        </p:grpSpPr>
        <p:sp>
          <p:nvSpPr>
            <p:cNvPr id="611" name="Google Shape;611;p22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22"/>
          <p:cNvGrpSpPr/>
          <p:nvPr/>
        </p:nvGrpSpPr>
        <p:grpSpPr>
          <a:xfrm>
            <a:off x="4907210" y="1790952"/>
            <a:ext cx="370879" cy="337755"/>
            <a:chOff x="-40378075" y="3267450"/>
            <a:chExt cx="317425" cy="289075"/>
          </a:xfrm>
        </p:grpSpPr>
        <p:sp>
          <p:nvSpPr>
            <p:cNvPr id="615" name="Google Shape;615;p22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1507071" y="2892930"/>
            <a:ext cx="366364" cy="367290"/>
            <a:chOff x="-61783350" y="3743950"/>
            <a:chExt cx="316650" cy="317450"/>
          </a:xfrm>
        </p:grpSpPr>
        <p:sp>
          <p:nvSpPr>
            <p:cNvPr id="620" name="Google Shape;620;p22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22"/>
          <p:cNvSpPr txBox="1"/>
          <p:nvPr/>
        </p:nvSpPr>
        <p:spPr>
          <a:xfrm>
            <a:off x="3321078" y="3844849"/>
            <a:ext cx="2580696" cy="6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Utilizar as bibliotecas NumPy e Pandas para executar as atividades anteriores.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3" name="Google Shape;623;p22"/>
          <p:cNvSpPr/>
          <p:nvPr/>
        </p:nvSpPr>
        <p:spPr>
          <a:xfrm flipH="1">
            <a:off x="2623128" y="402879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p22"/>
          <p:cNvGrpSpPr/>
          <p:nvPr/>
        </p:nvGrpSpPr>
        <p:grpSpPr>
          <a:xfrm>
            <a:off x="1519107" y="1820647"/>
            <a:ext cx="339200" cy="339271"/>
            <a:chOff x="5049725" y="2027900"/>
            <a:chExt cx="481750" cy="481850"/>
          </a:xfrm>
        </p:grpSpPr>
        <p:sp>
          <p:nvSpPr>
            <p:cNvPr id="625" name="Google Shape;625;p22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/>
          <p:nvPr>
            <p:ph idx="2" type="subTitle"/>
          </p:nvPr>
        </p:nvSpPr>
        <p:spPr>
          <a:xfrm>
            <a:off x="1944462" y="1665099"/>
            <a:ext cx="2586452" cy="73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Mulheres são melhores credoras?</a:t>
            </a:r>
            <a:endParaRPr/>
          </a:p>
        </p:txBody>
      </p:sp>
      <p:sp>
        <p:nvSpPr>
          <p:cNvPr id="638" name="Google Shape;638;p23"/>
          <p:cNvSpPr txBox="1"/>
          <p:nvPr>
            <p:ph idx="4" type="subTitle"/>
          </p:nvPr>
        </p:nvSpPr>
        <p:spPr>
          <a:xfrm>
            <a:off x="5372273" y="1665099"/>
            <a:ext cx="2720652" cy="650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Existe uma proporção entre a escolaridade e a adimplência?</a:t>
            </a:r>
            <a:endParaRPr/>
          </a:p>
        </p:txBody>
      </p:sp>
      <p:sp>
        <p:nvSpPr>
          <p:cNvPr id="639" name="Google Shape;639;p23"/>
          <p:cNvSpPr txBox="1"/>
          <p:nvPr>
            <p:ph idx="6" type="subTitle"/>
          </p:nvPr>
        </p:nvSpPr>
        <p:spPr>
          <a:xfrm>
            <a:off x="1948175" y="2769469"/>
            <a:ext cx="2580696" cy="6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 diferença de % de inadimplência entre casados e solteiros?</a:t>
            </a:r>
            <a:endParaRPr/>
          </a:p>
        </p:txBody>
      </p:sp>
      <p:sp>
        <p:nvSpPr>
          <p:cNvPr id="640" name="Google Shape;640;p23"/>
          <p:cNvSpPr/>
          <p:nvPr/>
        </p:nvSpPr>
        <p:spPr>
          <a:xfrm flipH="1">
            <a:off x="12502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3"/>
          <p:cNvSpPr/>
          <p:nvPr/>
        </p:nvSpPr>
        <p:spPr>
          <a:xfrm flipH="1">
            <a:off x="1250225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3"/>
          <p:cNvSpPr/>
          <p:nvPr/>
        </p:nvSpPr>
        <p:spPr>
          <a:xfrm flipH="1">
            <a:off x="4659625" y="188100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3"/>
          <p:cNvSpPr/>
          <p:nvPr/>
        </p:nvSpPr>
        <p:spPr>
          <a:xfrm flipH="1">
            <a:off x="4676800" y="2953419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3"/>
          <p:cNvSpPr/>
          <p:nvPr/>
        </p:nvSpPr>
        <p:spPr>
          <a:xfrm flipH="1">
            <a:off x="549969" y="758338"/>
            <a:ext cx="153401" cy="306801"/>
          </a:xfrm>
          <a:custGeom>
            <a:rect b="b" l="l" r="r" t="t"/>
            <a:pathLst>
              <a:path extrusionOk="0" h="4026" w="2013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3"/>
          <p:cNvSpPr txBox="1"/>
          <p:nvPr/>
        </p:nvSpPr>
        <p:spPr>
          <a:xfrm>
            <a:off x="1250225" y="424339"/>
            <a:ext cx="6812422" cy="7386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Com base nos objetivos descritos anteriormente, deseja-se responder as seguintes perguntas para gerar insights para a área de negócios, para oferecer linhas de créditos a bons credores ou para cobrar inadimplentes.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5372273" y="2779819"/>
            <a:ext cx="2580696" cy="6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Pessoas mais velhas tem maior tendência a ser adimplentes?</a:t>
            </a:r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47" name="Google Shape;647;p23"/>
          <p:cNvGrpSpPr/>
          <p:nvPr/>
        </p:nvGrpSpPr>
        <p:grpSpPr>
          <a:xfrm>
            <a:off x="788891" y="727717"/>
            <a:ext cx="370645" cy="368042"/>
            <a:chOff x="-63250675" y="3744075"/>
            <a:chExt cx="320350" cy="318100"/>
          </a:xfrm>
        </p:grpSpPr>
        <p:sp>
          <p:nvSpPr>
            <p:cNvPr id="648" name="Google Shape;648;p23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1485789" y="1853440"/>
            <a:ext cx="358099" cy="356326"/>
            <a:chOff x="-55202750" y="3198925"/>
            <a:chExt cx="318225" cy="316650"/>
          </a:xfrm>
        </p:grpSpPr>
        <p:sp>
          <p:nvSpPr>
            <p:cNvPr id="652" name="Google Shape;652;p23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23"/>
          <p:cNvGrpSpPr/>
          <p:nvPr/>
        </p:nvGrpSpPr>
        <p:grpSpPr>
          <a:xfrm>
            <a:off x="4914500" y="1830837"/>
            <a:ext cx="356298" cy="356973"/>
            <a:chOff x="-52458650" y="3194400"/>
            <a:chExt cx="316625" cy="317225"/>
          </a:xfrm>
        </p:grpSpPr>
        <p:sp>
          <p:nvSpPr>
            <p:cNvPr id="655" name="Google Shape;655;p23"/>
            <p:cNvSpPr/>
            <p:nvPr/>
          </p:nvSpPr>
          <p:spPr>
            <a:xfrm>
              <a:off x="-52458650" y="3194400"/>
              <a:ext cx="316625" cy="166000"/>
            </a:xfrm>
            <a:custGeom>
              <a:rect b="b" l="l" r="r" t="t"/>
              <a:pathLst>
                <a:path extrusionOk="0" h="6640" w="12665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-52379100" y="3287125"/>
              <a:ext cx="156750" cy="18925"/>
            </a:xfrm>
            <a:custGeom>
              <a:rect b="b" l="l" r="r" t="t"/>
              <a:pathLst>
                <a:path extrusionOk="0" h="757" w="627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-52383825" y="3361950"/>
              <a:ext cx="55150" cy="37050"/>
            </a:xfrm>
            <a:custGeom>
              <a:rect b="b" l="l" r="r" t="t"/>
              <a:pathLst>
                <a:path extrusionOk="0" h="1482" w="220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-52401950" y="3380075"/>
              <a:ext cx="204800" cy="131550"/>
            </a:xfrm>
            <a:custGeom>
              <a:rect b="b" l="l" r="r" t="t"/>
              <a:pathLst>
                <a:path extrusionOk="0" h="5262" w="8192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-52272000" y="3361950"/>
              <a:ext cx="55175" cy="37050"/>
            </a:xfrm>
            <a:custGeom>
              <a:rect b="b" l="l" r="r" t="t"/>
              <a:pathLst>
                <a:path extrusionOk="0" h="1482" w="2207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-52402750" y="3324950"/>
              <a:ext cx="204825" cy="46475"/>
            </a:xfrm>
            <a:custGeom>
              <a:rect b="b" l="l" r="r" t="t"/>
              <a:pathLst>
                <a:path extrusionOk="0" h="1859" w="8193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-52440550" y="334935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-52179050" y="334857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23"/>
          <p:cNvSpPr/>
          <p:nvPr/>
        </p:nvSpPr>
        <p:spPr>
          <a:xfrm>
            <a:off x="1495211" y="2953769"/>
            <a:ext cx="339253" cy="299542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23"/>
          <p:cNvGrpSpPr/>
          <p:nvPr/>
        </p:nvGrpSpPr>
        <p:grpSpPr>
          <a:xfrm>
            <a:off x="4967206" y="2911843"/>
            <a:ext cx="314662" cy="358971"/>
            <a:chOff x="-54793175" y="3198925"/>
            <a:chExt cx="279625" cy="319000"/>
          </a:xfrm>
        </p:grpSpPr>
        <p:sp>
          <p:nvSpPr>
            <p:cNvPr id="665" name="Google Shape;665;p23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