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rive.google.com/file/d/1vcIQVnZO-DXq5aYubmbU6XlzIwsq0g0O/view?usp=sharing" TargetMode="External"/><Relationship Id="rId4" Type="http://schemas.openxmlformats.org/officeDocument/2006/relationships/hyperlink" Target="https://drive.google.com/file/d/1cvspvOX6dsTwJj-XAtCC9DNtsxMKQy1c/view?usp=shar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177674"/>
            <a:ext cx="5940137" cy="5931651"/>
            <a:chOff x="0" y="0"/>
            <a:chExt cx="7920183" cy="79088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920183" cy="7908868"/>
            </a:xfrm>
            <a:custGeom>
              <a:avLst/>
              <a:gdLst/>
              <a:ahLst/>
              <a:cxnLst/>
              <a:rect l="l" t="t" r="r" b="b"/>
              <a:pathLst>
                <a:path w="7920183" h="7908868">
                  <a:moveTo>
                    <a:pt x="0" y="0"/>
                  </a:moveTo>
                  <a:lnTo>
                    <a:pt x="7920183" y="0"/>
                  </a:lnTo>
                  <a:lnTo>
                    <a:pt x="7920183" y="7908868"/>
                  </a:lnTo>
                  <a:lnTo>
                    <a:pt x="0" y="79088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>
              <a:off x="1440506" y="2111717"/>
              <a:ext cx="5039171" cy="4812408"/>
            </a:xfrm>
            <a:custGeom>
              <a:avLst/>
              <a:gdLst/>
              <a:ahLst/>
              <a:cxnLst/>
              <a:rect l="l" t="t" r="r" b="b"/>
              <a:pathLst>
                <a:path w="5039171" h="4812408">
                  <a:moveTo>
                    <a:pt x="0" y="0"/>
                  </a:moveTo>
                  <a:lnTo>
                    <a:pt x="5039171" y="0"/>
                  </a:lnTo>
                  <a:lnTo>
                    <a:pt x="5039171" y="4812408"/>
                  </a:lnTo>
                  <a:lnTo>
                    <a:pt x="0" y="48124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306966" y="286595"/>
              <a:ext cx="7306251" cy="7306251"/>
            </a:xfrm>
            <a:custGeom>
              <a:avLst/>
              <a:gdLst/>
              <a:ahLst/>
              <a:cxnLst/>
              <a:rect l="l" t="t" r="r" b="b"/>
              <a:pathLst>
                <a:path w="7306251" h="7306251">
                  <a:moveTo>
                    <a:pt x="0" y="0"/>
                  </a:moveTo>
                  <a:lnTo>
                    <a:pt x="7306251" y="0"/>
                  </a:lnTo>
                  <a:lnTo>
                    <a:pt x="7306251" y="7306250"/>
                  </a:lnTo>
                  <a:lnTo>
                    <a:pt x="0" y="7306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Freeform 6"/>
          <p:cNvSpPr/>
          <p:nvPr/>
        </p:nvSpPr>
        <p:spPr>
          <a:xfrm rot="-3913716">
            <a:off x="3479491" y="-2237788"/>
            <a:ext cx="20048457" cy="14799407"/>
          </a:xfrm>
          <a:custGeom>
            <a:avLst/>
            <a:gdLst/>
            <a:ahLst/>
            <a:cxnLst/>
            <a:rect l="l" t="t" r="r" b="b"/>
            <a:pathLst>
              <a:path w="20048457" h="14799407">
                <a:moveTo>
                  <a:pt x="0" y="0"/>
                </a:moveTo>
                <a:lnTo>
                  <a:pt x="20048457" y="0"/>
                </a:lnTo>
                <a:lnTo>
                  <a:pt x="20048457" y="14799406"/>
                </a:lnTo>
                <a:lnTo>
                  <a:pt x="0" y="147994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563697" y="300719"/>
            <a:ext cx="5023725" cy="1455962"/>
          </a:xfrm>
          <a:custGeom>
            <a:avLst/>
            <a:gdLst/>
            <a:ahLst/>
            <a:cxnLst/>
            <a:rect l="l" t="t" r="r" b="b"/>
            <a:pathLst>
              <a:path w="5023725" h="1455962">
                <a:moveTo>
                  <a:pt x="0" y="0"/>
                </a:moveTo>
                <a:lnTo>
                  <a:pt x="5023725" y="0"/>
                </a:lnTo>
                <a:lnTo>
                  <a:pt x="5023725" y="1455962"/>
                </a:lnTo>
                <a:lnTo>
                  <a:pt x="0" y="14559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>
            <a:off x="10712544" y="6045789"/>
            <a:ext cx="7315200" cy="36576"/>
          </a:xfrm>
          <a:custGeom>
            <a:avLst/>
            <a:gdLst/>
            <a:ahLst/>
            <a:cxnLst/>
            <a:rect l="l" t="t" r="r" b="b"/>
            <a:pathLst>
              <a:path w="7315200" h="36576">
                <a:moveTo>
                  <a:pt x="0" y="0"/>
                </a:moveTo>
                <a:lnTo>
                  <a:pt x="7315200" y="0"/>
                </a:lnTo>
                <a:lnTo>
                  <a:pt x="7315200" y="36576"/>
                </a:lnTo>
                <a:lnTo>
                  <a:pt x="0" y="365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11171260" y="3181832"/>
            <a:ext cx="6397768" cy="2407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39"/>
              </a:lnSpc>
              <a:spcBef>
                <a:spcPct val="0"/>
              </a:spcBef>
            </a:pPr>
            <a:r>
              <a:rPr lang="en-US" sz="4599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VitalCare: </a:t>
            </a:r>
            <a:r>
              <a:rPr lang="en-US" sz="4599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Aplicativo</a:t>
            </a:r>
            <a:r>
              <a:rPr lang="en-US" sz="4599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 de </a:t>
            </a:r>
            <a:r>
              <a:rPr lang="en-US" sz="4599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Acompanhamento</a:t>
            </a:r>
            <a:r>
              <a:rPr lang="en-US" sz="4599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 de </a:t>
            </a:r>
            <a:r>
              <a:rPr lang="en-US" sz="4599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Saúde</a:t>
            </a:r>
            <a:r>
              <a:rPr lang="en-US" sz="4599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 Para </a:t>
            </a:r>
            <a:r>
              <a:rPr lang="en-US" sz="4599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Idosos</a:t>
            </a:r>
            <a:endParaRPr lang="en-US" sz="4599" u="none" strike="noStrike" dirty="0">
              <a:solidFill>
                <a:srgbClr val="000000"/>
              </a:solidFill>
              <a:latin typeface="Arial" panose="020B0604020202020204" pitchFamily="34" charset="0"/>
              <a:ea typeface="Bree Serif"/>
              <a:cs typeface="Arial" panose="020B0604020202020204" pitchFamily="34" charset="0"/>
              <a:sym typeface="Bree Serif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11936" y="6482415"/>
            <a:ext cx="491641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 João Vitor Marques Pereira</a:t>
            </a:r>
          </a:p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Júlia</a:t>
            </a:r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Certorio</a:t>
            </a:r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 Pereira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11936" y="8972550"/>
            <a:ext cx="4916416" cy="491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5966221" y="2126170"/>
            <a:ext cx="6355558" cy="520000"/>
          </a:xfrm>
          <a:custGeom>
            <a:avLst/>
            <a:gdLst/>
            <a:ahLst/>
            <a:cxnLst/>
            <a:rect l="l" t="t" r="r" b="b"/>
            <a:pathLst>
              <a:path w="6355558" h="520000">
                <a:moveTo>
                  <a:pt x="0" y="0"/>
                </a:moveTo>
                <a:lnTo>
                  <a:pt x="6355558" y="0"/>
                </a:lnTo>
                <a:lnTo>
                  <a:pt x="6355558" y="520001"/>
                </a:lnTo>
                <a:lnTo>
                  <a:pt x="0" y="520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4575108" y="773620"/>
            <a:ext cx="9137783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 dirty="0" err="1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Informações</a:t>
            </a:r>
            <a:r>
              <a:rPr lang="en-US" sz="7200" dirty="0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 Gerais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004731" y="3350128"/>
            <a:ext cx="5334976" cy="6105139"/>
            <a:chOff x="0" y="0"/>
            <a:chExt cx="1405096" cy="16079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05097" cy="1607938"/>
            </a:xfrm>
            <a:custGeom>
              <a:avLst/>
              <a:gdLst/>
              <a:ahLst/>
              <a:cxnLst/>
              <a:rect l="l" t="t" r="r" b="b"/>
              <a:pathLst>
                <a:path w="1405097" h="1607938">
                  <a:moveTo>
                    <a:pt x="74009" y="0"/>
                  </a:moveTo>
                  <a:lnTo>
                    <a:pt x="1331087" y="0"/>
                  </a:lnTo>
                  <a:cubicBezTo>
                    <a:pt x="1350716" y="0"/>
                    <a:pt x="1369540" y="7797"/>
                    <a:pt x="1383420" y="21677"/>
                  </a:cubicBezTo>
                  <a:cubicBezTo>
                    <a:pt x="1397299" y="35556"/>
                    <a:pt x="1405097" y="54381"/>
                    <a:pt x="1405097" y="74009"/>
                  </a:cubicBezTo>
                  <a:lnTo>
                    <a:pt x="1405097" y="1533928"/>
                  </a:lnTo>
                  <a:cubicBezTo>
                    <a:pt x="1405097" y="1553557"/>
                    <a:pt x="1397299" y="1572382"/>
                    <a:pt x="1383420" y="1586261"/>
                  </a:cubicBezTo>
                  <a:cubicBezTo>
                    <a:pt x="1369540" y="1600140"/>
                    <a:pt x="1350716" y="1607938"/>
                    <a:pt x="1331087" y="1607938"/>
                  </a:cubicBezTo>
                  <a:lnTo>
                    <a:pt x="74009" y="1607938"/>
                  </a:lnTo>
                  <a:cubicBezTo>
                    <a:pt x="54381" y="1607938"/>
                    <a:pt x="35556" y="1600140"/>
                    <a:pt x="21677" y="1586261"/>
                  </a:cubicBezTo>
                  <a:cubicBezTo>
                    <a:pt x="7797" y="1572382"/>
                    <a:pt x="0" y="1553557"/>
                    <a:pt x="0" y="1533928"/>
                  </a:cubicBezTo>
                  <a:lnTo>
                    <a:pt x="0" y="74009"/>
                  </a:lnTo>
                  <a:cubicBezTo>
                    <a:pt x="0" y="54381"/>
                    <a:pt x="7797" y="35556"/>
                    <a:pt x="21677" y="21677"/>
                  </a:cubicBezTo>
                  <a:cubicBezTo>
                    <a:pt x="35556" y="7797"/>
                    <a:pt x="54381" y="0"/>
                    <a:pt x="74009" y="0"/>
                  </a:cubicBezTo>
                  <a:close/>
                </a:path>
              </a:pathLst>
            </a:custGeom>
            <a:solidFill>
              <a:srgbClr val="B5CC68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405096" cy="16460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404781" y="3800626"/>
            <a:ext cx="3267302" cy="52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79"/>
              </a:lnSpc>
              <a:spcBef>
                <a:spcPct val="0"/>
              </a:spcBef>
            </a:pPr>
            <a:r>
              <a:rPr lang="en-US" sz="3199" dirty="0" err="1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Objetivo</a:t>
            </a:r>
            <a:endParaRPr lang="en-US" sz="3199" dirty="0">
              <a:solidFill>
                <a:srgbClr val="000000"/>
              </a:solidFill>
              <a:latin typeface="Arial" panose="020B0604020202020204" pitchFamily="34" charset="0"/>
              <a:ea typeface="Bree Serif"/>
              <a:cs typeface="Arial" panose="020B0604020202020204" pitchFamily="34" charset="0"/>
              <a:sym typeface="Bree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404781" y="4605278"/>
            <a:ext cx="4650216" cy="4000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A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aplicação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tem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como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objetivo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aprimorar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os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cuidados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de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saúde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de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idosos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em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domicílio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,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servindo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como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suporte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essencial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para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aqueles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que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vivem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sozinhos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e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não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possuem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uma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rede de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apoio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,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além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de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atuar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como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uma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ferramenta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facilitadora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para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cuidadores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e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familiares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1045404" y="3350128"/>
            <a:ext cx="5334976" cy="6105139"/>
            <a:chOff x="0" y="0"/>
            <a:chExt cx="1405096" cy="160793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05097" cy="1607938"/>
            </a:xfrm>
            <a:custGeom>
              <a:avLst/>
              <a:gdLst/>
              <a:ahLst/>
              <a:cxnLst/>
              <a:rect l="l" t="t" r="r" b="b"/>
              <a:pathLst>
                <a:path w="1405097" h="1607938">
                  <a:moveTo>
                    <a:pt x="74009" y="0"/>
                  </a:moveTo>
                  <a:lnTo>
                    <a:pt x="1331087" y="0"/>
                  </a:lnTo>
                  <a:cubicBezTo>
                    <a:pt x="1350716" y="0"/>
                    <a:pt x="1369540" y="7797"/>
                    <a:pt x="1383420" y="21677"/>
                  </a:cubicBezTo>
                  <a:cubicBezTo>
                    <a:pt x="1397299" y="35556"/>
                    <a:pt x="1405097" y="54381"/>
                    <a:pt x="1405097" y="74009"/>
                  </a:cubicBezTo>
                  <a:lnTo>
                    <a:pt x="1405097" y="1533928"/>
                  </a:lnTo>
                  <a:cubicBezTo>
                    <a:pt x="1405097" y="1553557"/>
                    <a:pt x="1397299" y="1572382"/>
                    <a:pt x="1383420" y="1586261"/>
                  </a:cubicBezTo>
                  <a:cubicBezTo>
                    <a:pt x="1369540" y="1600140"/>
                    <a:pt x="1350716" y="1607938"/>
                    <a:pt x="1331087" y="1607938"/>
                  </a:cubicBezTo>
                  <a:lnTo>
                    <a:pt x="74009" y="1607938"/>
                  </a:lnTo>
                  <a:cubicBezTo>
                    <a:pt x="54381" y="1607938"/>
                    <a:pt x="35556" y="1600140"/>
                    <a:pt x="21677" y="1586261"/>
                  </a:cubicBezTo>
                  <a:cubicBezTo>
                    <a:pt x="7797" y="1572382"/>
                    <a:pt x="0" y="1553557"/>
                    <a:pt x="0" y="1533928"/>
                  </a:cubicBezTo>
                  <a:lnTo>
                    <a:pt x="0" y="74009"/>
                  </a:lnTo>
                  <a:cubicBezTo>
                    <a:pt x="0" y="54381"/>
                    <a:pt x="7797" y="35556"/>
                    <a:pt x="21677" y="21677"/>
                  </a:cubicBezTo>
                  <a:cubicBezTo>
                    <a:pt x="35556" y="7797"/>
                    <a:pt x="54381" y="0"/>
                    <a:pt x="74009" y="0"/>
                  </a:cubicBezTo>
                  <a:close/>
                </a:path>
              </a:pathLst>
            </a:custGeom>
            <a:solidFill>
              <a:srgbClr val="B5CC68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405096" cy="16460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387783" y="3800626"/>
            <a:ext cx="3267302" cy="52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79"/>
              </a:lnSpc>
              <a:spcBef>
                <a:spcPct val="0"/>
              </a:spcBef>
            </a:pPr>
            <a:r>
              <a:rPr lang="en-US" sz="3199" dirty="0" err="1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Contexto</a:t>
            </a:r>
            <a:endParaRPr lang="en-US" sz="3199" dirty="0">
              <a:solidFill>
                <a:srgbClr val="000000"/>
              </a:solidFill>
              <a:latin typeface="Arial" panose="020B0604020202020204" pitchFamily="34" charset="0"/>
              <a:ea typeface="Bree Serif"/>
              <a:cs typeface="Arial" panose="020B0604020202020204" pitchFamily="34" charset="0"/>
              <a:sym typeface="Bree Serif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387783" y="4605278"/>
            <a:ext cx="4650216" cy="265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3" lvl="1" indent="-269871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O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rápido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envelhecimento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populacional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no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Brasil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;</a:t>
            </a:r>
          </a:p>
          <a:p>
            <a:pPr marL="539743" lvl="1" indent="-269871" algn="just">
              <a:lnSpc>
                <a:spcPts val="3499"/>
              </a:lnSpc>
              <a:buFont typeface="Arial"/>
              <a:buChar char="•"/>
            </a:pP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Demanda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por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cuidados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específicos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;</a:t>
            </a:r>
          </a:p>
          <a:p>
            <a:pPr marL="539743" lvl="1" indent="-269871" algn="just">
              <a:lnSpc>
                <a:spcPts val="3499"/>
              </a:lnSpc>
              <a:buFont typeface="Arial"/>
              <a:buChar char="•"/>
            </a:pPr>
            <a:r>
              <a:rPr lang="en-US" sz="2499" dirty="0" err="1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Sobrecarga</a:t>
            </a: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Intro Pro"/>
                <a:cs typeface="Arial" panose="020B0604020202020204" pitchFamily="34" charset="0"/>
                <a:sym typeface="Intro Pro"/>
              </a:rPr>
              <a:t> do SUS.</a:t>
            </a:r>
          </a:p>
          <a:p>
            <a:pPr marL="0" lvl="0" indent="0" algn="just">
              <a:lnSpc>
                <a:spcPts val="3499"/>
              </a:lnSpc>
              <a:spcBef>
                <a:spcPct val="0"/>
              </a:spcBef>
            </a:pPr>
            <a:endParaRPr lang="en-US" sz="2499" dirty="0">
              <a:solidFill>
                <a:srgbClr val="000000"/>
              </a:solidFill>
              <a:latin typeface="Arial" panose="020B0604020202020204" pitchFamily="34" charset="0"/>
              <a:ea typeface="Intro Pro"/>
              <a:cs typeface="Arial" panose="020B0604020202020204" pitchFamily="34" charset="0"/>
              <a:sym typeface="Intro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95173" y="2184400"/>
            <a:ext cx="9144000" cy="748145"/>
          </a:xfrm>
          <a:custGeom>
            <a:avLst/>
            <a:gdLst/>
            <a:ahLst/>
            <a:cxnLst/>
            <a:rect l="l" t="t" r="r" b="b"/>
            <a:pathLst>
              <a:path w="9144000" h="748145">
                <a:moveTo>
                  <a:pt x="0" y="0"/>
                </a:moveTo>
                <a:lnTo>
                  <a:pt x="9144000" y="0"/>
                </a:lnTo>
                <a:lnTo>
                  <a:pt x="9144000" y="748146"/>
                </a:lnTo>
                <a:lnTo>
                  <a:pt x="0" y="748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523616" y="895350"/>
            <a:ext cx="11414976" cy="1146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9799"/>
              </a:lnSpc>
              <a:spcBef>
                <a:spcPct val="0"/>
              </a:spcBef>
            </a:pPr>
            <a:r>
              <a:rPr lang="en-US" sz="6999" dirty="0" err="1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Implementação</a:t>
            </a:r>
            <a:r>
              <a:rPr lang="en-US" sz="6999" dirty="0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 da Sprint 4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14467" y="5946722"/>
            <a:ext cx="950206" cy="95020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5CC68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 dirty="0">
                  <a:solidFill>
                    <a:srgbClr val="000000"/>
                  </a:solidFill>
                  <a:latin typeface="Arial" panose="020B0604020202020204" pitchFamily="34" charset="0"/>
                  <a:ea typeface="Intro Pro"/>
                  <a:cs typeface="Arial" panose="020B0604020202020204" pitchFamily="34" charset="0"/>
                  <a:sym typeface="Intro Pro"/>
                </a:rPr>
                <a:t>2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786599" y="5701100"/>
            <a:ext cx="12106502" cy="1374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Tela Configurações e suas continuações (Perfil, Sobre o Aplicativo, Conta)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314467" y="4170775"/>
            <a:ext cx="950206" cy="95020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5CC68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 dirty="0">
                  <a:solidFill>
                    <a:srgbClr val="000000"/>
                  </a:solidFill>
                  <a:latin typeface="Arial" panose="020B0604020202020204" pitchFamily="34" charset="0"/>
                  <a:ea typeface="Intro Pro"/>
                  <a:cs typeface="Arial" panose="020B0604020202020204" pitchFamily="34" charset="0"/>
                  <a:sym typeface="Intro Pro"/>
                </a:rPr>
                <a:t>1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786599" y="4277577"/>
            <a:ext cx="4781975" cy="669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 Tela Agenda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14467" y="8840535"/>
            <a:ext cx="133814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Vídeo:      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52609" y="9002644"/>
            <a:ext cx="11314199" cy="338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855"/>
              </a:lnSpc>
              <a:spcBef>
                <a:spcPct val="0"/>
              </a:spcBef>
            </a:pPr>
            <a:r>
              <a:rPr lang="en-US" sz="2039" u="sng" dirty="0">
                <a:solidFill>
                  <a:srgbClr val="004AAD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  <a:hlinkClick r:id="rId4" tooltip="https://drive.google.com/file/d/1vcIQVnZO-DXq5aYubmbU6XlzIwsq0g0O/view?usp=sharing"/>
              </a:rPr>
              <a:t>https://drive.google.com/file/d/1cvspvOX6dsTwJj-XAtCC9DNtsxMKQy1c/view?usp=sharing</a:t>
            </a:r>
            <a:endParaRPr lang="en-US" sz="2039" u="sng" dirty="0">
              <a:solidFill>
                <a:srgbClr val="004AAD"/>
              </a:solidFill>
              <a:latin typeface="Arial" panose="020B0604020202020204" pitchFamily="34" charset="0"/>
              <a:ea typeface="Bree Serif"/>
              <a:cs typeface="Arial" panose="020B0604020202020204" pitchFamily="34" charset="0"/>
              <a:sym typeface="Bree Serif"/>
              <a:hlinkClick r:id="rId5" tooltip="https://drive.google.com/file/d/1vcIQVnZO-DXq5aYubmbU6XlzIwsq0g0O/view?usp=sharing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8415"/>
            <a:ext cx="8386451" cy="10287000"/>
          </a:xfrm>
          <a:custGeom>
            <a:avLst/>
            <a:gdLst/>
            <a:ahLst/>
            <a:cxnLst/>
            <a:rect l="l" t="t" r="r" b="b"/>
            <a:pathLst>
              <a:path w="8386451" h="10287000">
                <a:moveTo>
                  <a:pt x="0" y="0"/>
                </a:moveTo>
                <a:lnTo>
                  <a:pt x="8386451" y="0"/>
                </a:lnTo>
                <a:lnTo>
                  <a:pt x="838645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561" t="-5898" b="-589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8765682" y="3972728"/>
            <a:ext cx="9100535" cy="2227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74"/>
              </a:lnSpc>
              <a:spcBef>
                <a:spcPct val="0"/>
              </a:spcBef>
            </a:pPr>
            <a:r>
              <a:rPr lang="en-US" sz="6410">
                <a:solidFill>
                  <a:srgbClr val="000000"/>
                </a:solidFill>
                <a:latin typeface="Arial" panose="020B0604020202020204" pitchFamily="34" charset="0"/>
                <a:ea typeface="Bree Serif"/>
                <a:cs typeface="Arial" panose="020B0604020202020204" pitchFamily="34" charset="0"/>
                <a:sym typeface="Bree Serif"/>
              </a:rPr>
              <a:t>OBRIGADO PELA ATENÇÃO!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130</Words>
  <Application>Microsoft Office PowerPoint</Application>
  <PresentationFormat>Personalizar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- VitalCare</dc:title>
  <cp:lastModifiedBy>João Vitor Marques Pereira</cp:lastModifiedBy>
  <cp:revision>3</cp:revision>
  <dcterms:created xsi:type="dcterms:W3CDTF">2006-08-16T00:00:00Z</dcterms:created>
  <dcterms:modified xsi:type="dcterms:W3CDTF">2024-10-30T21:04:23Z</dcterms:modified>
  <dc:identifier>DAGO-gGIopc</dc:identifier>
</cp:coreProperties>
</file>