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5638" cy="43205400"/>
  <p:notesSz cx="6858000" cy="9144000"/>
  <p:defaultTextStyle>
    <a:defPPr>
      <a:defRPr lang="en-US"/>
    </a:defPPr>
    <a:lvl1pPr marL="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682"/>
  </p:normalViewPr>
  <p:slideViewPr>
    <p:cSldViewPr snapToGrid="0" snapToObjects="1">
      <p:cViewPr>
        <p:scale>
          <a:sx n="25" d="100"/>
          <a:sy n="25" d="100"/>
        </p:scale>
        <p:origin x="2310" y="-6"/>
      </p:cViewPr>
      <p:guideLst>
        <p:guide orient="horz" pos="13609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C8B62-3E64-EF4A-8C3C-9F15F67D727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639F8-7353-2D42-975C-CDC19540B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68C-A8D2-E64B-82A8-05CA5E4E606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FC36C-DC6D-154A-9482-A9E26CC019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FC36C-DC6D-154A-9482-A9E26CC01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82"/>
            <a:ext cx="27544792" cy="9261158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46" y="24483061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11816" y="8171028"/>
            <a:ext cx="34447870" cy="174201772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6959" y="8171028"/>
            <a:ext cx="102814761" cy="174201772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73"/>
            <a:ext cx="27544792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6959" y="47635957"/>
            <a:ext cx="68631314" cy="13473684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28369" y="47635957"/>
            <a:ext cx="68631317" cy="13473684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1"/>
            <a:ext cx="14318118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1"/>
            <a:ext cx="14323742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4" y="1720216"/>
            <a:ext cx="10661232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18"/>
            <a:ext cx="18115652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4" y="9041134"/>
            <a:ext cx="10661232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2" y="30243781"/>
            <a:ext cx="19443383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2" y="3860484"/>
            <a:ext cx="19443383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2" y="33814230"/>
            <a:ext cx="19443383" cy="5070630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64"/>
            <a:ext cx="29165074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08"/>
            <a:ext cx="7561316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7202-0636-6441-A2B3-050B45BD1A4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27" y="40045008"/>
            <a:ext cx="10261785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08"/>
            <a:ext cx="7561316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27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2160270" rtl="0" eaLnBrk="1" latinLnBrk="0" hangingPunct="1">
        <a:spcBef>
          <a:spcPct val="20000"/>
        </a:spcBef>
        <a:buFont typeface="Arial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2160270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2160270" rtl="0" eaLnBrk="1" latinLnBrk="0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2160270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2160270" rtl="0" eaLnBrk="1" latinLnBrk="0" hangingPunct="1">
        <a:spcBef>
          <a:spcPct val="20000"/>
        </a:spcBef>
        <a:buFont typeface="Arial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dos.gov.pt/pt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postgresql.org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32397700" cy="432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460" y="8063251"/>
            <a:ext cx="12276177" cy="920115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80440" y="975360"/>
            <a:ext cx="1855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charset="0"/>
                <a:ea typeface="Arial" charset="0"/>
                <a:cs typeface="Arial" charset="0"/>
              </a:rPr>
              <a:t>Geographic Information Viewer with Interoperability and Information Systems Integration</a:t>
            </a:r>
            <a:endParaRPr lang="pt-PT" sz="6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88060" y="3873496"/>
            <a:ext cx="18493740" cy="192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Arial" charset="0"/>
                <a:ea typeface="Arial" charset="0"/>
                <a:cs typeface="Arial" charset="0"/>
              </a:rPr>
              <a:t>António José Ribeiro Marques nº21674</a:t>
            </a:r>
          </a:p>
          <a:p>
            <a:r>
              <a:rPr lang="pt-PT" sz="3600" dirty="0">
                <a:latin typeface="Arial" charset="0"/>
                <a:ea typeface="Arial" charset="0"/>
                <a:cs typeface="Arial" charset="0"/>
              </a:rPr>
              <a:t>Nelson Filipe Faria Campinho nº21751</a:t>
            </a:r>
          </a:p>
          <a:p>
            <a:pPr>
              <a:lnSpc>
                <a:spcPct val="150000"/>
              </a:lnSpc>
            </a:pPr>
            <a:endParaRPr lang="pt-PT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5200" y="5159633"/>
            <a:ext cx="185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>
                <a:latin typeface="Arial" charset="0"/>
                <a:ea typeface="Arial" charset="0"/>
                <a:cs typeface="Arial" charset="0"/>
              </a:rPr>
              <a:t>Polytechnic</a:t>
            </a:r>
            <a:r>
              <a:rPr lang="pt-PT" sz="4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000" dirty="0" err="1">
                <a:latin typeface="Arial" charset="0"/>
                <a:ea typeface="Arial" charset="0"/>
                <a:cs typeface="Arial" charset="0"/>
              </a:rPr>
              <a:t>Institute</a:t>
            </a:r>
            <a:r>
              <a:rPr lang="pt-PT" sz="4000" dirty="0">
                <a:latin typeface="Arial" charset="0"/>
                <a:ea typeface="Arial" charset="0"/>
                <a:cs typeface="Arial" charset="0"/>
              </a:rPr>
              <a:t> of Viana do Castelo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679" y="899160"/>
            <a:ext cx="11072985" cy="27515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673424" y="3302222"/>
            <a:ext cx="9372600" cy="21821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 err="1">
                <a:solidFill>
                  <a:schemeClr val="tx1"/>
                </a:solidFill>
              </a:rPr>
              <a:t>Graduation</a:t>
            </a:r>
            <a:r>
              <a:rPr lang="pt-PT" sz="5400" dirty="0">
                <a:solidFill>
                  <a:schemeClr val="tx1"/>
                </a:solidFill>
              </a:rPr>
              <a:t> in </a:t>
            </a:r>
          </a:p>
          <a:p>
            <a:pPr algn="ctr"/>
            <a:r>
              <a:rPr lang="pt-PT" sz="5400" b="1" dirty="0">
                <a:solidFill>
                  <a:schemeClr val="tx1"/>
                </a:solidFill>
              </a:rPr>
              <a:t>INFORMATICS ENGINEERING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51230" y="9606769"/>
            <a:ext cx="147205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400" dirty="0" err="1"/>
              <a:t>Maps</a:t>
            </a:r>
            <a:r>
              <a:rPr lang="pt-PT" sz="4400" dirty="0"/>
              <a:t> </a:t>
            </a:r>
            <a:r>
              <a:rPr lang="pt-PT" sz="4400" dirty="0" err="1"/>
              <a:t>represent</a:t>
            </a:r>
            <a:r>
              <a:rPr lang="pt-PT" sz="4400" dirty="0"/>
              <a:t> a </a:t>
            </a:r>
            <a:r>
              <a:rPr lang="pt-PT" sz="4400" dirty="0" err="1"/>
              <a:t>huge</a:t>
            </a:r>
            <a:r>
              <a:rPr lang="pt-PT" sz="4400" dirty="0"/>
              <a:t> </a:t>
            </a:r>
            <a:r>
              <a:rPr lang="pt-PT" sz="4400" dirty="0" err="1"/>
              <a:t>source</a:t>
            </a:r>
            <a:r>
              <a:rPr lang="pt-PT" sz="4400" dirty="0"/>
              <a:t> of </a:t>
            </a:r>
            <a:r>
              <a:rPr lang="pt-PT" sz="4400" dirty="0" err="1"/>
              <a:t>information</a:t>
            </a:r>
            <a:r>
              <a:rPr lang="pt-PT" sz="4400" dirty="0"/>
              <a:t> for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/>
              <a:t>viewer</a:t>
            </a:r>
            <a:r>
              <a:rPr lang="pt-PT" sz="4400" dirty="0"/>
              <a:t>. </a:t>
            </a:r>
            <a:r>
              <a:rPr lang="pt-PT" sz="4400" dirty="0" err="1"/>
              <a:t>They</a:t>
            </a:r>
            <a:r>
              <a:rPr lang="pt-PT" sz="4400" dirty="0"/>
              <a:t> show </a:t>
            </a:r>
            <a:r>
              <a:rPr lang="pt-PT" sz="4400" dirty="0" err="1"/>
              <a:t>different</a:t>
            </a:r>
            <a:r>
              <a:rPr lang="pt-PT" sz="4400" dirty="0"/>
              <a:t> streets, </a:t>
            </a:r>
            <a:r>
              <a:rPr lang="pt-PT" sz="4400" dirty="0" err="1"/>
              <a:t>ground</a:t>
            </a:r>
            <a:r>
              <a:rPr lang="pt-PT" sz="4400" dirty="0"/>
              <a:t> </a:t>
            </a:r>
            <a:r>
              <a:rPr lang="pt-PT" sz="4400" dirty="0" err="1"/>
              <a:t>elevations</a:t>
            </a:r>
            <a:r>
              <a:rPr lang="pt-PT" sz="4400" dirty="0"/>
              <a:t>, </a:t>
            </a:r>
            <a:r>
              <a:rPr lang="pt-PT" sz="4400" dirty="0" err="1"/>
              <a:t>rivers</a:t>
            </a:r>
            <a:r>
              <a:rPr lang="pt-PT" sz="4400" dirty="0"/>
              <a:t>, </a:t>
            </a:r>
            <a:r>
              <a:rPr lang="pt-PT" sz="4400" dirty="0" err="1"/>
              <a:t>borders</a:t>
            </a:r>
            <a:r>
              <a:rPr lang="pt-PT" sz="4400" dirty="0"/>
              <a:t> </a:t>
            </a:r>
            <a:r>
              <a:rPr lang="pt-PT" sz="4400" dirty="0" err="1"/>
              <a:t>and</a:t>
            </a:r>
            <a:r>
              <a:rPr lang="pt-PT" sz="4400" dirty="0"/>
              <a:t> </a:t>
            </a:r>
            <a:r>
              <a:rPr lang="pt-PT" sz="4400" dirty="0" err="1"/>
              <a:t>other</a:t>
            </a:r>
            <a:r>
              <a:rPr lang="pt-PT" sz="4400" dirty="0"/>
              <a:t> </a:t>
            </a:r>
            <a:r>
              <a:rPr lang="pt-PT" sz="4400" dirty="0" err="1"/>
              <a:t>types</a:t>
            </a:r>
            <a:r>
              <a:rPr lang="pt-PT" sz="4400" dirty="0"/>
              <a:t> of </a:t>
            </a:r>
            <a:r>
              <a:rPr lang="pt-PT" sz="4400" dirty="0" err="1"/>
              <a:t>information</a:t>
            </a:r>
            <a:r>
              <a:rPr lang="pt-PT" sz="4400" dirty="0"/>
              <a:t> in </a:t>
            </a:r>
            <a:r>
              <a:rPr lang="pt-PT" sz="4400" dirty="0" err="1"/>
              <a:t>order</a:t>
            </a:r>
            <a:r>
              <a:rPr lang="pt-PT" sz="4400" dirty="0"/>
              <a:t> to </a:t>
            </a:r>
            <a:r>
              <a:rPr lang="pt-PT" sz="4400" dirty="0" err="1"/>
              <a:t>provide</a:t>
            </a:r>
            <a:r>
              <a:rPr lang="pt-PT" sz="4400" dirty="0"/>
              <a:t> </a:t>
            </a:r>
            <a:r>
              <a:rPr lang="pt-PT" sz="4400" dirty="0" err="1"/>
              <a:t>its</a:t>
            </a:r>
            <a:r>
              <a:rPr lang="pt-PT" sz="4400" dirty="0"/>
              <a:t> </a:t>
            </a:r>
            <a:r>
              <a:rPr lang="pt-PT" sz="4400" dirty="0" err="1"/>
              <a:t>viewers</a:t>
            </a:r>
            <a:r>
              <a:rPr lang="pt-PT" sz="4400" dirty="0"/>
              <a:t> </a:t>
            </a:r>
            <a:r>
              <a:rPr lang="pt-PT" sz="4400" dirty="0" err="1"/>
              <a:t>with</a:t>
            </a:r>
            <a:r>
              <a:rPr lang="pt-PT" sz="4400" dirty="0"/>
              <a:t> </a:t>
            </a:r>
            <a:r>
              <a:rPr lang="pt-PT" sz="4400" dirty="0" err="1"/>
              <a:t>enough</a:t>
            </a:r>
            <a:r>
              <a:rPr lang="pt-PT" sz="4400" dirty="0"/>
              <a:t> data to </a:t>
            </a:r>
            <a:r>
              <a:rPr lang="pt-PT" sz="4400" dirty="0" err="1"/>
              <a:t>become</a:t>
            </a:r>
            <a:r>
              <a:rPr lang="pt-PT" sz="4400" dirty="0"/>
              <a:t> </a:t>
            </a:r>
            <a:r>
              <a:rPr lang="pt-PT" sz="4400" dirty="0" err="1"/>
              <a:t>useful</a:t>
            </a:r>
            <a:r>
              <a:rPr lang="pt-PT" sz="4400" dirty="0"/>
              <a:t>. </a:t>
            </a:r>
            <a:r>
              <a:rPr lang="pt-PT" sz="4400" dirty="0" err="1"/>
              <a:t>When</a:t>
            </a:r>
            <a:r>
              <a:rPr lang="pt-PT" sz="4400" dirty="0"/>
              <a:t> </a:t>
            </a:r>
            <a:r>
              <a:rPr lang="pt-PT" sz="4400" dirty="0" err="1"/>
              <a:t>maps</a:t>
            </a:r>
            <a:r>
              <a:rPr lang="pt-PT" sz="4400" dirty="0"/>
              <a:t> </a:t>
            </a:r>
            <a:r>
              <a:rPr lang="pt-PT" sz="4400" dirty="0" err="1"/>
              <a:t>became</a:t>
            </a:r>
            <a:r>
              <a:rPr lang="pt-PT" sz="4400" dirty="0"/>
              <a:t> digital, </a:t>
            </a:r>
            <a:r>
              <a:rPr lang="pt-PT" sz="4400" dirty="0" err="1"/>
              <a:t>representation</a:t>
            </a:r>
            <a:r>
              <a:rPr lang="pt-PT" sz="4400" dirty="0"/>
              <a:t> </a:t>
            </a:r>
            <a:r>
              <a:rPr lang="pt-PT" sz="4400" dirty="0" err="1"/>
              <a:t>possible</a:t>
            </a:r>
            <a:r>
              <a:rPr lang="pt-PT" sz="4400" dirty="0"/>
              <a:t> </a:t>
            </a:r>
            <a:r>
              <a:rPr lang="pt-PT" sz="4400" dirty="0" err="1"/>
              <a:t>using</a:t>
            </a:r>
            <a:r>
              <a:rPr lang="pt-PT" sz="4400" dirty="0"/>
              <a:t> </a:t>
            </a:r>
            <a:r>
              <a:rPr lang="pt-PT" sz="4400" dirty="0" err="1"/>
              <a:t>geographic</a:t>
            </a:r>
            <a:r>
              <a:rPr lang="pt-PT" sz="4400" dirty="0"/>
              <a:t> data </a:t>
            </a:r>
            <a:r>
              <a:rPr lang="pt-PT" sz="4400" dirty="0" err="1"/>
              <a:t>and</a:t>
            </a:r>
            <a:r>
              <a:rPr lang="pt-PT" sz="4400" dirty="0"/>
              <a:t> </a:t>
            </a:r>
            <a:r>
              <a:rPr lang="pt-PT" sz="4400" dirty="0" err="1"/>
              <a:t>constructing</a:t>
            </a:r>
            <a:r>
              <a:rPr lang="pt-PT" sz="4400" dirty="0"/>
              <a:t>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/>
              <a:t>maps</a:t>
            </a:r>
            <a:r>
              <a:rPr lang="pt-PT" sz="4400" dirty="0"/>
              <a:t> </a:t>
            </a:r>
            <a:r>
              <a:rPr lang="pt-PT" sz="4400" dirty="0" err="1"/>
              <a:t>using</a:t>
            </a:r>
            <a:r>
              <a:rPr lang="pt-PT" sz="4400" dirty="0"/>
              <a:t> </a:t>
            </a:r>
            <a:r>
              <a:rPr lang="pt-PT" sz="4400" dirty="0" err="1"/>
              <a:t>layers</a:t>
            </a:r>
            <a:r>
              <a:rPr lang="pt-PT" sz="4400" dirty="0"/>
              <a:t>,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/>
              <a:t>amount</a:t>
            </a:r>
            <a:r>
              <a:rPr lang="pt-PT" sz="4400" dirty="0"/>
              <a:t> of </a:t>
            </a:r>
            <a:r>
              <a:rPr lang="pt-PT" sz="4400" dirty="0" err="1"/>
              <a:t>information</a:t>
            </a:r>
            <a:r>
              <a:rPr lang="pt-PT" sz="4400" dirty="0"/>
              <a:t> </a:t>
            </a:r>
            <a:r>
              <a:rPr lang="pt-PT" sz="4400" dirty="0" err="1"/>
              <a:t>that</a:t>
            </a:r>
            <a:r>
              <a:rPr lang="pt-PT" sz="4400" dirty="0"/>
              <a:t> </a:t>
            </a:r>
            <a:r>
              <a:rPr lang="pt-PT" sz="4400" dirty="0" err="1"/>
              <a:t>could</a:t>
            </a:r>
            <a:r>
              <a:rPr lang="pt-PT" sz="4400" dirty="0"/>
              <a:t> </a:t>
            </a:r>
            <a:r>
              <a:rPr lang="pt-PT" sz="4400" dirty="0" err="1"/>
              <a:t>be</a:t>
            </a:r>
            <a:r>
              <a:rPr lang="pt-PT" sz="4400" dirty="0"/>
              <a:t> </a:t>
            </a:r>
            <a:r>
              <a:rPr lang="pt-PT" sz="4400" dirty="0" err="1"/>
              <a:t>provided</a:t>
            </a:r>
            <a:r>
              <a:rPr lang="pt-PT" sz="4400" dirty="0"/>
              <a:t> </a:t>
            </a:r>
            <a:r>
              <a:rPr lang="pt-PT" sz="4400" dirty="0" err="1"/>
              <a:t>increased</a:t>
            </a:r>
            <a:r>
              <a:rPr lang="pt-PT" sz="4400" dirty="0"/>
              <a:t> </a:t>
            </a:r>
            <a:r>
              <a:rPr lang="pt-PT" sz="4400" dirty="0" err="1"/>
              <a:t>greatly</a:t>
            </a:r>
            <a:r>
              <a:rPr lang="pt-PT" sz="4400" dirty="0"/>
              <a:t> </a:t>
            </a:r>
            <a:r>
              <a:rPr lang="pt-PT" sz="4400" dirty="0" err="1"/>
              <a:t>and</a:t>
            </a:r>
            <a:r>
              <a:rPr lang="pt-PT" sz="4400" dirty="0"/>
              <a:t> </a:t>
            </a:r>
            <a:r>
              <a:rPr lang="pt-PT" sz="4400" dirty="0" err="1"/>
              <a:t>its</a:t>
            </a:r>
            <a:r>
              <a:rPr lang="pt-PT" sz="4400" dirty="0"/>
              <a:t> </a:t>
            </a:r>
            <a:r>
              <a:rPr lang="pt-PT" sz="4400" dirty="0" err="1"/>
              <a:t>usage</a:t>
            </a:r>
            <a:r>
              <a:rPr lang="pt-PT" sz="4400" dirty="0"/>
              <a:t> </a:t>
            </a:r>
            <a:r>
              <a:rPr lang="pt-PT" sz="4400" dirty="0" err="1"/>
              <a:t>became</a:t>
            </a:r>
            <a:r>
              <a:rPr lang="pt-PT" sz="4400" dirty="0"/>
              <a:t> more </a:t>
            </a:r>
            <a:r>
              <a:rPr lang="pt-PT" sz="4400" dirty="0" err="1"/>
              <a:t>accessible</a:t>
            </a:r>
            <a:r>
              <a:rPr lang="pt-PT" sz="4400" dirty="0"/>
              <a:t>.</a:t>
            </a:r>
            <a:endParaRPr lang="pt-PT" sz="28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559881" y="22597068"/>
            <a:ext cx="6818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Leaflet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in HTML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page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3645258" y="14030954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Geoserver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page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29260" y="16364246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Objectives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73430" y="17543721"/>
            <a:ext cx="19882484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667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10710" algn="l"/>
                <a:tab pos="6661150" algn="l"/>
              </a:tabLst>
            </a:pPr>
            <a:r>
              <a:rPr lang="en-GB" sz="3600" dirty="0">
                <a:effectLst/>
                <a:ea typeface="Arial" panose="020B0604020202020204" pitchFamily="34" charset="0"/>
              </a:rPr>
              <a:t>The following project had </a:t>
            </a:r>
            <a:r>
              <a:rPr lang="en-GB" sz="3600" b="1" dirty="0">
                <a:effectLst/>
                <a:ea typeface="Arial" panose="020B0604020202020204" pitchFamily="34" charset="0"/>
              </a:rPr>
              <a:t>the main goal to develop a webpage </a:t>
            </a:r>
            <a:r>
              <a:rPr lang="en-GB" sz="3600" dirty="0">
                <a:effectLst/>
                <a:ea typeface="Arial" panose="020B0604020202020204" pitchFamily="34" charset="0"/>
              </a:rPr>
              <a:t>with integration / interoperability of information and geographic information systems using standards, web services, geographic databases and map servers.</a:t>
            </a:r>
            <a:endParaRPr lang="pt-PT" sz="3600" dirty="0">
              <a:effectLst/>
              <a:ea typeface="Arial" panose="020B0604020202020204" pitchFamily="34" charset="0"/>
            </a:endParaRPr>
          </a:p>
          <a:p>
            <a:pPr marL="342900" marR="2667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10710" algn="l"/>
              </a:tabLst>
            </a:pPr>
            <a:r>
              <a:rPr lang="en-GB" sz="3600" dirty="0">
                <a:effectLst/>
                <a:ea typeface="Arial" panose="020B0604020202020204" pitchFamily="34" charset="0"/>
              </a:rPr>
              <a:t>This webpage contains a </a:t>
            </a:r>
            <a:r>
              <a:rPr lang="en-GB" sz="3600" b="1" dirty="0">
                <a:effectLst/>
                <a:ea typeface="Arial" panose="020B0604020202020204" pitchFamily="34" charset="0"/>
              </a:rPr>
              <a:t>Leaflet</a:t>
            </a:r>
            <a:r>
              <a:rPr lang="en-GB" sz="3600" dirty="0">
                <a:effectLst/>
                <a:ea typeface="Arial" panose="020B0604020202020204" pitchFamily="34" charset="0"/>
              </a:rPr>
              <a:t> map with layers from </a:t>
            </a:r>
            <a:r>
              <a:rPr lang="en-GB" sz="3600" dirty="0" err="1">
                <a:effectLst/>
                <a:ea typeface="Arial" panose="020B0604020202020204" pitchFamily="34" charset="0"/>
              </a:rPr>
              <a:t>geoserver</a:t>
            </a:r>
            <a:r>
              <a:rPr lang="en-GB" sz="3600" dirty="0">
                <a:effectLst/>
                <a:ea typeface="Arial" panose="020B0604020202020204" pitchFamily="34" charset="0"/>
              </a:rPr>
              <a:t> with 3763 Native SRS</a:t>
            </a:r>
            <a:endParaRPr lang="pt-PT" sz="3600" dirty="0">
              <a:effectLst/>
              <a:ea typeface="Arial" panose="020B0604020202020204" pitchFamily="34" charset="0"/>
            </a:endParaRPr>
          </a:p>
          <a:p>
            <a:pPr marL="342900" marR="2667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10710" algn="l"/>
              </a:tabLst>
            </a:pPr>
            <a:r>
              <a:rPr lang="en-GB" sz="3600" b="1" dirty="0">
                <a:effectLst/>
                <a:ea typeface="Arial" panose="020B0604020202020204" pitchFamily="34" charset="0"/>
              </a:rPr>
              <a:t>Leaflet</a:t>
            </a:r>
            <a:r>
              <a:rPr lang="en-GB" sz="3600" dirty="0">
                <a:effectLst/>
                <a:ea typeface="Arial" panose="020B0604020202020204" pitchFamily="34" charset="0"/>
              </a:rPr>
              <a:t> map allows you to add points, lines, and polygons that are later inserted into the </a:t>
            </a:r>
            <a:r>
              <a:rPr lang="en-GB" sz="3600" b="1" dirty="0">
                <a:effectLst/>
                <a:ea typeface="Arial" panose="020B0604020202020204" pitchFamily="34" charset="0"/>
              </a:rPr>
              <a:t>PostgreSQL</a:t>
            </a:r>
            <a:r>
              <a:rPr lang="en-GB" sz="3600" dirty="0">
                <a:effectLst/>
                <a:ea typeface="Arial" panose="020B0604020202020204" pitchFamily="34" charset="0"/>
              </a:rPr>
              <a:t> database with </a:t>
            </a:r>
            <a:r>
              <a:rPr lang="en-GB" sz="3600" b="1" dirty="0" err="1">
                <a:effectLst/>
                <a:ea typeface="Arial" panose="020B0604020202020204" pitchFamily="34" charset="0"/>
              </a:rPr>
              <a:t>PostGIS</a:t>
            </a:r>
            <a:r>
              <a:rPr lang="en-GB" sz="3600" dirty="0">
                <a:effectLst/>
                <a:ea typeface="Arial" panose="020B0604020202020204" pitchFamily="34" charset="0"/>
              </a:rPr>
              <a:t> component that enables geometry component.</a:t>
            </a:r>
            <a:endParaRPr lang="pt-PT" sz="3600" dirty="0">
              <a:effectLst/>
              <a:ea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242028" y="14065510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PostgreSQL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page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5977" y="29554905"/>
            <a:ext cx="8576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Markers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polylines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polygons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map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287450" y="29469574"/>
            <a:ext cx="7191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ShapeFiles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leaflet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(Caop_2015)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584487" y="29554905"/>
            <a:ext cx="8173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Popup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created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information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marker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4939" y="31197927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Discussion / Conclusion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2460" y="32906696"/>
            <a:ext cx="147205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/>
              <a:t>By</a:t>
            </a:r>
            <a:r>
              <a:rPr lang="pt-PT" sz="4400" dirty="0"/>
              <a:t> </a:t>
            </a:r>
            <a:r>
              <a:rPr lang="pt-PT" sz="4400" dirty="0" err="1"/>
              <a:t>integrating</a:t>
            </a:r>
            <a:r>
              <a:rPr lang="pt-PT" sz="4400" dirty="0"/>
              <a:t> </a:t>
            </a:r>
            <a:r>
              <a:rPr lang="pt-PT" sz="4400" dirty="0" err="1"/>
              <a:t>multiple</a:t>
            </a:r>
            <a:r>
              <a:rPr lang="pt-PT" sz="4400" dirty="0"/>
              <a:t> </a:t>
            </a:r>
            <a:r>
              <a:rPr lang="pt-PT" sz="4400" dirty="0" err="1"/>
              <a:t>platforms</a:t>
            </a:r>
            <a:r>
              <a:rPr lang="pt-PT" sz="4400" dirty="0"/>
              <a:t> </a:t>
            </a:r>
            <a:r>
              <a:rPr lang="pt-PT" sz="4400" dirty="0" err="1"/>
              <a:t>and</a:t>
            </a:r>
            <a:r>
              <a:rPr lang="pt-PT" sz="4400" dirty="0"/>
              <a:t> </a:t>
            </a:r>
            <a:r>
              <a:rPr lang="pt-PT" sz="4400" dirty="0" err="1"/>
              <a:t>tools</a:t>
            </a:r>
            <a:r>
              <a:rPr lang="pt-PT" sz="4400" dirty="0"/>
              <a:t>, for </a:t>
            </a:r>
            <a:r>
              <a:rPr lang="pt-PT" sz="4400" dirty="0" err="1"/>
              <a:t>example</a:t>
            </a:r>
            <a:r>
              <a:rPr lang="pt-PT" sz="4400" dirty="0"/>
              <a:t> </a:t>
            </a:r>
            <a:r>
              <a:rPr lang="pt-PT" sz="4400" dirty="0" err="1"/>
              <a:t>by</a:t>
            </a:r>
            <a:r>
              <a:rPr lang="pt-PT" sz="4400" dirty="0"/>
              <a:t> </a:t>
            </a:r>
            <a:r>
              <a:rPr lang="pt-PT" sz="4400" dirty="0" err="1"/>
              <a:t>integrating</a:t>
            </a:r>
            <a:r>
              <a:rPr lang="pt-PT" sz="4400" dirty="0"/>
              <a:t> a </a:t>
            </a:r>
            <a:r>
              <a:rPr lang="pt-PT" sz="4400" dirty="0" err="1"/>
              <a:t>PostgreSQL</a:t>
            </a:r>
            <a:r>
              <a:rPr lang="pt-PT" sz="4400" dirty="0"/>
              <a:t> </a:t>
            </a:r>
            <a:r>
              <a:rPr lang="pt-PT" sz="4400" dirty="0" err="1"/>
              <a:t>database</a:t>
            </a:r>
            <a:r>
              <a:rPr lang="pt-PT" sz="4400" dirty="0"/>
              <a:t> </a:t>
            </a:r>
            <a:r>
              <a:rPr lang="pt-PT" sz="4400" dirty="0" err="1"/>
              <a:t>with</a:t>
            </a:r>
            <a:r>
              <a:rPr lang="pt-PT" sz="4400" dirty="0"/>
              <a:t> </a:t>
            </a:r>
            <a:r>
              <a:rPr lang="pt-PT" sz="4400" dirty="0" err="1"/>
              <a:t>geospacial</a:t>
            </a:r>
            <a:r>
              <a:rPr lang="pt-PT" sz="4400" dirty="0"/>
              <a:t> data </a:t>
            </a:r>
            <a:r>
              <a:rPr lang="pt-PT" sz="4400" dirty="0" err="1"/>
              <a:t>features</a:t>
            </a:r>
            <a:r>
              <a:rPr lang="pt-PT" sz="4400" dirty="0"/>
              <a:t> </a:t>
            </a:r>
            <a:r>
              <a:rPr lang="pt-PT" sz="4400" dirty="0" err="1"/>
              <a:t>into</a:t>
            </a:r>
            <a:r>
              <a:rPr lang="pt-PT" sz="4400" dirty="0"/>
              <a:t> </a:t>
            </a:r>
            <a:r>
              <a:rPr lang="pt-PT" sz="4400" dirty="0" err="1"/>
              <a:t>Lealeft</a:t>
            </a:r>
            <a:r>
              <a:rPr lang="pt-PT" sz="4400" dirty="0"/>
              <a:t> </a:t>
            </a:r>
            <a:r>
              <a:rPr lang="pt-PT" sz="4400" dirty="0" err="1"/>
              <a:t>and</a:t>
            </a:r>
            <a:r>
              <a:rPr lang="pt-PT" sz="4400" dirty="0"/>
              <a:t> </a:t>
            </a:r>
            <a:r>
              <a:rPr lang="pt-PT" sz="4400" dirty="0" err="1"/>
              <a:t>an</a:t>
            </a:r>
            <a:r>
              <a:rPr lang="pt-PT" sz="4400" dirty="0"/>
              <a:t> open-</a:t>
            </a:r>
            <a:r>
              <a:rPr lang="pt-PT" sz="4400" dirty="0" err="1"/>
              <a:t>source</a:t>
            </a:r>
            <a:r>
              <a:rPr lang="pt-PT" sz="4400" dirty="0"/>
              <a:t> </a:t>
            </a:r>
            <a:r>
              <a:rPr lang="pt-PT" sz="4400" dirty="0" err="1"/>
              <a:t>map</a:t>
            </a:r>
            <a:r>
              <a:rPr lang="pt-PT" sz="4400" dirty="0"/>
              <a:t> </a:t>
            </a:r>
            <a:r>
              <a:rPr lang="pt-PT" sz="4400" dirty="0" err="1"/>
              <a:t>provider</a:t>
            </a:r>
            <a:r>
              <a:rPr lang="pt-PT" sz="4400" dirty="0"/>
              <a:t> </a:t>
            </a:r>
            <a:r>
              <a:rPr lang="pt-PT" sz="4400" dirty="0" err="1"/>
              <a:t>alongisde</a:t>
            </a:r>
            <a:r>
              <a:rPr lang="pt-PT" sz="4400" dirty="0"/>
              <a:t> </a:t>
            </a:r>
            <a:r>
              <a:rPr lang="pt-PT" sz="4400" dirty="0" err="1"/>
              <a:t>Geoserver</a:t>
            </a:r>
            <a:r>
              <a:rPr lang="pt-PT" sz="4400" dirty="0"/>
              <a:t>, </a:t>
            </a:r>
            <a:r>
              <a:rPr lang="pt-PT" sz="4400" dirty="0" err="1"/>
              <a:t>it</a:t>
            </a:r>
            <a:r>
              <a:rPr lang="pt-PT" sz="4400" dirty="0"/>
              <a:t> </a:t>
            </a:r>
            <a:r>
              <a:rPr lang="pt-PT" sz="4400" dirty="0" err="1"/>
              <a:t>was</a:t>
            </a:r>
            <a:r>
              <a:rPr lang="pt-PT" sz="4400" dirty="0"/>
              <a:t> </a:t>
            </a:r>
            <a:r>
              <a:rPr lang="pt-PT" sz="4400" dirty="0" err="1"/>
              <a:t>possible</a:t>
            </a:r>
            <a:r>
              <a:rPr lang="pt-PT" sz="4400" dirty="0"/>
              <a:t> to </a:t>
            </a:r>
            <a:r>
              <a:rPr lang="pt-PT" sz="4400" dirty="0" err="1"/>
              <a:t>build</a:t>
            </a:r>
            <a:r>
              <a:rPr lang="pt-PT" sz="4400" dirty="0"/>
              <a:t> a </a:t>
            </a:r>
            <a:r>
              <a:rPr lang="pt-PT" sz="4400" dirty="0" err="1"/>
              <a:t>functioning</a:t>
            </a:r>
            <a:r>
              <a:rPr lang="pt-PT" sz="4400" dirty="0"/>
              <a:t> </a:t>
            </a:r>
            <a:r>
              <a:rPr lang="pt-PT" sz="4400" dirty="0" err="1"/>
              <a:t>WebSIG</a:t>
            </a:r>
            <a:r>
              <a:rPr lang="pt-PT" sz="4400" dirty="0"/>
              <a:t> </a:t>
            </a:r>
            <a:r>
              <a:rPr lang="pt-PT" sz="4400" dirty="0" err="1"/>
              <a:t>that</a:t>
            </a:r>
            <a:r>
              <a:rPr lang="pt-PT" sz="4400" dirty="0"/>
              <a:t> </a:t>
            </a:r>
            <a:r>
              <a:rPr lang="pt-PT" sz="4400" dirty="0" err="1"/>
              <a:t>not</a:t>
            </a:r>
            <a:r>
              <a:rPr lang="pt-PT" sz="4400" dirty="0"/>
              <a:t> </a:t>
            </a:r>
            <a:r>
              <a:rPr lang="pt-PT" sz="4400" dirty="0" err="1"/>
              <a:t>only</a:t>
            </a:r>
            <a:r>
              <a:rPr lang="pt-PT" sz="4400" dirty="0"/>
              <a:t> </a:t>
            </a:r>
            <a:r>
              <a:rPr lang="pt-PT" sz="4400" dirty="0" err="1"/>
              <a:t>is</a:t>
            </a:r>
            <a:r>
              <a:rPr lang="pt-PT" sz="4400" dirty="0"/>
              <a:t> </a:t>
            </a:r>
            <a:r>
              <a:rPr lang="pt-PT" sz="4400" dirty="0" err="1"/>
              <a:t>able</a:t>
            </a:r>
            <a:r>
              <a:rPr lang="pt-PT" sz="4400" dirty="0"/>
              <a:t> to </a:t>
            </a:r>
            <a:r>
              <a:rPr lang="pt-PT" sz="4400" dirty="0" err="1"/>
              <a:t>call</a:t>
            </a:r>
            <a:r>
              <a:rPr lang="pt-PT" sz="4400" dirty="0"/>
              <a:t> </a:t>
            </a:r>
            <a:r>
              <a:rPr lang="pt-PT" sz="4400" dirty="0" err="1"/>
              <a:t>different</a:t>
            </a:r>
            <a:r>
              <a:rPr lang="pt-PT" sz="4400" dirty="0"/>
              <a:t> </a:t>
            </a:r>
            <a:r>
              <a:rPr lang="pt-PT" sz="4400" dirty="0" err="1"/>
              <a:t>layers</a:t>
            </a:r>
            <a:r>
              <a:rPr lang="pt-PT" sz="4400" dirty="0"/>
              <a:t> </a:t>
            </a:r>
            <a:r>
              <a:rPr lang="pt-PT" sz="4400" dirty="0" err="1"/>
              <a:t>and</a:t>
            </a:r>
            <a:r>
              <a:rPr lang="pt-PT" sz="4400" dirty="0"/>
              <a:t> </a:t>
            </a:r>
            <a:r>
              <a:rPr lang="pt-PT" sz="4400" dirty="0" err="1"/>
              <a:t>build</a:t>
            </a:r>
            <a:r>
              <a:rPr lang="pt-PT" sz="4400" dirty="0"/>
              <a:t> </a:t>
            </a:r>
            <a:r>
              <a:rPr lang="pt-PT" sz="4400" dirty="0" err="1"/>
              <a:t>them</a:t>
            </a:r>
            <a:r>
              <a:rPr lang="pt-PT" sz="4400" dirty="0"/>
              <a:t> </a:t>
            </a:r>
            <a:r>
              <a:rPr lang="pt-PT" sz="4400" dirty="0" err="1"/>
              <a:t>on</a:t>
            </a:r>
            <a:r>
              <a:rPr lang="pt-PT" sz="4400" dirty="0"/>
              <a:t> top of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/>
              <a:t>existing</a:t>
            </a:r>
            <a:r>
              <a:rPr lang="pt-PT" sz="4400" dirty="0"/>
              <a:t> </a:t>
            </a:r>
            <a:r>
              <a:rPr lang="pt-PT" sz="4400" dirty="0" err="1"/>
              <a:t>map</a:t>
            </a:r>
            <a:r>
              <a:rPr lang="pt-PT" sz="4400" dirty="0"/>
              <a:t> </a:t>
            </a:r>
            <a:r>
              <a:rPr lang="pt-PT" sz="4400" dirty="0" err="1"/>
              <a:t>but</a:t>
            </a:r>
            <a:r>
              <a:rPr lang="pt-PT" sz="4400" dirty="0"/>
              <a:t> </a:t>
            </a:r>
            <a:r>
              <a:rPr lang="pt-PT" sz="4400" dirty="0" err="1"/>
              <a:t>also</a:t>
            </a:r>
            <a:r>
              <a:rPr lang="pt-PT" sz="4400" dirty="0"/>
              <a:t> </a:t>
            </a:r>
            <a:r>
              <a:rPr lang="pt-PT" sz="4400" dirty="0" err="1"/>
              <a:t>is</a:t>
            </a:r>
            <a:r>
              <a:rPr lang="pt-PT" sz="4400" dirty="0"/>
              <a:t> </a:t>
            </a:r>
            <a:r>
              <a:rPr lang="pt-PT" sz="4400" dirty="0" err="1"/>
              <a:t>able</a:t>
            </a:r>
            <a:r>
              <a:rPr lang="pt-PT" sz="4400" dirty="0"/>
              <a:t> to </a:t>
            </a:r>
            <a:r>
              <a:rPr lang="pt-PT" sz="4400" dirty="0" err="1"/>
              <a:t>provide</a:t>
            </a:r>
            <a:r>
              <a:rPr lang="pt-PT" sz="4400" dirty="0"/>
              <a:t> </a:t>
            </a:r>
            <a:r>
              <a:rPr lang="pt-PT" sz="4400" dirty="0" err="1"/>
              <a:t>features</a:t>
            </a:r>
            <a:r>
              <a:rPr lang="pt-PT" sz="4400" dirty="0"/>
              <a:t> for </a:t>
            </a:r>
            <a:r>
              <a:rPr lang="pt-PT" sz="4400" dirty="0" err="1"/>
              <a:t>users</a:t>
            </a:r>
            <a:r>
              <a:rPr lang="pt-PT" sz="4400" dirty="0"/>
              <a:t> to use.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6394428" y="32906696"/>
            <a:ext cx="147205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400" dirty="0" err="1"/>
              <a:t>These</a:t>
            </a:r>
            <a:r>
              <a:rPr lang="pt-PT" sz="4400" dirty="0"/>
              <a:t> </a:t>
            </a:r>
            <a:r>
              <a:rPr lang="pt-PT" sz="4400" dirty="0" err="1"/>
              <a:t>features</a:t>
            </a:r>
            <a:r>
              <a:rPr lang="pt-PT" sz="4400" dirty="0"/>
              <a:t>, </a:t>
            </a:r>
            <a:r>
              <a:rPr lang="pt-PT" sz="4400" dirty="0" err="1"/>
              <a:t>like</a:t>
            </a:r>
            <a:r>
              <a:rPr lang="pt-PT" sz="4400" dirty="0"/>
              <a:t> </a:t>
            </a:r>
            <a:r>
              <a:rPr lang="pt-PT" sz="4400" dirty="0" err="1"/>
              <a:t>inserting</a:t>
            </a:r>
            <a:r>
              <a:rPr lang="pt-PT" sz="4400" dirty="0"/>
              <a:t>, </a:t>
            </a:r>
            <a:r>
              <a:rPr lang="pt-PT" sz="4400" dirty="0" err="1"/>
              <a:t>deleting</a:t>
            </a:r>
            <a:r>
              <a:rPr lang="pt-PT" sz="4400" dirty="0"/>
              <a:t> </a:t>
            </a:r>
            <a:r>
              <a:rPr lang="pt-PT" sz="4400" dirty="0" err="1"/>
              <a:t>and</a:t>
            </a:r>
            <a:r>
              <a:rPr lang="pt-PT" sz="4400" dirty="0"/>
              <a:t> </a:t>
            </a:r>
            <a:r>
              <a:rPr lang="pt-PT" sz="4400" dirty="0" err="1"/>
              <a:t>visualyzing</a:t>
            </a:r>
            <a:r>
              <a:rPr lang="pt-PT" sz="4400" dirty="0"/>
              <a:t> data, </a:t>
            </a:r>
            <a:r>
              <a:rPr lang="pt-PT" sz="4400" dirty="0" err="1"/>
              <a:t>make</a:t>
            </a:r>
            <a:r>
              <a:rPr lang="pt-PT" sz="4400" dirty="0"/>
              <a:t>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/>
              <a:t>WebSIG</a:t>
            </a:r>
            <a:r>
              <a:rPr lang="pt-PT" sz="4400" dirty="0"/>
              <a:t> a </a:t>
            </a:r>
            <a:r>
              <a:rPr lang="pt-PT" sz="4400" dirty="0" err="1"/>
              <a:t>powerful</a:t>
            </a:r>
            <a:r>
              <a:rPr lang="pt-PT" sz="4400" dirty="0"/>
              <a:t> </a:t>
            </a:r>
            <a:r>
              <a:rPr lang="pt-PT" sz="4400" dirty="0" err="1"/>
              <a:t>information</a:t>
            </a:r>
            <a:r>
              <a:rPr lang="pt-PT" sz="4400" dirty="0"/>
              <a:t> </a:t>
            </a:r>
            <a:r>
              <a:rPr lang="pt-PT" sz="4400" dirty="0" err="1"/>
              <a:t>provider</a:t>
            </a:r>
            <a:r>
              <a:rPr lang="pt-PT" sz="4400" dirty="0"/>
              <a:t> </a:t>
            </a:r>
            <a:r>
              <a:rPr lang="pt-PT" sz="4400" dirty="0" err="1"/>
              <a:t>tool</a:t>
            </a:r>
            <a:r>
              <a:rPr lang="pt-PT" sz="4400" dirty="0"/>
              <a:t> to </a:t>
            </a:r>
            <a:r>
              <a:rPr lang="pt-PT" sz="4400" dirty="0" err="1"/>
              <a:t>be</a:t>
            </a:r>
            <a:r>
              <a:rPr lang="pt-PT" sz="4400" dirty="0"/>
              <a:t> </a:t>
            </a:r>
            <a:r>
              <a:rPr lang="pt-PT" sz="4400" dirty="0" err="1"/>
              <a:t>provided</a:t>
            </a:r>
            <a:r>
              <a:rPr lang="pt-PT" sz="4400" dirty="0"/>
              <a:t> to </a:t>
            </a:r>
            <a:r>
              <a:rPr lang="pt-PT" sz="4400" dirty="0" err="1"/>
              <a:t>everyone</a:t>
            </a:r>
            <a:r>
              <a:rPr lang="pt-PT" sz="4400" dirty="0"/>
              <a:t>. </a:t>
            </a:r>
          </a:p>
          <a:p>
            <a:pPr algn="just"/>
            <a:endParaRPr lang="pt-PT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83989" y="38939358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pitchFamily="34" charset="0"/>
                <a:cs typeface="Arial" pitchFamily="34" charset="0"/>
              </a:rPr>
              <a:t>References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32460" y="40221896"/>
            <a:ext cx="14720571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sz="2500" dirty="0">
                <a:latin typeface="Arial" charset="0"/>
                <a:ea typeface="Arial" charset="0"/>
                <a:cs typeface="Arial" charset="0"/>
              </a:rPr>
              <a:t>Leaflet: https://leafletjs.com/examples/geojson/</a:t>
            </a:r>
          </a:p>
          <a:p>
            <a:pPr>
              <a:spcBef>
                <a:spcPct val="20000"/>
              </a:spcBef>
              <a:defRPr/>
            </a:pPr>
            <a:r>
              <a:rPr lang="en-US" sz="2500" dirty="0"/>
              <a:t>PostgreSQL: </a:t>
            </a:r>
            <a:r>
              <a:rPr lang="en-US" sz="2500" dirty="0">
                <a:hlinkClick r:id="rId5"/>
              </a:rPr>
              <a:t>https://www.postgresql.org/</a:t>
            </a:r>
            <a:endParaRPr lang="en-US" sz="2500" dirty="0"/>
          </a:p>
          <a:p>
            <a:pPr>
              <a:spcBef>
                <a:spcPct val="20000"/>
              </a:spcBef>
              <a:defRPr/>
            </a:pPr>
            <a:r>
              <a:rPr lang="en-US" sz="2800" dirty="0"/>
              <a:t>dados.gov: </a:t>
            </a:r>
            <a:r>
              <a:rPr lang="en-US" sz="2800" dirty="0">
                <a:hlinkClick r:id="rId6"/>
              </a:rPr>
              <a:t>https://dados.gov.pt/pt/</a:t>
            </a:r>
            <a:endParaRPr lang="en-US" sz="2800" dirty="0"/>
          </a:p>
          <a:p>
            <a:pPr>
              <a:spcBef>
                <a:spcPct val="20000"/>
              </a:spcBef>
              <a:defRPr/>
            </a:pPr>
            <a:endParaRPr lang="en-US" sz="25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511E10-C9F6-454B-9C89-815C7DED4A78}"/>
              </a:ext>
            </a:extLst>
          </p:cNvPr>
          <p:cNvSpPr/>
          <p:nvPr/>
        </p:nvSpPr>
        <p:spPr>
          <a:xfrm>
            <a:off x="17983200" y="7153656"/>
            <a:ext cx="13102243" cy="10643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5400" b="1" dirty="0">
                <a:solidFill>
                  <a:schemeClr val="accent1">
                    <a:lumMod val="75000"/>
                  </a:schemeClr>
                </a:solidFill>
              </a:rPr>
              <a:t>Curricular </a:t>
            </a:r>
            <a:r>
              <a:rPr lang="pt-PT" sz="5400" b="1" dirty="0" err="1">
                <a:solidFill>
                  <a:schemeClr val="accent1">
                    <a:lumMod val="75000"/>
                  </a:schemeClr>
                </a:solidFill>
              </a:rPr>
              <a:t>Unit</a:t>
            </a:r>
            <a:r>
              <a:rPr lang="pt-PT" sz="54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PT" sz="5400" b="1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pt-PT" sz="5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5400" b="1" dirty="0" err="1">
                <a:solidFill>
                  <a:schemeClr val="accent1">
                    <a:lumMod val="75000"/>
                  </a:schemeClr>
                </a:solidFill>
              </a:rPr>
              <a:t>Integration</a:t>
            </a:r>
            <a:endParaRPr lang="pt-PT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2C244EE-966B-406C-A862-F2FDC60C5DAC}"/>
              </a:ext>
            </a:extLst>
          </p:cNvPr>
          <p:cNvSpPr txBox="1">
            <a:spLocks/>
          </p:cNvSpPr>
          <p:nvPr/>
        </p:nvSpPr>
        <p:spPr>
          <a:xfrm>
            <a:off x="16517050" y="38937386"/>
            <a:ext cx="9931734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Orientation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A56F04F-1EF1-4DE2-9CE7-AD508D4207CE}"/>
              </a:ext>
            </a:extLst>
          </p:cNvPr>
          <p:cNvSpPr txBox="1"/>
          <p:nvPr/>
        </p:nvSpPr>
        <p:spPr>
          <a:xfrm>
            <a:off x="21069483" y="38759274"/>
            <a:ext cx="9555912" cy="151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Professor Coordenador Jorge Ribeiro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500" b="1" dirty="0" err="1">
                <a:latin typeface="Arial" charset="0"/>
                <a:ea typeface="Arial" charset="0"/>
                <a:cs typeface="Arial" charset="0"/>
              </a:rPr>
              <a:t>School</a:t>
            </a: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2500" b="1" dirty="0" err="1">
                <a:latin typeface="Arial" charset="0"/>
                <a:ea typeface="Arial" charset="0"/>
                <a:cs typeface="Arial" charset="0"/>
              </a:rPr>
              <a:t>Year</a:t>
            </a: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 2020/2021;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9D3F7AA2-52AB-4222-9D0B-79383EF3BA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942" y="40949651"/>
            <a:ext cx="2882747" cy="105498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C73D87E-B26F-41D7-B5C9-007874ED88B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06" y="17636763"/>
            <a:ext cx="9510549" cy="497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5EC908BD-E7F4-47F5-90A7-CDA7D57254B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9" y="24665241"/>
            <a:ext cx="9374361" cy="473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1DCF119-86AF-412C-B1F4-DBC5F6C3209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450" y="24606354"/>
            <a:ext cx="9274161" cy="4734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06290921-F6CC-4856-95FC-5090B9B188C4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983" y="24665241"/>
            <a:ext cx="9834677" cy="467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043A7D-1BD0-496B-866C-A64CF325ED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46112" y="10270862"/>
            <a:ext cx="7073930" cy="358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F03C11-92B9-412E-B3FB-576ED7696B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44755" y="10201738"/>
            <a:ext cx="7809653" cy="374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357</Words>
  <Application>Microsoft Office PowerPoint</Application>
  <PresentationFormat>Personalizados</PresentationFormat>
  <Paragraphs>30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Sousa</dc:creator>
  <cp:lastModifiedBy>Nelson</cp:lastModifiedBy>
  <cp:revision>19</cp:revision>
  <dcterms:created xsi:type="dcterms:W3CDTF">2016-11-17T15:25:24Z</dcterms:created>
  <dcterms:modified xsi:type="dcterms:W3CDTF">2021-01-29T16:46:35Z</dcterms:modified>
</cp:coreProperties>
</file>