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85" r:id="rId6"/>
    <p:sldId id="287" r:id="rId7"/>
    <p:sldId id="296" r:id="rId8"/>
    <p:sldId id="319" r:id="rId9"/>
    <p:sldId id="308" r:id="rId10"/>
    <p:sldId id="304" r:id="rId11"/>
    <p:sldId id="318" r:id="rId12"/>
    <p:sldId id="322" r:id="rId13"/>
    <p:sldId id="288" r:id="rId14"/>
    <p:sldId id="313" r:id="rId15"/>
    <p:sldId id="261" r:id="rId16"/>
    <p:sldId id="289" r:id="rId17"/>
    <p:sldId id="320" r:id="rId18"/>
    <p:sldId id="297" r:id="rId19"/>
    <p:sldId id="310" r:id="rId20"/>
    <p:sldId id="309" r:id="rId21"/>
    <p:sldId id="314" r:id="rId22"/>
    <p:sldId id="312" r:id="rId23"/>
    <p:sldId id="311" r:id="rId24"/>
    <p:sldId id="303" r:id="rId25"/>
    <p:sldId id="295" r:id="rId26"/>
    <p:sldId id="316" r:id="rId27"/>
    <p:sldId id="317" r:id="rId28"/>
    <p:sldId id="321" r:id="rId29"/>
    <p:sldId id="278" r:id="rId30"/>
  </p:sldIdLst>
  <p:sldSz cx="2440146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Moraes de Sousa" initials="RMdS" lastIdx="1" clrIdx="0">
    <p:extLst>
      <p:ext uri="{19B8F6BF-5375-455C-9EA6-DF929625EA0E}">
        <p15:presenceInfo xmlns:p15="http://schemas.microsoft.com/office/powerpoint/2012/main" userId="S::c110518@corp.caixa.gov.br::acd7f227-5bfc-44d5-8436-0c4cbd63d4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B0"/>
    <a:srgbClr val="005CA9"/>
    <a:srgbClr val="00B5E5"/>
    <a:srgbClr val="54BBAB"/>
    <a:srgbClr val="D0E0E3"/>
    <a:srgbClr val="80A6C7"/>
    <a:srgbClr val="F39200"/>
    <a:srgbClr val="A6B9C2"/>
    <a:srgbClr val="80A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10AE5-818B-4C32-91BC-19FD0EB1E11D}" v="256" dt="2023-09-27T20:03:58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2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7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9DCD9-A2C4-46FA-AE68-9B87F0F9C80F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2FFA-7D3E-4D52-B730-07D087FA3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36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1pPr>
    <a:lvl2pPr marL="914811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2pPr>
    <a:lvl3pPr marL="1829623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3pPr>
    <a:lvl4pPr marL="2744434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4pPr>
    <a:lvl5pPr marL="3659246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5pPr>
    <a:lvl6pPr marL="4574057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6pPr>
    <a:lvl7pPr marL="5488869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7pPr>
    <a:lvl8pPr marL="6403680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8pPr>
    <a:lvl9pPr marL="7318492" algn="l" defTabSz="1829623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DA8F9A7-C5FA-4A61-8E3F-A7A7B0125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612"/>
            <a:ext cx="24401462" cy="137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4A8950-93FA-498F-9EDA-9E2183B0AC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5" y="0"/>
            <a:ext cx="8138106" cy="137243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DC8921E-936F-028C-AC58-8496013A7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76" y="4873"/>
            <a:ext cx="2356483" cy="2628951"/>
          </a:xfrm>
          <a:prstGeom prst="rect">
            <a:avLst/>
          </a:prstGeom>
          <a:effectLst>
            <a:outerShdw blurRad="187327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38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C4D70FF-CEBF-4F5C-BB84-607848F67C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02986" y="0"/>
            <a:ext cx="8133169" cy="1371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1B1A55-F3C8-B7A3-9269-EA95B7CD20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95436" y="4873"/>
            <a:ext cx="2356483" cy="2628951"/>
          </a:xfrm>
          <a:prstGeom prst="rect">
            <a:avLst/>
          </a:prstGeom>
          <a:effectLst>
            <a:outerShdw blurRad="187327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43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BD55D59-0147-49E5-9BE3-930CFC39DF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82396" y="0"/>
            <a:ext cx="1103877" cy="1371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89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BD55D59-0147-49E5-9BE3-930CFC39DF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82396" y="3"/>
            <a:ext cx="1103877" cy="137159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BD55D59-0147-49E5-9BE3-930CFC39DF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88740" y="3"/>
            <a:ext cx="1091189" cy="137159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6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DAF63FB-4D16-44BD-AA7F-CCF8617E13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11" y="0"/>
            <a:ext cx="1103877" cy="13716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16187-02E0-430F-A19C-18569A45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rgbClr val="005CA9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666C79-47D9-4118-9078-C4B01D82C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593" y="3"/>
            <a:ext cx="1103877" cy="137159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3FC4-EF8D-4893-9422-5A1510C3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rgbClr val="005CA9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38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666C79-47D9-4118-9078-C4B01D82C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031" y="3"/>
            <a:ext cx="1091189" cy="137159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3FC4-EF8D-4893-9422-5A1510C3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rgbClr val="005CA9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33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BDCC96C-705A-45A8-8590-B3B925CA7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4" y="1"/>
            <a:ext cx="24441486" cy="13746746"/>
          </a:xfrm>
          <a:prstGeom prst="rect">
            <a:avLst/>
          </a:prstGeom>
        </p:spPr>
      </p:pic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3C5CE4CA-976E-453F-AE6C-6B6C27DD96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824" y="643707"/>
            <a:ext cx="9273282" cy="1255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CACC6F-9D8A-416F-9C22-4FFA4BE7C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499626" y="12712701"/>
            <a:ext cx="54903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005493"/>
                </a:solidFill>
                <a:latin typeface="Tw Cen MT" panose="020B0602020104020603" pitchFamily="34" charset="77"/>
              </a:defRPr>
            </a:lvl1pPr>
          </a:lstStyle>
          <a:p>
            <a:fld id="{E7E9269C-DFE6-234A-A453-A5E7CB22259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46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5048E0-D0F0-4546-899C-F7D728CA8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302" y="-56317"/>
            <a:ext cx="24607193" cy="13839945"/>
          </a:xfrm>
          <a:prstGeom prst="rect">
            <a:avLst/>
          </a:prstGeom>
        </p:spPr>
      </p:pic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FD83E0A-9CFA-43AF-BEDC-F96F0BE84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4694" y="-2106934"/>
            <a:ext cx="27546300" cy="19994563"/>
          </a:xfrm>
          <a:custGeom>
            <a:avLst/>
            <a:gdLst>
              <a:gd name="connsiteX0" fmla="*/ 0 w 8039100"/>
              <a:gd name="connsiteY0" fmla="*/ 0 h 3725863"/>
              <a:gd name="connsiteX1" fmla="*/ 8039100 w 8039100"/>
              <a:gd name="connsiteY1" fmla="*/ 0 h 3725863"/>
              <a:gd name="connsiteX2" fmla="*/ 8039100 w 8039100"/>
              <a:gd name="connsiteY2" fmla="*/ 3725863 h 3725863"/>
              <a:gd name="connsiteX3" fmla="*/ 0 w 8039100"/>
              <a:gd name="connsiteY3" fmla="*/ 3725863 h 3725863"/>
              <a:gd name="connsiteX4" fmla="*/ 0 w 8039100"/>
              <a:gd name="connsiteY4" fmla="*/ 0 h 3725863"/>
              <a:gd name="connsiteX0" fmla="*/ 0 w 16649700"/>
              <a:gd name="connsiteY0" fmla="*/ 16268700 h 19994563"/>
              <a:gd name="connsiteX1" fmla="*/ 16649700 w 16649700"/>
              <a:gd name="connsiteY1" fmla="*/ 0 h 19994563"/>
              <a:gd name="connsiteX2" fmla="*/ 8039100 w 16649700"/>
              <a:gd name="connsiteY2" fmla="*/ 19994563 h 19994563"/>
              <a:gd name="connsiteX3" fmla="*/ 0 w 16649700"/>
              <a:gd name="connsiteY3" fmla="*/ 19994563 h 19994563"/>
              <a:gd name="connsiteX4" fmla="*/ 0 w 16649700"/>
              <a:gd name="connsiteY4" fmla="*/ 16268700 h 19994563"/>
              <a:gd name="connsiteX0" fmla="*/ 0 w 16649700"/>
              <a:gd name="connsiteY0" fmla="*/ 16268700 h 19994563"/>
              <a:gd name="connsiteX1" fmla="*/ 16649700 w 16649700"/>
              <a:gd name="connsiteY1" fmla="*/ 0 h 19994563"/>
              <a:gd name="connsiteX2" fmla="*/ 8039100 w 16649700"/>
              <a:gd name="connsiteY2" fmla="*/ 19994563 h 19994563"/>
              <a:gd name="connsiteX3" fmla="*/ 8077200 w 16649700"/>
              <a:gd name="connsiteY3" fmla="*/ 19919950 h 19994563"/>
              <a:gd name="connsiteX4" fmla="*/ 0 w 16649700"/>
              <a:gd name="connsiteY4" fmla="*/ 19994563 h 19994563"/>
              <a:gd name="connsiteX5" fmla="*/ 0 w 16649700"/>
              <a:gd name="connsiteY5" fmla="*/ 16268700 h 19994563"/>
              <a:gd name="connsiteX0" fmla="*/ 0 w 16649700"/>
              <a:gd name="connsiteY0" fmla="*/ 16268700 h 20872450"/>
              <a:gd name="connsiteX1" fmla="*/ 16649700 w 16649700"/>
              <a:gd name="connsiteY1" fmla="*/ 0 h 20872450"/>
              <a:gd name="connsiteX2" fmla="*/ 8039100 w 16649700"/>
              <a:gd name="connsiteY2" fmla="*/ 19994563 h 20872450"/>
              <a:gd name="connsiteX3" fmla="*/ 5981700 w 16649700"/>
              <a:gd name="connsiteY3" fmla="*/ 20872450 h 20872450"/>
              <a:gd name="connsiteX4" fmla="*/ 0 w 16649700"/>
              <a:gd name="connsiteY4" fmla="*/ 19994563 h 20872450"/>
              <a:gd name="connsiteX5" fmla="*/ 0 w 16649700"/>
              <a:gd name="connsiteY5" fmla="*/ 16268700 h 20872450"/>
              <a:gd name="connsiteX0" fmla="*/ 0 w 27546300"/>
              <a:gd name="connsiteY0" fmla="*/ 16268700 h 20872450"/>
              <a:gd name="connsiteX1" fmla="*/ 16649700 w 27546300"/>
              <a:gd name="connsiteY1" fmla="*/ 0 h 20872450"/>
              <a:gd name="connsiteX2" fmla="*/ 27546300 w 27546300"/>
              <a:gd name="connsiteY2" fmla="*/ 182564 h 20872450"/>
              <a:gd name="connsiteX3" fmla="*/ 5981700 w 27546300"/>
              <a:gd name="connsiteY3" fmla="*/ 20872450 h 20872450"/>
              <a:gd name="connsiteX4" fmla="*/ 0 w 27546300"/>
              <a:gd name="connsiteY4" fmla="*/ 19994563 h 20872450"/>
              <a:gd name="connsiteX5" fmla="*/ 0 w 27546300"/>
              <a:gd name="connsiteY5" fmla="*/ 16268700 h 20872450"/>
              <a:gd name="connsiteX0" fmla="*/ 0 w 27546300"/>
              <a:gd name="connsiteY0" fmla="*/ 16268700 h 20872450"/>
              <a:gd name="connsiteX1" fmla="*/ 16649700 w 27546300"/>
              <a:gd name="connsiteY1" fmla="*/ 0 h 20872450"/>
              <a:gd name="connsiteX2" fmla="*/ 27546300 w 27546300"/>
              <a:gd name="connsiteY2" fmla="*/ 182564 h 20872450"/>
              <a:gd name="connsiteX3" fmla="*/ 27279600 w 27546300"/>
              <a:gd name="connsiteY3" fmla="*/ 488949 h 20872450"/>
              <a:gd name="connsiteX4" fmla="*/ 5981700 w 27546300"/>
              <a:gd name="connsiteY4" fmla="*/ 20872450 h 20872450"/>
              <a:gd name="connsiteX5" fmla="*/ 0 w 27546300"/>
              <a:gd name="connsiteY5" fmla="*/ 19994563 h 20872450"/>
              <a:gd name="connsiteX6" fmla="*/ 0 w 27546300"/>
              <a:gd name="connsiteY6" fmla="*/ 16268700 h 20872450"/>
              <a:gd name="connsiteX0" fmla="*/ 0 w 27546300"/>
              <a:gd name="connsiteY0" fmla="*/ 16268700 h 20872450"/>
              <a:gd name="connsiteX1" fmla="*/ 16649700 w 27546300"/>
              <a:gd name="connsiteY1" fmla="*/ 0 h 20872450"/>
              <a:gd name="connsiteX2" fmla="*/ 27546300 w 27546300"/>
              <a:gd name="connsiteY2" fmla="*/ 182564 h 20872450"/>
              <a:gd name="connsiteX3" fmla="*/ 27393900 w 27546300"/>
              <a:gd name="connsiteY3" fmla="*/ 603249 h 20872450"/>
              <a:gd name="connsiteX4" fmla="*/ 5981700 w 27546300"/>
              <a:gd name="connsiteY4" fmla="*/ 20872450 h 20872450"/>
              <a:gd name="connsiteX5" fmla="*/ 0 w 27546300"/>
              <a:gd name="connsiteY5" fmla="*/ 19994563 h 20872450"/>
              <a:gd name="connsiteX6" fmla="*/ 0 w 27546300"/>
              <a:gd name="connsiteY6" fmla="*/ 16268700 h 20872450"/>
              <a:gd name="connsiteX0" fmla="*/ 0 w 27546300"/>
              <a:gd name="connsiteY0" fmla="*/ 16268700 h 19994563"/>
              <a:gd name="connsiteX1" fmla="*/ 16649700 w 27546300"/>
              <a:gd name="connsiteY1" fmla="*/ 0 h 19994563"/>
              <a:gd name="connsiteX2" fmla="*/ 27546300 w 27546300"/>
              <a:gd name="connsiteY2" fmla="*/ 182564 h 19994563"/>
              <a:gd name="connsiteX3" fmla="*/ 27393900 w 27546300"/>
              <a:gd name="connsiteY3" fmla="*/ 603249 h 19994563"/>
              <a:gd name="connsiteX4" fmla="*/ 8153400 w 27546300"/>
              <a:gd name="connsiteY4" fmla="*/ 19805650 h 19994563"/>
              <a:gd name="connsiteX5" fmla="*/ 0 w 27546300"/>
              <a:gd name="connsiteY5" fmla="*/ 19994563 h 19994563"/>
              <a:gd name="connsiteX6" fmla="*/ 0 w 27546300"/>
              <a:gd name="connsiteY6" fmla="*/ 16268700 h 1999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46300" h="19994563">
                <a:moveTo>
                  <a:pt x="0" y="16268700"/>
                </a:moveTo>
                <a:lnTo>
                  <a:pt x="16649700" y="0"/>
                </a:lnTo>
                <a:lnTo>
                  <a:pt x="27546300" y="182564"/>
                </a:lnTo>
                <a:lnTo>
                  <a:pt x="27393900" y="603249"/>
                </a:lnTo>
                <a:lnTo>
                  <a:pt x="8153400" y="19805650"/>
                </a:lnTo>
                <a:lnTo>
                  <a:pt x="0" y="19994563"/>
                </a:lnTo>
                <a:lnTo>
                  <a:pt x="0" y="162687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BEE315DE-E585-4187-A9BB-37960816D5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595941" y="-4495801"/>
            <a:ext cx="21321712" cy="21911469"/>
          </a:xfrm>
          <a:custGeom>
            <a:avLst/>
            <a:gdLst>
              <a:gd name="connsiteX0" fmla="*/ 0 w 21169313"/>
              <a:gd name="connsiteY0" fmla="*/ 0 h 22220238"/>
              <a:gd name="connsiteX1" fmla="*/ 21169313 w 21169313"/>
              <a:gd name="connsiteY1" fmla="*/ 0 h 22220238"/>
              <a:gd name="connsiteX2" fmla="*/ 21169313 w 21169313"/>
              <a:gd name="connsiteY2" fmla="*/ 22220238 h 22220238"/>
              <a:gd name="connsiteX3" fmla="*/ 0 w 21169313"/>
              <a:gd name="connsiteY3" fmla="*/ 22220238 h 22220238"/>
              <a:gd name="connsiteX4" fmla="*/ 0 w 21169313"/>
              <a:gd name="connsiteY4" fmla="*/ 0 h 22220238"/>
              <a:gd name="connsiteX0" fmla="*/ 0 w 21169313"/>
              <a:gd name="connsiteY0" fmla="*/ 0 h 22220238"/>
              <a:gd name="connsiteX1" fmla="*/ 21169313 w 21169313"/>
              <a:gd name="connsiteY1" fmla="*/ 0 h 22220238"/>
              <a:gd name="connsiteX2" fmla="*/ 8672512 w 21169313"/>
              <a:gd name="connsiteY2" fmla="*/ 16962438 h 22220238"/>
              <a:gd name="connsiteX3" fmla="*/ 0 w 21169313"/>
              <a:gd name="connsiteY3" fmla="*/ 22220238 h 22220238"/>
              <a:gd name="connsiteX4" fmla="*/ 0 w 21169313"/>
              <a:gd name="connsiteY4" fmla="*/ 0 h 22220238"/>
              <a:gd name="connsiteX0" fmla="*/ 0 w 21169313"/>
              <a:gd name="connsiteY0" fmla="*/ 0 h 22220238"/>
              <a:gd name="connsiteX1" fmla="*/ 21169313 w 21169313"/>
              <a:gd name="connsiteY1" fmla="*/ 0 h 22220238"/>
              <a:gd name="connsiteX2" fmla="*/ 0 w 21169313"/>
              <a:gd name="connsiteY2" fmla="*/ 22220238 h 22220238"/>
              <a:gd name="connsiteX3" fmla="*/ 0 w 21169313"/>
              <a:gd name="connsiteY3" fmla="*/ 0 h 22220238"/>
              <a:gd name="connsiteX0" fmla="*/ 0 w 21169313"/>
              <a:gd name="connsiteY0" fmla="*/ 0 h 21115338"/>
              <a:gd name="connsiteX1" fmla="*/ 21169313 w 21169313"/>
              <a:gd name="connsiteY1" fmla="*/ 0 h 21115338"/>
              <a:gd name="connsiteX2" fmla="*/ 38100 w 21169313"/>
              <a:gd name="connsiteY2" fmla="*/ 21115338 h 21115338"/>
              <a:gd name="connsiteX3" fmla="*/ 0 w 21169313"/>
              <a:gd name="connsiteY3" fmla="*/ 0 h 21115338"/>
              <a:gd name="connsiteX0" fmla="*/ 0 w 21359812"/>
              <a:gd name="connsiteY0" fmla="*/ 0 h 21115338"/>
              <a:gd name="connsiteX1" fmla="*/ 21359812 w 21359812"/>
              <a:gd name="connsiteY1" fmla="*/ 0 h 21115338"/>
              <a:gd name="connsiteX2" fmla="*/ 38100 w 21359812"/>
              <a:gd name="connsiteY2" fmla="*/ 21115338 h 21115338"/>
              <a:gd name="connsiteX3" fmla="*/ 0 w 21359812"/>
              <a:gd name="connsiteY3" fmla="*/ 0 h 21115338"/>
              <a:gd name="connsiteX0" fmla="*/ 0 w 21321712"/>
              <a:gd name="connsiteY0" fmla="*/ 8839200 h 21115338"/>
              <a:gd name="connsiteX1" fmla="*/ 21321712 w 21321712"/>
              <a:gd name="connsiteY1" fmla="*/ 0 h 21115338"/>
              <a:gd name="connsiteX2" fmla="*/ 0 w 21321712"/>
              <a:gd name="connsiteY2" fmla="*/ 21115338 h 21115338"/>
              <a:gd name="connsiteX3" fmla="*/ 0 w 21321712"/>
              <a:gd name="connsiteY3" fmla="*/ 8839200 h 21115338"/>
              <a:gd name="connsiteX0" fmla="*/ 76200 w 21321712"/>
              <a:gd name="connsiteY0" fmla="*/ 11125200 h 21115338"/>
              <a:gd name="connsiteX1" fmla="*/ 21321712 w 21321712"/>
              <a:gd name="connsiteY1" fmla="*/ 0 h 21115338"/>
              <a:gd name="connsiteX2" fmla="*/ 0 w 21321712"/>
              <a:gd name="connsiteY2" fmla="*/ 21115338 h 21115338"/>
              <a:gd name="connsiteX3" fmla="*/ 76200 w 21321712"/>
              <a:gd name="connsiteY3" fmla="*/ 11125200 h 21115338"/>
              <a:gd name="connsiteX0" fmla="*/ 0 w 21359812"/>
              <a:gd name="connsiteY0" fmla="*/ 10248900 h 21115338"/>
              <a:gd name="connsiteX1" fmla="*/ 21359812 w 21359812"/>
              <a:gd name="connsiteY1" fmla="*/ 0 h 21115338"/>
              <a:gd name="connsiteX2" fmla="*/ 38100 w 21359812"/>
              <a:gd name="connsiteY2" fmla="*/ 21115338 h 21115338"/>
              <a:gd name="connsiteX3" fmla="*/ 0 w 21359812"/>
              <a:gd name="connsiteY3" fmla="*/ 10248900 h 21115338"/>
              <a:gd name="connsiteX0" fmla="*/ 0 w 21359812"/>
              <a:gd name="connsiteY0" fmla="*/ 10248900 h 21115338"/>
              <a:gd name="connsiteX1" fmla="*/ 15121441 w 21359812"/>
              <a:gd name="connsiteY1" fmla="*/ 2937669 h 21115338"/>
              <a:gd name="connsiteX2" fmla="*/ 21359812 w 21359812"/>
              <a:gd name="connsiteY2" fmla="*/ 0 h 21115338"/>
              <a:gd name="connsiteX3" fmla="*/ 38100 w 21359812"/>
              <a:gd name="connsiteY3" fmla="*/ 21115338 h 21115338"/>
              <a:gd name="connsiteX4" fmla="*/ 0 w 21359812"/>
              <a:gd name="connsiteY4" fmla="*/ 10248900 h 21115338"/>
              <a:gd name="connsiteX0" fmla="*/ 0 w 21359812"/>
              <a:gd name="connsiteY0" fmla="*/ 10248900 h 21115338"/>
              <a:gd name="connsiteX1" fmla="*/ 7387141 w 21359812"/>
              <a:gd name="connsiteY1" fmla="*/ 3699669 h 21115338"/>
              <a:gd name="connsiteX2" fmla="*/ 21359812 w 21359812"/>
              <a:gd name="connsiteY2" fmla="*/ 0 h 21115338"/>
              <a:gd name="connsiteX3" fmla="*/ 38100 w 21359812"/>
              <a:gd name="connsiteY3" fmla="*/ 21115338 h 21115338"/>
              <a:gd name="connsiteX4" fmla="*/ 0 w 21359812"/>
              <a:gd name="connsiteY4" fmla="*/ 10248900 h 21115338"/>
              <a:gd name="connsiteX0" fmla="*/ 190500 w 21321712"/>
              <a:gd name="connsiteY0" fmla="*/ 10668000 h 21115338"/>
              <a:gd name="connsiteX1" fmla="*/ 7349041 w 21321712"/>
              <a:gd name="connsiteY1" fmla="*/ 3699669 h 21115338"/>
              <a:gd name="connsiteX2" fmla="*/ 21321712 w 21321712"/>
              <a:gd name="connsiteY2" fmla="*/ 0 h 21115338"/>
              <a:gd name="connsiteX3" fmla="*/ 0 w 21321712"/>
              <a:gd name="connsiteY3" fmla="*/ 21115338 h 21115338"/>
              <a:gd name="connsiteX4" fmla="*/ 190500 w 21321712"/>
              <a:gd name="connsiteY4" fmla="*/ 10668000 h 21115338"/>
              <a:gd name="connsiteX0" fmla="*/ 266700 w 21321712"/>
              <a:gd name="connsiteY0" fmla="*/ 10934700 h 21115338"/>
              <a:gd name="connsiteX1" fmla="*/ 7349041 w 21321712"/>
              <a:gd name="connsiteY1" fmla="*/ 3699669 h 21115338"/>
              <a:gd name="connsiteX2" fmla="*/ 21321712 w 21321712"/>
              <a:gd name="connsiteY2" fmla="*/ 0 h 21115338"/>
              <a:gd name="connsiteX3" fmla="*/ 0 w 21321712"/>
              <a:gd name="connsiteY3" fmla="*/ 21115338 h 21115338"/>
              <a:gd name="connsiteX4" fmla="*/ 266700 w 21321712"/>
              <a:gd name="connsiteY4" fmla="*/ 10934700 h 21115338"/>
              <a:gd name="connsiteX0" fmla="*/ 152400 w 21321712"/>
              <a:gd name="connsiteY0" fmla="*/ 10896600 h 21115338"/>
              <a:gd name="connsiteX1" fmla="*/ 7349041 w 21321712"/>
              <a:gd name="connsiteY1" fmla="*/ 3699669 h 21115338"/>
              <a:gd name="connsiteX2" fmla="*/ 21321712 w 21321712"/>
              <a:gd name="connsiteY2" fmla="*/ 0 h 21115338"/>
              <a:gd name="connsiteX3" fmla="*/ 0 w 21321712"/>
              <a:gd name="connsiteY3" fmla="*/ 21115338 h 21115338"/>
              <a:gd name="connsiteX4" fmla="*/ 152400 w 21321712"/>
              <a:gd name="connsiteY4" fmla="*/ 10896600 h 21115338"/>
              <a:gd name="connsiteX0" fmla="*/ 152400 w 21321712"/>
              <a:gd name="connsiteY0" fmla="*/ 11692731 h 21911469"/>
              <a:gd name="connsiteX1" fmla="*/ 11921041 w 21321712"/>
              <a:gd name="connsiteY1" fmla="*/ 0 h 21911469"/>
              <a:gd name="connsiteX2" fmla="*/ 21321712 w 21321712"/>
              <a:gd name="connsiteY2" fmla="*/ 796131 h 21911469"/>
              <a:gd name="connsiteX3" fmla="*/ 0 w 21321712"/>
              <a:gd name="connsiteY3" fmla="*/ 21911469 h 21911469"/>
              <a:gd name="connsiteX4" fmla="*/ 152400 w 21321712"/>
              <a:gd name="connsiteY4" fmla="*/ 11692731 h 2191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1712" h="21911469">
                <a:moveTo>
                  <a:pt x="152400" y="11692731"/>
                </a:moveTo>
                <a:lnTo>
                  <a:pt x="11921041" y="0"/>
                </a:lnTo>
                <a:lnTo>
                  <a:pt x="21321712" y="796131"/>
                </a:lnTo>
                <a:lnTo>
                  <a:pt x="0" y="21911469"/>
                </a:lnTo>
                <a:lnTo>
                  <a:pt x="152400" y="116927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r">
              <a:buNone/>
              <a:defRPr sz="2800"/>
            </a:lvl1pPr>
          </a:lstStyle>
          <a:p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11260E-4A17-4F89-B695-2A34EE542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499626" y="12712701"/>
            <a:ext cx="54903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Tw Cen MT" panose="020B0602020104020603" pitchFamily="34" charset="77"/>
              </a:defRPr>
            </a:lvl1pPr>
          </a:lstStyle>
          <a:p>
            <a:fld id="{E7E9269C-DFE6-234A-A453-A5E7CB22259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0D87D64-7413-71A6-C472-57282FAFC3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" y="51130"/>
            <a:ext cx="2070181" cy="2309545"/>
          </a:xfrm>
          <a:prstGeom prst="rect">
            <a:avLst/>
          </a:prstGeom>
          <a:effectLst>
            <a:outerShdw blurRad="187327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0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AA6363-729E-478B-8718-70DC4793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60"/>
            <a:ext cx="24401462" cy="253917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963AC1-1D44-4DC4-B0D4-323B6DE85F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56420" y="5193"/>
            <a:ext cx="2511397" cy="28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8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88402655-7AAE-421B-A5E4-65934B29A1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61" y="-3454"/>
            <a:ext cx="24424324" cy="13737093"/>
          </a:xfrm>
          <a:prstGeom prst="rect">
            <a:avLst/>
          </a:prstGeom>
        </p:spPr>
      </p:pic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9CC42A6A-2533-4502-BA3F-41A1B3A06C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55143" y="-813031"/>
            <a:ext cx="10066338" cy="6646863"/>
          </a:xfrm>
          <a:custGeom>
            <a:avLst/>
            <a:gdLst>
              <a:gd name="connsiteX0" fmla="*/ 0 w 9723438"/>
              <a:gd name="connsiteY0" fmla="*/ 0 h 6684963"/>
              <a:gd name="connsiteX1" fmla="*/ 9723438 w 9723438"/>
              <a:gd name="connsiteY1" fmla="*/ 0 h 6684963"/>
              <a:gd name="connsiteX2" fmla="*/ 9723438 w 9723438"/>
              <a:gd name="connsiteY2" fmla="*/ 6684963 h 6684963"/>
              <a:gd name="connsiteX3" fmla="*/ 0 w 9723438"/>
              <a:gd name="connsiteY3" fmla="*/ 6684963 h 6684963"/>
              <a:gd name="connsiteX4" fmla="*/ 0 w 9723438"/>
              <a:gd name="connsiteY4" fmla="*/ 0 h 6684963"/>
              <a:gd name="connsiteX0" fmla="*/ 0 w 9723438"/>
              <a:gd name="connsiteY0" fmla="*/ 0 h 6684963"/>
              <a:gd name="connsiteX1" fmla="*/ 9723438 w 9723438"/>
              <a:gd name="connsiteY1" fmla="*/ 0 h 6684963"/>
              <a:gd name="connsiteX2" fmla="*/ 9723438 w 9723438"/>
              <a:gd name="connsiteY2" fmla="*/ 6684963 h 6684963"/>
              <a:gd name="connsiteX3" fmla="*/ 3352800 w 9723438"/>
              <a:gd name="connsiteY3" fmla="*/ 6608763 h 6684963"/>
              <a:gd name="connsiteX4" fmla="*/ 0 w 9723438"/>
              <a:gd name="connsiteY4" fmla="*/ 0 h 6684963"/>
              <a:gd name="connsiteX0" fmla="*/ 0 w 9723438"/>
              <a:gd name="connsiteY0" fmla="*/ 0 h 6608763"/>
              <a:gd name="connsiteX1" fmla="*/ 9723438 w 9723438"/>
              <a:gd name="connsiteY1" fmla="*/ 0 h 6608763"/>
              <a:gd name="connsiteX2" fmla="*/ 3352800 w 9723438"/>
              <a:gd name="connsiteY2" fmla="*/ 6608763 h 6608763"/>
              <a:gd name="connsiteX3" fmla="*/ 0 w 9723438"/>
              <a:gd name="connsiteY3" fmla="*/ 0 h 6608763"/>
              <a:gd name="connsiteX0" fmla="*/ 0 w 10066338"/>
              <a:gd name="connsiteY0" fmla="*/ 38100 h 6646863"/>
              <a:gd name="connsiteX1" fmla="*/ 10066338 w 10066338"/>
              <a:gd name="connsiteY1" fmla="*/ 0 h 6646863"/>
              <a:gd name="connsiteX2" fmla="*/ 3352800 w 10066338"/>
              <a:gd name="connsiteY2" fmla="*/ 6646863 h 6646863"/>
              <a:gd name="connsiteX3" fmla="*/ 0 w 10066338"/>
              <a:gd name="connsiteY3" fmla="*/ 38100 h 664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6338" h="6646863">
                <a:moveTo>
                  <a:pt x="0" y="38100"/>
                </a:moveTo>
                <a:lnTo>
                  <a:pt x="10066338" y="0"/>
                </a:lnTo>
                <a:lnTo>
                  <a:pt x="3352800" y="6646863"/>
                </a:lnTo>
                <a:lnTo>
                  <a:pt x="0" y="3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>
              <a:defRPr sz="2800"/>
            </a:lvl1pPr>
          </a:lstStyle>
          <a:p>
            <a:endParaRPr lang="pt-BR"/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CDDE4D4-7F04-4689-BB49-30B8FC8D2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74970" y="-824093"/>
            <a:ext cx="7699375" cy="6657925"/>
          </a:xfrm>
          <a:custGeom>
            <a:avLst/>
            <a:gdLst>
              <a:gd name="connsiteX0" fmla="*/ 0 w 7699375"/>
              <a:gd name="connsiteY0" fmla="*/ 0 h 6646863"/>
              <a:gd name="connsiteX1" fmla="*/ 7699375 w 7699375"/>
              <a:gd name="connsiteY1" fmla="*/ 0 h 6646863"/>
              <a:gd name="connsiteX2" fmla="*/ 7699375 w 7699375"/>
              <a:gd name="connsiteY2" fmla="*/ 6646863 h 6646863"/>
              <a:gd name="connsiteX3" fmla="*/ 0 w 7699375"/>
              <a:gd name="connsiteY3" fmla="*/ 6646863 h 6646863"/>
              <a:gd name="connsiteX4" fmla="*/ 0 w 7699375"/>
              <a:gd name="connsiteY4" fmla="*/ 0 h 6646863"/>
              <a:gd name="connsiteX0" fmla="*/ 6629400 w 7699375"/>
              <a:gd name="connsiteY0" fmla="*/ 342900 h 6646863"/>
              <a:gd name="connsiteX1" fmla="*/ 7699375 w 7699375"/>
              <a:gd name="connsiteY1" fmla="*/ 0 h 6646863"/>
              <a:gd name="connsiteX2" fmla="*/ 7699375 w 7699375"/>
              <a:gd name="connsiteY2" fmla="*/ 6646863 h 6646863"/>
              <a:gd name="connsiteX3" fmla="*/ 0 w 7699375"/>
              <a:gd name="connsiteY3" fmla="*/ 6646863 h 6646863"/>
              <a:gd name="connsiteX4" fmla="*/ 6629400 w 7699375"/>
              <a:gd name="connsiteY4" fmla="*/ 342900 h 6646863"/>
              <a:gd name="connsiteX0" fmla="*/ 6835877 w 7699375"/>
              <a:gd name="connsiteY0" fmla="*/ 0 h 6657925"/>
              <a:gd name="connsiteX1" fmla="*/ 7699375 w 7699375"/>
              <a:gd name="connsiteY1" fmla="*/ 11062 h 6657925"/>
              <a:gd name="connsiteX2" fmla="*/ 7699375 w 7699375"/>
              <a:gd name="connsiteY2" fmla="*/ 6657925 h 6657925"/>
              <a:gd name="connsiteX3" fmla="*/ 0 w 7699375"/>
              <a:gd name="connsiteY3" fmla="*/ 6657925 h 6657925"/>
              <a:gd name="connsiteX4" fmla="*/ 6835877 w 7699375"/>
              <a:gd name="connsiteY4" fmla="*/ 0 h 66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9375" h="6657925">
                <a:moveTo>
                  <a:pt x="6835877" y="0"/>
                </a:moveTo>
                <a:lnTo>
                  <a:pt x="7699375" y="11062"/>
                </a:lnTo>
                <a:lnTo>
                  <a:pt x="7699375" y="6657925"/>
                </a:lnTo>
                <a:lnTo>
                  <a:pt x="0" y="6657925"/>
                </a:lnTo>
                <a:lnTo>
                  <a:pt x="683587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r">
              <a:defRPr sz="2800"/>
            </a:lvl1pPr>
          </a:lstStyle>
          <a:p>
            <a:endParaRPr lang="pt-BR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6C48D7CB-1A03-4AC3-AB0A-746926E96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8178" y="5844894"/>
            <a:ext cx="16477431" cy="8951912"/>
          </a:xfrm>
          <a:custGeom>
            <a:avLst/>
            <a:gdLst>
              <a:gd name="connsiteX0" fmla="*/ 0 w 16300450"/>
              <a:gd name="connsiteY0" fmla="*/ 0 h 8951912"/>
              <a:gd name="connsiteX1" fmla="*/ 16300450 w 16300450"/>
              <a:gd name="connsiteY1" fmla="*/ 0 h 8951912"/>
              <a:gd name="connsiteX2" fmla="*/ 16300450 w 16300450"/>
              <a:gd name="connsiteY2" fmla="*/ 8951912 h 8951912"/>
              <a:gd name="connsiteX3" fmla="*/ 0 w 16300450"/>
              <a:gd name="connsiteY3" fmla="*/ 8951912 h 8951912"/>
              <a:gd name="connsiteX4" fmla="*/ 0 w 16300450"/>
              <a:gd name="connsiteY4" fmla="*/ 0 h 8951912"/>
              <a:gd name="connsiteX0" fmla="*/ 8790038 w 16300450"/>
              <a:gd name="connsiteY0" fmla="*/ 29496 h 8951912"/>
              <a:gd name="connsiteX1" fmla="*/ 16300450 w 16300450"/>
              <a:gd name="connsiteY1" fmla="*/ 0 h 8951912"/>
              <a:gd name="connsiteX2" fmla="*/ 16300450 w 16300450"/>
              <a:gd name="connsiteY2" fmla="*/ 8951912 h 8951912"/>
              <a:gd name="connsiteX3" fmla="*/ 0 w 16300450"/>
              <a:gd name="connsiteY3" fmla="*/ 8951912 h 8951912"/>
              <a:gd name="connsiteX4" fmla="*/ 8790038 w 16300450"/>
              <a:gd name="connsiteY4" fmla="*/ 29496 h 8951912"/>
              <a:gd name="connsiteX0" fmla="*/ 8967019 w 16477431"/>
              <a:gd name="connsiteY0" fmla="*/ 29496 h 8951912"/>
              <a:gd name="connsiteX1" fmla="*/ 16477431 w 16477431"/>
              <a:gd name="connsiteY1" fmla="*/ 0 h 8951912"/>
              <a:gd name="connsiteX2" fmla="*/ 16477431 w 16477431"/>
              <a:gd name="connsiteY2" fmla="*/ 8951912 h 8951912"/>
              <a:gd name="connsiteX3" fmla="*/ 0 w 16477431"/>
              <a:gd name="connsiteY3" fmla="*/ 8951912 h 8951912"/>
              <a:gd name="connsiteX4" fmla="*/ 8967019 w 16477431"/>
              <a:gd name="connsiteY4" fmla="*/ 29496 h 895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431" h="8951912">
                <a:moveTo>
                  <a:pt x="8967019" y="29496"/>
                </a:moveTo>
                <a:lnTo>
                  <a:pt x="16477431" y="0"/>
                </a:lnTo>
                <a:lnTo>
                  <a:pt x="16477431" y="8951912"/>
                </a:lnTo>
                <a:lnTo>
                  <a:pt x="0" y="8951912"/>
                </a:lnTo>
                <a:lnTo>
                  <a:pt x="8967019" y="294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algn="r">
              <a:defRPr sz="2800"/>
            </a:lvl1pPr>
          </a:lstStyle>
          <a:p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C65151-9208-4251-BEBD-CC1609B3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499626" y="12712701"/>
            <a:ext cx="54903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005CA9"/>
                </a:solidFill>
                <a:latin typeface="Tw Cen MT" panose="020B0602020104020603" pitchFamily="34" charset="77"/>
              </a:defRPr>
            </a:lvl1pPr>
          </a:lstStyle>
          <a:p>
            <a:fld id="{E7E9269C-DFE6-234A-A453-A5E7CB22259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907EC3-44C3-0CDC-D883-A36693ACD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" y="51130"/>
            <a:ext cx="2070181" cy="2309545"/>
          </a:xfrm>
          <a:prstGeom prst="rect">
            <a:avLst/>
          </a:prstGeom>
          <a:effectLst>
            <a:outerShdw blurRad="187327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580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0A07EDB-F017-4DCD-B587-5728ABAD6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BCC3A81-745E-471B-8DD1-75F9227063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41541" y="2364106"/>
            <a:ext cx="10279062" cy="8939212"/>
          </a:xfrm>
          <a:custGeom>
            <a:avLst/>
            <a:gdLst>
              <a:gd name="connsiteX0" fmla="*/ 0 w 10279062"/>
              <a:gd name="connsiteY0" fmla="*/ 0 h 8939212"/>
              <a:gd name="connsiteX1" fmla="*/ 10279062 w 10279062"/>
              <a:gd name="connsiteY1" fmla="*/ 0 h 8939212"/>
              <a:gd name="connsiteX2" fmla="*/ 10279062 w 10279062"/>
              <a:gd name="connsiteY2" fmla="*/ 8939212 h 8939212"/>
              <a:gd name="connsiteX3" fmla="*/ 0 w 10279062"/>
              <a:gd name="connsiteY3" fmla="*/ 8939212 h 8939212"/>
              <a:gd name="connsiteX4" fmla="*/ 0 w 10279062"/>
              <a:gd name="connsiteY4" fmla="*/ 0 h 8939212"/>
              <a:gd name="connsiteX0" fmla="*/ 0 w 10279062"/>
              <a:gd name="connsiteY0" fmla="*/ 0 h 8939212"/>
              <a:gd name="connsiteX1" fmla="*/ 10279062 w 10279062"/>
              <a:gd name="connsiteY1" fmla="*/ 0 h 8939212"/>
              <a:gd name="connsiteX2" fmla="*/ 1312043 w 10279062"/>
              <a:gd name="connsiteY2" fmla="*/ 8939212 h 8939212"/>
              <a:gd name="connsiteX3" fmla="*/ 0 w 10279062"/>
              <a:gd name="connsiteY3" fmla="*/ 8939212 h 8939212"/>
              <a:gd name="connsiteX4" fmla="*/ 0 w 10279062"/>
              <a:gd name="connsiteY4" fmla="*/ 0 h 89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9062" h="8939212">
                <a:moveTo>
                  <a:pt x="0" y="0"/>
                </a:moveTo>
                <a:lnTo>
                  <a:pt x="10279062" y="0"/>
                </a:lnTo>
                <a:lnTo>
                  <a:pt x="1312043" y="8939212"/>
                </a:lnTo>
                <a:lnTo>
                  <a:pt x="0" y="89392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>
              <a:defRPr sz="2400"/>
            </a:lvl1pPr>
          </a:lstStyle>
          <a:p>
            <a:endParaRPr lang="pt-BR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CC6587F-9BE7-4671-AAC5-042F44A741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93957" y="2202717"/>
            <a:ext cx="15505112" cy="9051925"/>
          </a:xfrm>
          <a:custGeom>
            <a:avLst/>
            <a:gdLst>
              <a:gd name="connsiteX0" fmla="*/ 0 w 15505112"/>
              <a:gd name="connsiteY0" fmla="*/ 0 h 9051925"/>
              <a:gd name="connsiteX1" fmla="*/ 15505112 w 15505112"/>
              <a:gd name="connsiteY1" fmla="*/ 0 h 9051925"/>
              <a:gd name="connsiteX2" fmla="*/ 15505112 w 15505112"/>
              <a:gd name="connsiteY2" fmla="*/ 9051925 h 9051925"/>
              <a:gd name="connsiteX3" fmla="*/ 0 w 15505112"/>
              <a:gd name="connsiteY3" fmla="*/ 9051925 h 9051925"/>
              <a:gd name="connsiteX4" fmla="*/ 0 w 15505112"/>
              <a:gd name="connsiteY4" fmla="*/ 0 h 9051925"/>
              <a:gd name="connsiteX0" fmla="*/ 8967019 w 15505112"/>
              <a:gd name="connsiteY0" fmla="*/ 58993 h 9051925"/>
              <a:gd name="connsiteX1" fmla="*/ 15505112 w 15505112"/>
              <a:gd name="connsiteY1" fmla="*/ 0 h 9051925"/>
              <a:gd name="connsiteX2" fmla="*/ 15505112 w 15505112"/>
              <a:gd name="connsiteY2" fmla="*/ 9051925 h 9051925"/>
              <a:gd name="connsiteX3" fmla="*/ 0 w 15505112"/>
              <a:gd name="connsiteY3" fmla="*/ 9051925 h 9051925"/>
              <a:gd name="connsiteX4" fmla="*/ 8967019 w 15505112"/>
              <a:gd name="connsiteY4" fmla="*/ 58993 h 9051925"/>
              <a:gd name="connsiteX0" fmla="*/ 8967019 w 15505112"/>
              <a:gd name="connsiteY0" fmla="*/ 58993 h 9051925"/>
              <a:gd name="connsiteX1" fmla="*/ 15505112 w 15505112"/>
              <a:gd name="connsiteY1" fmla="*/ 0 h 9051925"/>
              <a:gd name="connsiteX2" fmla="*/ 6626583 w 15505112"/>
              <a:gd name="connsiteY2" fmla="*/ 9022428 h 9051925"/>
              <a:gd name="connsiteX3" fmla="*/ 0 w 15505112"/>
              <a:gd name="connsiteY3" fmla="*/ 9051925 h 9051925"/>
              <a:gd name="connsiteX4" fmla="*/ 8967019 w 15505112"/>
              <a:gd name="connsiteY4" fmla="*/ 58993 h 905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5112" h="9051925">
                <a:moveTo>
                  <a:pt x="8967019" y="58993"/>
                </a:moveTo>
                <a:lnTo>
                  <a:pt x="15505112" y="0"/>
                </a:lnTo>
                <a:lnTo>
                  <a:pt x="6626583" y="9022428"/>
                </a:lnTo>
                <a:lnTo>
                  <a:pt x="0" y="9051925"/>
                </a:lnTo>
                <a:lnTo>
                  <a:pt x="8967019" y="589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r">
              <a:defRPr sz="2400"/>
            </a:lvl1pPr>
          </a:lstStyle>
          <a:p>
            <a:endParaRPr lang="pt-BR"/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90D4B84B-38BA-411C-8DC5-70C47CE762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03776" y="2202717"/>
            <a:ext cx="11415200" cy="8939212"/>
          </a:xfrm>
          <a:custGeom>
            <a:avLst/>
            <a:gdLst>
              <a:gd name="connsiteX0" fmla="*/ 0 w 11533187"/>
              <a:gd name="connsiteY0" fmla="*/ 0 h 8939212"/>
              <a:gd name="connsiteX1" fmla="*/ 11533187 w 11533187"/>
              <a:gd name="connsiteY1" fmla="*/ 0 h 8939212"/>
              <a:gd name="connsiteX2" fmla="*/ 11533187 w 11533187"/>
              <a:gd name="connsiteY2" fmla="*/ 8939212 h 8939212"/>
              <a:gd name="connsiteX3" fmla="*/ 0 w 11533187"/>
              <a:gd name="connsiteY3" fmla="*/ 8939212 h 8939212"/>
              <a:gd name="connsiteX4" fmla="*/ 0 w 11533187"/>
              <a:gd name="connsiteY4" fmla="*/ 0 h 8939212"/>
              <a:gd name="connsiteX0" fmla="*/ 8908026 w 11533187"/>
              <a:gd name="connsiteY0" fmla="*/ 0 h 8939212"/>
              <a:gd name="connsiteX1" fmla="*/ 11533187 w 11533187"/>
              <a:gd name="connsiteY1" fmla="*/ 0 h 8939212"/>
              <a:gd name="connsiteX2" fmla="*/ 11533187 w 11533187"/>
              <a:gd name="connsiteY2" fmla="*/ 8939212 h 8939212"/>
              <a:gd name="connsiteX3" fmla="*/ 0 w 11533187"/>
              <a:gd name="connsiteY3" fmla="*/ 8939212 h 8939212"/>
              <a:gd name="connsiteX4" fmla="*/ 8908026 w 11533187"/>
              <a:gd name="connsiteY4" fmla="*/ 0 h 8939212"/>
              <a:gd name="connsiteX0" fmla="*/ 8790039 w 11415200"/>
              <a:gd name="connsiteY0" fmla="*/ 0 h 8939212"/>
              <a:gd name="connsiteX1" fmla="*/ 11415200 w 11415200"/>
              <a:gd name="connsiteY1" fmla="*/ 0 h 8939212"/>
              <a:gd name="connsiteX2" fmla="*/ 11415200 w 11415200"/>
              <a:gd name="connsiteY2" fmla="*/ 8939212 h 8939212"/>
              <a:gd name="connsiteX3" fmla="*/ 0 w 11415200"/>
              <a:gd name="connsiteY3" fmla="*/ 8939212 h 8939212"/>
              <a:gd name="connsiteX4" fmla="*/ 8790039 w 11415200"/>
              <a:gd name="connsiteY4" fmla="*/ 0 h 89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5200" h="8939212">
                <a:moveTo>
                  <a:pt x="8790039" y="0"/>
                </a:moveTo>
                <a:lnTo>
                  <a:pt x="11415200" y="0"/>
                </a:lnTo>
                <a:lnTo>
                  <a:pt x="11415200" y="8939212"/>
                </a:lnTo>
                <a:lnTo>
                  <a:pt x="0" y="8939212"/>
                </a:lnTo>
                <a:lnTo>
                  <a:pt x="879003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algn="r">
              <a:defRPr sz="2400"/>
            </a:lvl1pPr>
          </a:lstStyle>
          <a:p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3F9DA-C51C-4D45-918D-75F70620D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499626" y="12712701"/>
            <a:ext cx="54903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005493"/>
                </a:solidFill>
                <a:latin typeface="Tw Cen MT" panose="020B0602020104020603" pitchFamily="34" charset="77"/>
              </a:defRPr>
            </a:lvl1pPr>
          </a:lstStyle>
          <a:p>
            <a:fld id="{E7E9269C-DFE6-234A-A453-A5E7CB22259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93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AE08237-4455-4B1A-BDDA-42E49AF70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315382"/>
            <a:ext cx="24384000" cy="640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2800"/>
            </a:lvl1pPr>
          </a:lstStyle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7E7A7A-9F50-494B-89D5-CAC3B4092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" y="0"/>
            <a:ext cx="24407446" cy="13716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0D37B-CB32-47D3-BA5B-2FBED5C1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499626" y="12712701"/>
            <a:ext cx="54903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005493"/>
                </a:solidFill>
                <a:latin typeface="Tw Cen MT" panose="020B0602020104020603" pitchFamily="34" charset="77"/>
              </a:defRPr>
            </a:lvl1pPr>
          </a:lstStyle>
          <a:p>
            <a:fld id="{E7E9269C-DFE6-234A-A453-A5E7CB22259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000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A5A1DA-88CF-438E-88BF-C2D25B53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rgbClr val="005CA9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88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840DF8-A0C5-4A50-9CA9-23AA148E47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29" y="50003"/>
            <a:ext cx="24221604" cy="136159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3062-0D2E-4FCE-8D7C-0B7AEB08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rgbClr val="005CA9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869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840DF8-A0C5-4A50-9CA9-23AA148E47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9" y="15633"/>
            <a:ext cx="24401462" cy="137170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3062-0D2E-4FCE-8D7C-0B7AEB08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336347" y="12848319"/>
            <a:ext cx="843576" cy="730250"/>
          </a:xfrm>
        </p:spPr>
        <p:txBody>
          <a:bodyPr/>
          <a:lstStyle>
            <a:lvl1pPr>
              <a:defRPr b="1">
                <a:solidFill>
                  <a:srgbClr val="005CA9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654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3B3A76-A1F1-44BB-BD89-39C613718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657748" cy="1386838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72196D-E5E3-4275-8654-223E3BEA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8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7F1043-EC6C-462C-A431-5B8687DD74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60" y="3346"/>
            <a:ext cx="24443997" cy="137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6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AA6363-729E-478B-8718-70DC4793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60"/>
            <a:ext cx="24401462" cy="25378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42A9502-7092-3666-2996-E143956BB0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56420" y="5193"/>
            <a:ext cx="2511397" cy="28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4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AA6363-729E-478B-8718-70DC4793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7" y="660"/>
            <a:ext cx="24388767" cy="25378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3FB3C01-75D0-CF13-B8DD-D35F329894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56420" y="5193"/>
            <a:ext cx="2511397" cy="28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AA6363-729E-478B-8718-70DC4793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" y="11179355"/>
            <a:ext cx="24388767" cy="25378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F00D67-C207-53B8-F63D-16BD667160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28" y="10879501"/>
            <a:ext cx="2511397" cy="2801777"/>
          </a:xfrm>
          <a:prstGeom prst="rect">
            <a:avLst/>
          </a:prstGeom>
          <a:effectLst>
            <a:outerShdw blurRad="187327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34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AA6363-729E-478B-8718-70DC4793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" y="11180015"/>
            <a:ext cx="24388767" cy="25365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94B833-8411-F8C0-2717-72C337940E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28" y="10879501"/>
            <a:ext cx="2511397" cy="2801777"/>
          </a:xfrm>
          <a:prstGeom prst="rect">
            <a:avLst/>
          </a:prstGeom>
          <a:effectLst>
            <a:outerShdw blurRad="187327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5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AA6363-729E-478B-8718-70DC4793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" y="11179355"/>
            <a:ext cx="24388767" cy="25378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0121B80-92DA-ADF3-04C1-BD9576BD6D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28" y="10879501"/>
            <a:ext cx="2511397" cy="2801777"/>
          </a:xfrm>
          <a:prstGeom prst="rect">
            <a:avLst/>
          </a:prstGeom>
          <a:effectLst>
            <a:outerShdw blurRad="187327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23D758F-6212-4DCE-B98C-5F9E7F535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24401463" cy="10942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35074B-7650-415D-9FF2-950A2C3B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0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6DA843B-FA98-4943-B264-124A01E7E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21707"/>
            <a:ext cx="24401463" cy="10942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6355D2-56A6-4180-A696-38D4FBB9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561590" y="12712701"/>
            <a:ext cx="5490329" cy="730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7601" y="730251"/>
            <a:ext cx="21046262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601" y="3651250"/>
            <a:ext cx="21046262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7601" y="12712701"/>
            <a:ext cx="54903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6A4A-E915-4482-B4FA-E9274F68326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82985" y="12712701"/>
            <a:ext cx="823549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3533" y="12712701"/>
            <a:ext cx="54903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BB8B-65A8-4222-99B6-9433735E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0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  <p:sldLayoutId id="2147483708" r:id="rId3"/>
    <p:sldLayoutId id="2147483709" r:id="rId4"/>
    <p:sldLayoutId id="2147483674" r:id="rId5"/>
    <p:sldLayoutId id="2147483710" r:id="rId6"/>
    <p:sldLayoutId id="2147483711" r:id="rId7"/>
    <p:sldLayoutId id="2147483704" r:id="rId8"/>
    <p:sldLayoutId id="2147483705" r:id="rId9"/>
    <p:sldLayoutId id="2147483681" r:id="rId10"/>
    <p:sldLayoutId id="2147483682" r:id="rId11"/>
    <p:sldLayoutId id="2147483686" r:id="rId12"/>
    <p:sldLayoutId id="2147483687" r:id="rId13"/>
    <p:sldLayoutId id="2147483712" r:id="rId14"/>
    <p:sldLayoutId id="2147483671" r:id="rId15"/>
    <p:sldLayoutId id="2147483672" r:id="rId16"/>
    <p:sldLayoutId id="2147483713" r:id="rId17"/>
    <p:sldLayoutId id="2147483702" r:id="rId18"/>
    <p:sldLayoutId id="2147483696" r:id="rId19"/>
    <p:sldLayoutId id="2147483697" r:id="rId20"/>
    <p:sldLayoutId id="2147483698" r:id="rId21"/>
    <p:sldLayoutId id="2147483694" r:id="rId22"/>
    <p:sldLayoutId id="2147483699" r:id="rId23"/>
    <p:sldLayoutId id="2147483700" r:id="rId24"/>
    <p:sldLayoutId id="2147483701" r:id="rId25"/>
    <p:sldLayoutId id="2147483673" r:id="rId26"/>
    <p:sldLayoutId id="2147483692" r:id="rId2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DA6268-CB8B-424D-A6A0-F6E1D6E8F520}"/>
              </a:ext>
            </a:extLst>
          </p:cNvPr>
          <p:cNvSpPr txBox="1"/>
          <p:nvPr/>
        </p:nvSpPr>
        <p:spPr>
          <a:xfrm>
            <a:off x="1587385" y="12218920"/>
            <a:ext cx="907328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aseline="30000" dirty="0" err="1">
                <a:solidFill>
                  <a:schemeClr val="bg1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Setembro</a:t>
            </a:r>
            <a:r>
              <a:rPr lang="en-US" sz="5400" baseline="30000" dirty="0">
                <a:solidFill>
                  <a:schemeClr val="bg1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 </a:t>
            </a:r>
            <a:r>
              <a:rPr lang="en-US" sz="5400" b="1" baseline="30000" dirty="0">
                <a:solidFill>
                  <a:schemeClr val="bg1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2023 | SN Arquitetura TI</a:t>
            </a:r>
            <a:endParaRPr lang="en-US" sz="5400" baseline="30000" dirty="0">
              <a:solidFill>
                <a:schemeClr val="bg1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  <a:p>
            <a:endParaRPr lang="en-US" sz="4800" b="1" baseline="30000" dirty="0">
              <a:solidFill>
                <a:schemeClr val="bg1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7DE6BD-9BBB-4735-9561-B3E9B0BBE73F}"/>
              </a:ext>
            </a:extLst>
          </p:cNvPr>
          <p:cNvSpPr/>
          <p:nvPr/>
        </p:nvSpPr>
        <p:spPr>
          <a:xfrm>
            <a:off x="1407045" y="6590705"/>
            <a:ext cx="143323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500" b="1" dirty="0">
                <a:solidFill>
                  <a:schemeClr val="bg1"/>
                </a:solidFill>
                <a:latin typeface="Tw Cen MT" panose="020B0602020104020603" pitchFamily="34" charset="77"/>
              </a:rPr>
              <a:t>Monetização de APIs</a:t>
            </a:r>
          </a:p>
        </p:txBody>
      </p:sp>
    </p:spTree>
    <p:extLst>
      <p:ext uri="{BB962C8B-B14F-4D97-AF65-F5344CB8AC3E}">
        <p14:creationId xmlns:p14="http://schemas.microsoft.com/office/powerpoint/2010/main" val="272179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66AF51-EBCD-7739-9B29-C9DEDCD19B1B}"/>
              </a:ext>
            </a:extLst>
          </p:cNvPr>
          <p:cNvSpPr txBox="1">
            <a:spLocks/>
          </p:cNvSpPr>
          <p:nvPr/>
        </p:nvSpPr>
        <p:spPr>
          <a:xfrm>
            <a:off x="5253444" y="10356808"/>
            <a:ext cx="15661023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12000"/>
              </a:lnSpc>
            </a:pPr>
            <a:r>
              <a:rPr lang="en-US" sz="13200" dirty="0">
                <a:latin typeface="Tw Cen MT" panose="020B0602020104020603" pitchFamily="34" charset="77"/>
              </a:rPr>
              <a:t>Credenciamento</a:t>
            </a:r>
          </a:p>
          <a:p>
            <a:pPr algn="l">
              <a:lnSpc>
                <a:spcPts val="12000"/>
              </a:lnSpc>
            </a:pPr>
            <a:r>
              <a:rPr lang="en-US" sz="13200" dirty="0">
                <a:latin typeface="Tw Cen MT" panose="020B0602020104020603" pitchFamily="34" charset="77"/>
              </a:rPr>
              <a:t>de Parceiros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D7C546-984D-AF4A-4EBC-AA2724E58436}"/>
              </a:ext>
            </a:extLst>
          </p:cNvPr>
          <p:cNvSpPr txBox="1">
            <a:spLocks/>
          </p:cNvSpPr>
          <p:nvPr/>
        </p:nvSpPr>
        <p:spPr>
          <a:xfrm>
            <a:off x="2773700" y="5368911"/>
            <a:ext cx="2479745" cy="6237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0000" dirty="0">
                <a:latin typeface="Tw Cen MT" panose="020B0602020104020603" pitchFamily="34" charset="77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596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3C4332-784E-406B-A4D4-8B4E4EB475F6}"/>
              </a:ext>
            </a:extLst>
          </p:cNvPr>
          <p:cNvSpPr txBox="1">
            <a:spLocks/>
          </p:cNvSpPr>
          <p:nvPr/>
        </p:nvSpPr>
        <p:spPr>
          <a:xfrm>
            <a:off x="9152144" y="-445648"/>
            <a:ext cx="8162238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92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E91615-82B5-46BC-9FA8-FB06E092F91A}"/>
              </a:ext>
            </a:extLst>
          </p:cNvPr>
          <p:cNvSpPr txBox="1"/>
          <p:nvPr/>
        </p:nvSpPr>
        <p:spPr>
          <a:xfrm>
            <a:off x="1575881" y="4240824"/>
            <a:ext cx="898835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Autenticação via SISET – </a:t>
            </a:r>
            <a:r>
              <a:rPr lang="pt-BR" sz="5000" dirty="0" err="1">
                <a:solidFill>
                  <a:srgbClr val="0074B0"/>
                </a:solidFill>
                <a:latin typeface="Tw Cen MT" panose="020B0602020104020603" pitchFamily="34" charset="0"/>
              </a:rPr>
              <a:t>realm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 internet;</a:t>
            </a:r>
          </a:p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Cadastramento manual de </a:t>
            </a:r>
            <a:r>
              <a:rPr lang="pt-BR" sz="5000" dirty="0" err="1">
                <a:solidFill>
                  <a:srgbClr val="0074B0"/>
                </a:solidFill>
                <a:latin typeface="Tw Cen MT" panose="020B0602020104020603" pitchFamily="34" charset="0"/>
              </a:rPr>
              <a:t>ClientId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 &amp; </a:t>
            </a:r>
            <a:r>
              <a:rPr lang="pt-BR" sz="5000" dirty="0" err="1">
                <a:solidFill>
                  <a:srgbClr val="0074B0"/>
                </a:solidFill>
                <a:latin typeface="Tw Cen MT" panose="020B0602020104020603" pitchFamily="34" charset="0"/>
              </a:rPr>
              <a:t>Secret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 no SISET;</a:t>
            </a:r>
          </a:p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Cadastramento manual de API Key no APIM </a:t>
            </a:r>
            <a:r>
              <a:rPr lang="pt-BR" sz="5000" dirty="0" err="1">
                <a:solidFill>
                  <a:srgbClr val="0074B0"/>
                </a:solidFill>
                <a:latin typeface="Tw Cen MT" panose="020B0602020104020603" pitchFamily="34" charset="0"/>
              </a:rPr>
              <a:t>Broadcom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;</a:t>
            </a:r>
          </a:p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Subscrição manual via fluxo de mudança – CRQ/RM;</a:t>
            </a:r>
          </a:p>
          <a:p>
            <a:pPr marL="685800" indent="-685800">
              <a:buFontTx/>
              <a:buChar char="-"/>
            </a:pPr>
            <a:endParaRPr lang="pt-BR" sz="5000" dirty="0">
              <a:solidFill>
                <a:srgbClr val="0074B0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B64133-21C2-4388-90DC-D0313F12CA40}"/>
              </a:ext>
            </a:extLst>
          </p:cNvPr>
          <p:cNvSpPr txBox="1"/>
          <p:nvPr/>
        </p:nvSpPr>
        <p:spPr>
          <a:xfrm>
            <a:off x="12781293" y="4240824"/>
            <a:ext cx="898835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Autenticação via Login Serviços;</a:t>
            </a:r>
          </a:p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Cadastramento automatizado de </a:t>
            </a:r>
            <a:r>
              <a:rPr lang="pt-BR" sz="5000" dirty="0" err="1">
                <a:solidFill>
                  <a:srgbClr val="0074B0"/>
                </a:solidFill>
                <a:latin typeface="Tw Cen MT" panose="020B0602020104020603" pitchFamily="34" charset="0"/>
              </a:rPr>
              <a:t>ClientId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 &amp; </a:t>
            </a:r>
            <a:r>
              <a:rPr lang="pt-BR" sz="5000" dirty="0" err="1">
                <a:solidFill>
                  <a:srgbClr val="0074B0"/>
                </a:solidFill>
                <a:latin typeface="Tw Cen MT" panose="020B0602020104020603" pitchFamily="34" charset="0"/>
              </a:rPr>
              <a:t>Secret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 via API Portal;</a:t>
            </a:r>
          </a:p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Cadastramento </a:t>
            </a:r>
            <a:r>
              <a:rPr lang="pt-BR" sz="5000" dirty="0" err="1">
                <a:solidFill>
                  <a:srgbClr val="0074B0"/>
                </a:solidFill>
                <a:latin typeface="Tw Cen MT" panose="020B0602020104020603" pitchFamily="34" charset="0"/>
              </a:rPr>
              <a:t>automatico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 de API Key via API Portal;</a:t>
            </a:r>
          </a:p>
          <a:p>
            <a:pPr marL="685800" indent="-685800">
              <a:buFontTx/>
              <a:buChar char="-"/>
            </a:pP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Subscrição automática via API Portal </a:t>
            </a:r>
            <a:r>
              <a:rPr lang="pt-BR" sz="5000" b="1" u="sng" dirty="0">
                <a:solidFill>
                  <a:srgbClr val="0074B0"/>
                </a:solidFill>
                <a:latin typeface="Tw Cen MT" panose="020B0602020104020603" pitchFamily="34" charset="0"/>
              </a:rPr>
              <a:t>com aprovação</a:t>
            </a:r>
            <a:r>
              <a:rPr lang="pt-BR" sz="5000" dirty="0">
                <a:solidFill>
                  <a:srgbClr val="0074B0"/>
                </a:solidFill>
                <a:latin typeface="Tw Cen MT" panose="020B0602020104020603" pitchFamily="34" charset="0"/>
              </a:rPr>
              <a:t>;</a:t>
            </a:r>
          </a:p>
          <a:p>
            <a:pPr marL="685800" indent="-685800">
              <a:buFontTx/>
              <a:buChar char="-"/>
            </a:pPr>
            <a:endParaRPr lang="pt-BR" sz="5000" dirty="0">
              <a:solidFill>
                <a:srgbClr val="0074B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CF61AF-5D14-48CF-9DB3-BBB7657DEB78}"/>
              </a:ext>
            </a:extLst>
          </p:cNvPr>
          <p:cNvSpPr txBox="1">
            <a:spLocks/>
          </p:cNvSpPr>
          <p:nvPr/>
        </p:nvSpPr>
        <p:spPr>
          <a:xfrm>
            <a:off x="2628599" y="2228329"/>
            <a:ext cx="8162238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9200" dirty="0" err="1">
                <a:solidFill>
                  <a:srgbClr val="0074B0"/>
                </a:solidFill>
                <a:latin typeface="Tw Cen MT" panose="020B0602020104020603" pitchFamily="34" charset="77"/>
              </a:rPr>
              <a:t>atual</a:t>
            </a:r>
            <a:endParaRPr lang="en-US" sz="92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15" name="Retângulo 1">
            <a:extLst>
              <a:ext uri="{FF2B5EF4-FFF2-40B4-BE49-F238E27FC236}">
                <a16:creationId xmlns:a16="http://schemas.microsoft.com/office/drawing/2014/main" id="{E91D4456-8411-4A44-83F8-E13A523EEB9B}"/>
              </a:ext>
            </a:extLst>
          </p:cNvPr>
          <p:cNvSpPr/>
          <p:nvPr/>
        </p:nvSpPr>
        <p:spPr>
          <a:xfrm rot="10800000" flipH="1" flipV="1">
            <a:off x="1278701" y="2948827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7A419F-E411-4F67-AD9A-AF1EF2DFB235}"/>
              </a:ext>
            </a:extLst>
          </p:cNvPr>
          <p:cNvSpPr txBox="1">
            <a:spLocks/>
          </p:cNvSpPr>
          <p:nvPr/>
        </p:nvSpPr>
        <p:spPr>
          <a:xfrm>
            <a:off x="14131191" y="2228329"/>
            <a:ext cx="8162238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9200" dirty="0" err="1">
                <a:solidFill>
                  <a:srgbClr val="0074B0"/>
                </a:solidFill>
                <a:latin typeface="Tw Cen MT" panose="020B0602020104020603" pitchFamily="34" charset="77"/>
              </a:rPr>
              <a:t>alvo</a:t>
            </a:r>
            <a:endParaRPr lang="en-US" sz="92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17" name="Retângulo 1">
            <a:extLst>
              <a:ext uri="{FF2B5EF4-FFF2-40B4-BE49-F238E27FC236}">
                <a16:creationId xmlns:a16="http://schemas.microsoft.com/office/drawing/2014/main" id="{3B555558-7512-4759-BC55-2D0FA590DFE0}"/>
              </a:ext>
            </a:extLst>
          </p:cNvPr>
          <p:cNvSpPr/>
          <p:nvPr/>
        </p:nvSpPr>
        <p:spPr>
          <a:xfrm rot="10800000" flipH="1" flipV="1">
            <a:off x="12781293" y="2948827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AE62194-E165-4E02-9EE6-47CC262B96F3}"/>
              </a:ext>
            </a:extLst>
          </p:cNvPr>
          <p:cNvSpPr txBox="1">
            <a:spLocks/>
          </p:cNvSpPr>
          <p:nvPr/>
        </p:nvSpPr>
        <p:spPr>
          <a:xfrm>
            <a:off x="8014480" y="-371149"/>
            <a:ext cx="8162238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9200" dirty="0">
                <a:solidFill>
                  <a:srgbClr val="0074B0"/>
                </a:solidFill>
                <a:latin typeface="Tw Cen MT" panose="020B0602020104020603" pitchFamily="34" charset="77"/>
              </a:rPr>
              <a:t>Credenciamento</a:t>
            </a:r>
          </a:p>
        </p:txBody>
      </p:sp>
      <p:sp>
        <p:nvSpPr>
          <p:cNvPr id="19" name="Retângulo 1">
            <a:extLst>
              <a:ext uri="{FF2B5EF4-FFF2-40B4-BE49-F238E27FC236}">
                <a16:creationId xmlns:a16="http://schemas.microsoft.com/office/drawing/2014/main" id="{7FE15B82-F2EB-4802-ADEB-F2D0EAE69A87}"/>
              </a:ext>
            </a:extLst>
          </p:cNvPr>
          <p:cNvSpPr/>
          <p:nvPr/>
        </p:nvSpPr>
        <p:spPr>
          <a:xfrm rot="10800000" flipH="1" flipV="1">
            <a:off x="6664582" y="349349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02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1">
            <a:extLst>
              <a:ext uri="{FF2B5EF4-FFF2-40B4-BE49-F238E27FC236}">
                <a16:creationId xmlns:a16="http://schemas.microsoft.com/office/drawing/2014/main" id="{3069AECC-FFB0-4ADF-BB43-45F97295CB56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chemeClr val="bg1"/>
                </a:solidFill>
                <a:latin typeface="Tw Cen MT" panose="020B0602020104020603" pitchFamily="34" charset="77"/>
              </a:rPr>
              <a:pPr algn="r"/>
              <a:t>12</a:t>
            </a:fld>
            <a:endParaRPr lang="pt-BR" sz="2400" b="1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1AECF4-6355-4BB6-8FEE-B2AA4AA30647}"/>
              </a:ext>
            </a:extLst>
          </p:cNvPr>
          <p:cNvSpPr txBox="1">
            <a:spLocks/>
          </p:cNvSpPr>
          <p:nvPr/>
        </p:nvSpPr>
        <p:spPr>
          <a:xfrm>
            <a:off x="1704068" y="-306773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MVP</a:t>
            </a: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F197EC1B-CF74-4AB6-AC85-63C782F217A0}"/>
              </a:ext>
            </a:extLst>
          </p:cNvPr>
          <p:cNvSpPr/>
          <p:nvPr/>
        </p:nvSpPr>
        <p:spPr>
          <a:xfrm rot="10800000" flipH="1" flipV="1">
            <a:off x="354171" y="413725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9A5E5-C26F-D1DB-6F26-678398FF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31" y="1705723"/>
            <a:ext cx="23076100" cy="89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09B8E-C48D-21AB-7AF2-1E624BEEF852}"/>
              </a:ext>
            </a:extLst>
          </p:cNvPr>
          <p:cNvSpPr txBox="1">
            <a:spLocks/>
          </p:cNvSpPr>
          <p:nvPr/>
        </p:nvSpPr>
        <p:spPr>
          <a:xfrm>
            <a:off x="5253445" y="10356808"/>
            <a:ext cx="9674136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12000"/>
              </a:lnSpc>
            </a:pPr>
            <a:r>
              <a:rPr lang="en-US" sz="13200" dirty="0" err="1">
                <a:latin typeface="Tw Cen MT" panose="020B0602020104020603" pitchFamily="34" charset="77"/>
              </a:rPr>
              <a:t>Solução</a:t>
            </a:r>
            <a:r>
              <a:rPr lang="en-US" sz="13200" dirty="0">
                <a:latin typeface="Tw Cen MT" panose="020B0602020104020603" pitchFamily="34" charset="77"/>
              </a:rPr>
              <a:t> de  </a:t>
            </a:r>
            <a:r>
              <a:rPr lang="en-US" sz="13200" dirty="0" err="1">
                <a:latin typeface="Tw Cen MT" panose="020B0602020104020603" pitchFamily="34" charset="77"/>
              </a:rPr>
              <a:t>Monetização</a:t>
            </a:r>
            <a:endParaRPr lang="en-US" sz="13200" dirty="0">
              <a:latin typeface="Tw Cen MT" panose="020B06020201040206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40095E-38BB-AB12-3AEA-F26019605828}"/>
              </a:ext>
            </a:extLst>
          </p:cNvPr>
          <p:cNvSpPr txBox="1">
            <a:spLocks/>
          </p:cNvSpPr>
          <p:nvPr/>
        </p:nvSpPr>
        <p:spPr>
          <a:xfrm>
            <a:off x="2773700" y="5368911"/>
            <a:ext cx="2479745" cy="6237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0000" dirty="0">
                <a:latin typeface="Tw Cen MT" panose="020B0602020104020603" pitchFamily="34" charset="77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694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1">
            <a:extLst>
              <a:ext uri="{FF2B5EF4-FFF2-40B4-BE49-F238E27FC236}">
                <a16:creationId xmlns:a16="http://schemas.microsoft.com/office/drawing/2014/main" id="{3069AECC-FFB0-4ADF-BB43-45F97295CB56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chemeClr val="bg1"/>
                </a:solidFill>
                <a:latin typeface="Tw Cen MT" panose="020B0602020104020603" pitchFamily="34" charset="77"/>
              </a:rPr>
              <a:pPr algn="r"/>
              <a:t>14</a:t>
            </a:fld>
            <a:endParaRPr lang="pt-BR" sz="2400" b="1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209670-57E4-4C60-954F-F6179E00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07" y="2120630"/>
            <a:ext cx="16702495" cy="90107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01AECF4-6355-4BB6-8FEE-B2AA4AA30647}"/>
              </a:ext>
            </a:extLst>
          </p:cNvPr>
          <p:cNvSpPr txBox="1">
            <a:spLocks/>
          </p:cNvSpPr>
          <p:nvPr/>
        </p:nvSpPr>
        <p:spPr>
          <a:xfrm>
            <a:off x="6850971" y="-447449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Monetização</a:t>
            </a:r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 de APIs</a:t>
            </a: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F197EC1B-CF74-4AB6-AC85-63C782F217A0}"/>
              </a:ext>
            </a:extLst>
          </p:cNvPr>
          <p:cNvSpPr/>
          <p:nvPr/>
        </p:nvSpPr>
        <p:spPr>
          <a:xfrm rot="10800000" flipH="1" flipV="1">
            <a:off x="5501074" y="273049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43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A5AA8F-4B90-7ED5-3A21-8D85618A693F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15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  <p:pic>
        <p:nvPicPr>
          <p:cNvPr id="3074" name="Picture 2" descr="API Management products in portal">
            <a:extLst>
              <a:ext uri="{FF2B5EF4-FFF2-40B4-BE49-F238E27FC236}">
                <a16:creationId xmlns:a16="http://schemas.microsoft.com/office/drawing/2014/main" id="{1858273C-A90D-4744-9033-626624D0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51" y="4631608"/>
            <a:ext cx="17106900" cy="79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3759EE-402A-4156-AEED-5D26F6D4DAAB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Configurar</a:t>
            </a:r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 Produtos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A6B65EFC-B168-48F1-B48D-8874E60F901B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D5FE32-A05E-4F1D-8715-B4E15CF0F836}"/>
              </a:ext>
            </a:extLst>
          </p:cNvPr>
          <p:cNvSpPr txBox="1"/>
          <p:nvPr/>
        </p:nvSpPr>
        <p:spPr>
          <a:xfrm>
            <a:off x="17743251" y="4631608"/>
            <a:ext cx="612842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74B0"/>
                </a:solidFill>
              </a:rPr>
              <a:t>Parâmetros do produto:</a:t>
            </a:r>
            <a:br>
              <a:rPr lang="pt-BR" sz="4400" dirty="0">
                <a:solidFill>
                  <a:srgbClr val="0074B0"/>
                </a:solidFill>
              </a:rPr>
            </a:br>
            <a:endParaRPr lang="pt-BR" sz="4400" dirty="0">
              <a:solidFill>
                <a:srgbClr val="0074B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Requer subscrição (</a:t>
            </a:r>
            <a:r>
              <a:rPr lang="pt-BR" sz="4400" dirty="0" err="1">
                <a:solidFill>
                  <a:srgbClr val="0074B0"/>
                </a:solidFill>
              </a:rPr>
              <a:t>subscription</a:t>
            </a:r>
            <a:r>
              <a:rPr lang="pt-BR" sz="4400" dirty="0">
                <a:solidFill>
                  <a:srgbClr val="0074B0"/>
                </a:solidFill>
              </a:rPr>
              <a:t> </a:t>
            </a:r>
            <a:r>
              <a:rPr lang="pt-BR" sz="4400" dirty="0" err="1">
                <a:solidFill>
                  <a:srgbClr val="0074B0"/>
                </a:solidFill>
              </a:rPr>
              <a:t>key</a:t>
            </a:r>
            <a:r>
              <a:rPr lang="pt-BR" sz="4400" dirty="0">
                <a:solidFill>
                  <a:srgbClr val="0074B0"/>
                </a:solidFill>
              </a:rPr>
              <a:t> &lt;&gt; </a:t>
            </a:r>
            <a:r>
              <a:rPr lang="pt-BR" sz="4400" dirty="0" err="1">
                <a:solidFill>
                  <a:srgbClr val="0074B0"/>
                </a:solidFill>
              </a:rPr>
              <a:t>api</a:t>
            </a:r>
            <a:r>
              <a:rPr lang="pt-BR" sz="4400" dirty="0">
                <a:solidFill>
                  <a:srgbClr val="0074B0"/>
                </a:solidFill>
              </a:rPr>
              <a:t> </a:t>
            </a:r>
            <a:r>
              <a:rPr lang="pt-BR" sz="4400" dirty="0" err="1">
                <a:solidFill>
                  <a:srgbClr val="0074B0"/>
                </a:solidFill>
              </a:rPr>
              <a:t>key</a:t>
            </a:r>
            <a:r>
              <a:rPr lang="pt-BR" sz="4400" dirty="0">
                <a:solidFill>
                  <a:srgbClr val="0074B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Requer aprovação (aprovado por admin)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Termos de aceite </a:t>
            </a:r>
          </a:p>
          <a:p>
            <a:r>
              <a:rPr lang="pt-BR" sz="4400" dirty="0">
                <a:solidFill>
                  <a:srgbClr val="0074B0"/>
                </a:solidFill>
              </a:rPr>
              <a:t>(usuário deve aceitar)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Status de publicação (ativo/inativo)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Lista de APIs vinculadas ao produto</a:t>
            </a:r>
          </a:p>
        </p:txBody>
      </p:sp>
    </p:spTree>
    <p:extLst>
      <p:ext uri="{BB962C8B-B14F-4D97-AF65-F5344CB8AC3E}">
        <p14:creationId xmlns:p14="http://schemas.microsoft.com/office/powerpoint/2010/main" val="273526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A5AA8F-4B90-7ED5-3A21-8D85618A693F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16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3759EE-402A-4156-AEED-5D26F6D4DAAB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Configurar</a:t>
            </a:r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 Policies 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A6B65EFC-B168-48F1-B48D-8874E60F901B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D5FE32-A05E-4F1D-8715-B4E15CF0F836}"/>
              </a:ext>
            </a:extLst>
          </p:cNvPr>
          <p:cNvSpPr txBox="1"/>
          <p:nvPr/>
        </p:nvSpPr>
        <p:spPr>
          <a:xfrm>
            <a:off x="17743251" y="3994209"/>
            <a:ext cx="612842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>
                <a:solidFill>
                  <a:srgbClr val="0074B0"/>
                </a:solidFill>
              </a:rPr>
              <a:t>Quota</a:t>
            </a:r>
            <a:r>
              <a:rPr lang="pt-BR" sz="4400" dirty="0">
                <a:solidFill>
                  <a:srgbClr val="0074B0"/>
                </a:solidFill>
              </a:rPr>
              <a:t>: Define o máximo de chamadas que pode ser feita em um período. Caso o limite seja excedido retorna código http 403 – </a:t>
            </a:r>
            <a:r>
              <a:rPr lang="pt-BR" sz="4400" dirty="0" err="1">
                <a:solidFill>
                  <a:srgbClr val="0074B0"/>
                </a:solidFill>
              </a:rPr>
              <a:t>Forbidden</a:t>
            </a:r>
            <a:r>
              <a:rPr lang="pt-BR" sz="4400" dirty="0">
                <a:solidFill>
                  <a:srgbClr val="0074B0"/>
                </a:solidFill>
              </a:rPr>
              <a:t>.</a:t>
            </a:r>
          </a:p>
          <a:p>
            <a:endParaRPr lang="pt-BR" sz="4400" dirty="0">
              <a:solidFill>
                <a:srgbClr val="0074B0"/>
              </a:solidFill>
            </a:endParaRPr>
          </a:p>
          <a:p>
            <a:r>
              <a:rPr lang="pt-BR" sz="4400" b="1" u="sng" dirty="0">
                <a:solidFill>
                  <a:srgbClr val="0074B0"/>
                </a:solidFill>
              </a:rPr>
              <a:t>Rate </a:t>
            </a:r>
            <a:r>
              <a:rPr lang="pt-BR" sz="4400" b="1" u="sng" dirty="0" err="1">
                <a:solidFill>
                  <a:srgbClr val="0074B0"/>
                </a:solidFill>
              </a:rPr>
              <a:t>Limit</a:t>
            </a:r>
            <a:r>
              <a:rPr lang="pt-BR" sz="4400" dirty="0">
                <a:solidFill>
                  <a:srgbClr val="0074B0"/>
                </a:solidFill>
              </a:rPr>
              <a:t>: Define o pico de chamadas em um curto intervalo. Quando </a:t>
            </a:r>
            <a:r>
              <a:rPr lang="pt-BR" sz="4400" dirty="0" err="1">
                <a:solidFill>
                  <a:srgbClr val="0074B0"/>
                </a:solidFill>
              </a:rPr>
              <a:t>excecido</a:t>
            </a:r>
            <a:r>
              <a:rPr lang="pt-BR" sz="4400" dirty="0">
                <a:solidFill>
                  <a:srgbClr val="0074B0"/>
                </a:solidFill>
              </a:rPr>
              <a:t>, retorna código http 429 – Too </a:t>
            </a:r>
            <a:r>
              <a:rPr lang="pt-BR" sz="4400" dirty="0" err="1">
                <a:solidFill>
                  <a:srgbClr val="0074B0"/>
                </a:solidFill>
              </a:rPr>
              <a:t>Many</a:t>
            </a:r>
            <a:r>
              <a:rPr lang="pt-BR" sz="4400" dirty="0">
                <a:solidFill>
                  <a:srgbClr val="0074B0"/>
                </a:solidFill>
              </a:rPr>
              <a:t> </a:t>
            </a:r>
            <a:r>
              <a:rPr lang="pt-BR" sz="4400" dirty="0" err="1">
                <a:solidFill>
                  <a:srgbClr val="0074B0"/>
                </a:solidFill>
              </a:rPr>
              <a:t>Requests</a:t>
            </a:r>
            <a:r>
              <a:rPr lang="pt-BR" sz="4400" dirty="0">
                <a:solidFill>
                  <a:srgbClr val="0074B0"/>
                </a:solidFill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200644-5182-4750-BE09-FBC42317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8" y="4591049"/>
            <a:ext cx="15689313" cy="82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475E-0F3C-4E06-A163-200E0DBE6609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Processo de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subscrição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67FEA052-3172-4911-A061-DDB1894D9CBF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Product subscriptions">
            <a:extLst>
              <a:ext uri="{FF2B5EF4-FFF2-40B4-BE49-F238E27FC236}">
                <a16:creationId xmlns:a16="http://schemas.microsoft.com/office/drawing/2014/main" id="{624B2860-BC61-4DFC-91F6-4B5C4C1F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02" y="4601881"/>
            <a:ext cx="11400257" cy="301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DB670F8-8027-4DB8-90AD-0B89C0F259A7}"/>
              </a:ext>
            </a:extLst>
          </p:cNvPr>
          <p:cNvSpPr/>
          <p:nvPr/>
        </p:nvSpPr>
        <p:spPr>
          <a:xfrm>
            <a:off x="1167319" y="7818560"/>
            <a:ext cx="5841803" cy="25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1. Desenvolvedor lista os produtos no portal* e submete um pedido de subscrição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CCA0A0-0B8A-45D2-934D-37F48E562D67}"/>
              </a:ext>
            </a:extLst>
          </p:cNvPr>
          <p:cNvSpPr/>
          <p:nvPr/>
        </p:nvSpPr>
        <p:spPr>
          <a:xfrm>
            <a:off x="9574262" y="7826045"/>
            <a:ext cx="5252936" cy="25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1.2. Publicador aprova pedido (opcional)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B4EA70-A279-4686-BEB9-E838F43447F4}"/>
              </a:ext>
            </a:extLst>
          </p:cNvPr>
          <p:cNvSpPr/>
          <p:nvPr/>
        </p:nvSpPr>
        <p:spPr>
          <a:xfrm>
            <a:off x="17392338" y="7826045"/>
            <a:ext cx="5252936" cy="25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3. Desenvolvedor utiliza a </a:t>
            </a:r>
            <a:r>
              <a:rPr lang="pt-BR" sz="4200" dirty="0" err="1"/>
              <a:t>subscription</a:t>
            </a:r>
            <a:r>
              <a:rPr lang="pt-BR" sz="4200" dirty="0"/>
              <a:t> </a:t>
            </a:r>
            <a:r>
              <a:rPr lang="pt-BR" sz="4200" dirty="0" err="1"/>
              <a:t>key</a:t>
            </a:r>
            <a:r>
              <a:rPr lang="pt-BR" sz="4200" dirty="0"/>
              <a:t> para acessar todas as APIs no produto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714910-E9A1-40C4-9B67-93D5182C43EF}"/>
              </a:ext>
            </a:extLst>
          </p:cNvPr>
          <p:cNvSpPr/>
          <p:nvPr/>
        </p:nvSpPr>
        <p:spPr>
          <a:xfrm>
            <a:off x="3224802" y="10922890"/>
            <a:ext cx="6991766" cy="25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1.1. Redirecionamento seguro para pagamento externo:</a:t>
            </a:r>
            <a:br>
              <a:rPr lang="pt-BR" sz="4200" dirty="0"/>
            </a:br>
            <a:r>
              <a:rPr lang="pt-BR" sz="4200" dirty="0"/>
              <a:t>APIM </a:t>
            </a:r>
            <a:r>
              <a:rPr lang="pt-BR" sz="4200" dirty="0" err="1"/>
              <a:t>Delegation</a:t>
            </a:r>
            <a:r>
              <a:rPr lang="pt-BR" sz="4200" dirty="0"/>
              <a:t> (opcional)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914B70-9565-4480-A90F-E3BB76DA7B32}"/>
              </a:ext>
            </a:extLst>
          </p:cNvPr>
          <p:cNvSpPr/>
          <p:nvPr/>
        </p:nvSpPr>
        <p:spPr>
          <a:xfrm>
            <a:off x="13734738" y="10922889"/>
            <a:ext cx="5252936" cy="25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2. Desenvolvedor ganha acesso às chaves</a:t>
            </a:r>
          </a:p>
        </p:txBody>
      </p:sp>
      <p:sp>
        <p:nvSpPr>
          <p:cNvPr id="20" name="Seta: Dobrada para Cima 19">
            <a:extLst>
              <a:ext uri="{FF2B5EF4-FFF2-40B4-BE49-F238E27FC236}">
                <a16:creationId xmlns:a16="http://schemas.microsoft.com/office/drawing/2014/main" id="{195DBBBF-3BAB-408F-9E82-0CFBF3F43F37}"/>
              </a:ext>
            </a:extLst>
          </p:cNvPr>
          <p:cNvSpPr/>
          <p:nvPr/>
        </p:nvSpPr>
        <p:spPr>
          <a:xfrm>
            <a:off x="11175024" y="11389816"/>
            <a:ext cx="1601257" cy="16537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obrada para Cima 21">
            <a:extLst>
              <a:ext uri="{FF2B5EF4-FFF2-40B4-BE49-F238E27FC236}">
                <a16:creationId xmlns:a16="http://schemas.microsoft.com/office/drawing/2014/main" id="{9FEC2062-0AEA-4B40-88A8-94C195EC5970}"/>
              </a:ext>
            </a:extLst>
          </p:cNvPr>
          <p:cNvSpPr/>
          <p:nvPr/>
        </p:nvSpPr>
        <p:spPr>
          <a:xfrm>
            <a:off x="19575404" y="11363594"/>
            <a:ext cx="1601257" cy="16537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Dobrada 20">
            <a:extLst>
              <a:ext uri="{FF2B5EF4-FFF2-40B4-BE49-F238E27FC236}">
                <a16:creationId xmlns:a16="http://schemas.microsoft.com/office/drawing/2014/main" id="{38402A7F-5719-4810-8D79-9EF18F825AF2}"/>
              </a:ext>
            </a:extLst>
          </p:cNvPr>
          <p:cNvSpPr/>
          <p:nvPr/>
        </p:nvSpPr>
        <p:spPr>
          <a:xfrm rot="5400000">
            <a:off x="15389157" y="8385243"/>
            <a:ext cx="1284052" cy="17120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: Dobrada 24">
            <a:extLst>
              <a:ext uri="{FF2B5EF4-FFF2-40B4-BE49-F238E27FC236}">
                <a16:creationId xmlns:a16="http://schemas.microsoft.com/office/drawing/2014/main" id="{9A57FAC9-D250-40FB-9C18-8B9F32AB9C3D}"/>
              </a:ext>
            </a:extLst>
          </p:cNvPr>
          <p:cNvSpPr/>
          <p:nvPr/>
        </p:nvSpPr>
        <p:spPr>
          <a:xfrm rot="5400000">
            <a:off x="7649666" y="8385243"/>
            <a:ext cx="1284052" cy="17120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475E-0F3C-4E06-A163-200E0DBE6609}"/>
              </a:ext>
            </a:extLst>
          </p:cNvPr>
          <p:cNvSpPr txBox="1">
            <a:spLocks/>
          </p:cNvSpPr>
          <p:nvPr/>
        </p:nvSpPr>
        <p:spPr>
          <a:xfrm>
            <a:off x="3819164" y="2589385"/>
            <a:ext cx="18106982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solidFill>
                  <a:srgbClr val="0074B0"/>
                </a:solidFill>
                <a:latin typeface="Tw Cen MT" panose="020B0602020104020603" pitchFamily="34" charset="77"/>
              </a:rPr>
              <a:t>Processo de pagamento (</a:t>
            </a:r>
            <a:r>
              <a:rPr lang="en-US" sz="8000" dirty="0" err="1">
                <a:solidFill>
                  <a:srgbClr val="0074B0"/>
                </a:solidFill>
                <a:latin typeface="Tw Cen MT" panose="020B0602020104020603" pitchFamily="34" charset="77"/>
              </a:rPr>
              <a:t>aplicação</a:t>
            </a:r>
            <a:r>
              <a:rPr lang="en-US" sz="8000" dirty="0">
                <a:solidFill>
                  <a:srgbClr val="0074B0"/>
                </a:solidFill>
                <a:latin typeface="Tw Cen MT" panose="020B0602020104020603" pitchFamily="34" charset="77"/>
              </a:rPr>
              <a:t> externa)</a:t>
            </a:r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67FEA052-3172-4911-A061-DDB1894D9CBF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3273CBFE-6938-4515-B82E-0320C22BB731}"/>
              </a:ext>
            </a:extLst>
          </p:cNvPr>
          <p:cNvSpPr/>
          <p:nvPr/>
        </p:nvSpPr>
        <p:spPr>
          <a:xfrm>
            <a:off x="724083" y="4961106"/>
            <a:ext cx="6984459" cy="70023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1. </a:t>
            </a:r>
            <a:r>
              <a:rPr lang="pt-BR" sz="4400" dirty="0" err="1"/>
              <a:t>OnBoarding</a:t>
            </a:r>
            <a:endParaRPr lang="pt-BR" sz="4400" dirty="0"/>
          </a:p>
          <a:p>
            <a:pPr algn="ctr"/>
            <a:endParaRPr lang="pt-BR" sz="4400" dirty="0"/>
          </a:p>
          <a:p>
            <a:pPr algn="ctr"/>
            <a:r>
              <a:rPr lang="pt-BR" sz="4400" dirty="0"/>
              <a:t>Coletar dados de pagamento do usuário (opcional).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50EF147F-F38A-475C-B3E9-7ED7B8637160}"/>
              </a:ext>
            </a:extLst>
          </p:cNvPr>
          <p:cNvSpPr/>
          <p:nvPr/>
        </p:nvSpPr>
        <p:spPr>
          <a:xfrm>
            <a:off x="8708501" y="4961105"/>
            <a:ext cx="6984459" cy="70023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2. Subscrição de Produtos</a:t>
            </a:r>
          </a:p>
          <a:p>
            <a:pPr algn="ctr"/>
            <a:endParaRPr lang="pt-BR" sz="4400" dirty="0"/>
          </a:p>
          <a:p>
            <a:pPr algn="ctr"/>
            <a:r>
              <a:rPr lang="pt-BR" sz="4400" dirty="0"/>
              <a:t>Realizar fluxo de autorização do usuário para cobrança (valida/efetiva).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1A3332DD-D87C-4287-88CB-A175D377EB6F}"/>
              </a:ext>
            </a:extLst>
          </p:cNvPr>
          <p:cNvSpPr/>
          <p:nvPr/>
        </p:nvSpPr>
        <p:spPr>
          <a:xfrm>
            <a:off x="16692919" y="4961105"/>
            <a:ext cx="6984459" cy="70023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4400" dirty="0"/>
            </a:br>
            <a:r>
              <a:rPr lang="pt-BR" sz="4400" dirty="0"/>
              <a:t>3. Cobrança</a:t>
            </a:r>
          </a:p>
          <a:p>
            <a:pPr algn="ctr"/>
            <a:endParaRPr lang="pt-BR" sz="4400" dirty="0"/>
          </a:p>
          <a:p>
            <a:pPr algn="ctr"/>
            <a:r>
              <a:rPr lang="pt-BR" sz="4400" dirty="0"/>
              <a:t>Batch para processamento de pagamentos recorrentes baseados nas métricas de uso do usuário. 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0EB66BC9-C639-4023-9FAD-5EB433184765}"/>
              </a:ext>
            </a:extLst>
          </p:cNvPr>
          <p:cNvSpPr/>
          <p:nvPr/>
        </p:nvSpPr>
        <p:spPr>
          <a:xfrm>
            <a:off x="1482843" y="5165386"/>
            <a:ext cx="5466944" cy="163424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APIM </a:t>
            </a:r>
            <a:r>
              <a:rPr lang="pt-BR" sz="4000" b="1" dirty="0" err="1"/>
              <a:t>Delegation</a:t>
            </a:r>
            <a:endParaRPr lang="pt-BR" sz="4000" b="1" dirty="0"/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6F1EAA96-2155-47F9-8708-E035C02463DF}"/>
              </a:ext>
            </a:extLst>
          </p:cNvPr>
          <p:cNvSpPr/>
          <p:nvPr/>
        </p:nvSpPr>
        <p:spPr>
          <a:xfrm>
            <a:off x="9467258" y="5165386"/>
            <a:ext cx="5466944" cy="163424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APIM </a:t>
            </a:r>
            <a:r>
              <a:rPr lang="pt-BR" sz="4000" b="1" dirty="0" err="1"/>
              <a:t>Delegation</a:t>
            </a:r>
            <a:endParaRPr lang="pt-BR" sz="4000" b="1" dirty="0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41A56FA7-5BDE-4B1E-AA04-C59D123D5D6E}"/>
              </a:ext>
            </a:extLst>
          </p:cNvPr>
          <p:cNvSpPr/>
          <p:nvPr/>
        </p:nvSpPr>
        <p:spPr>
          <a:xfrm>
            <a:off x="17451676" y="5165386"/>
            <a:ext cx="5466944" cy="163424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API Analytics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BA3AE-93F7-4FD7-AEFD-6712283FC06B}"/>
              </a:ext>
            </a:extLst>
          </p:cNvPr>
          <p:cNvSpPr txBox="1"/>
          <p:nvPr/>
        </p:nvSpPr>
        <p:spPr>
          <a:xfrm>
            <a:off x="724083" y="12237396"/>
            <a:ext cx="229532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200" b="1" spc="-150" dirty="0">
                <a:solidFill>
                  <a:srgbClr val="0074B0"/>
                </a:solidFill>
                <a:latin typeface="Tw Cen MT" panose="020B0602020104020603" pitchFamily="34" charset="77"/>
                <a:ea typeface="+mj-ea"/>
                <a:cs typeface="+mj-cs"/>
              </a:rPr>
              <a:t>Exemplos de gateways de Pagamento: </a:t>
            </a:r>
            <a:r>
              <a:rPr lang="pt-BR" sz="5200" b="1" spc="-150" dirty="0" err="1">
                <a:solidFill>
                  <a:srgbClr val="0074B0"/>
                </a:solidFill>
                <a:latin typeface="Tw Cen MT" panose="020B0602020104020603" pitchFamily="34" charset="77"/>
                <a:ea typeface="+mj-ea"/>
                <a:cs typeface="+mj-cs"/>
              </a:rPr>
              <a:t>Stripe</a:t>
            </a:r>
            <a:r>
              <a:rPr lang="pt-BR" sz="5200" b="1" spc="-150" dirty="0">
                <a:solidFill>
                  <a:srgbClr val="0074B0"/>
                </a:solidFill>
                <a:latin typeface="Tw Cen MT" panose="020B0602020104020603" pitchFamily="34" charset="77"/>
                <a:ea typeface="+mj-ea"/>
                <a:cs typeface="+mj-cs"/>
              </a:rPr>
              <a:t>, </a:t>
            </a:r>
            <a:r>
              <a:rPr lang="pt-BR" sz="5200" b="1" spc="-150" dirty="0" err="1">
                <a:solidFill>
                  <a:srgbClr val="0074B0"/>
                </a:solidFill>
                <a:latin typeface="Tw Cen MT" panose="020B0602020104020603" pitchFamily="34" charset="77"/>
                <a:ea typeface="+mj-ea"/>
                <a:cs typeface="+mj-cs"/>
              </a:rPr>
              <a:t>Adyen</a:t>
            </a:r>
            <a:r>
              <a:rPr lang="pt-BR" sz="5200" b="1" spc="-150" dirty="0">
                <a:solidFill>
                  <a:srgbClr val="0074B0"/>
                </a:solidFill>
                <a:latin typeface="Tw Cen MT" panose="020B0602020104020603" pitchFamily="34" charset="77"/>
                <a:ea typeface="+mj-ea"/>
                <a:cs typeface="+mj-cs"/>
              </a:rPr>
              <a:t>, </a:t>
            </a:r>
            <a:r>
              <a:rPr lang="pt-BR" sz="5200" b="1" spc="-150" dirty="0" err="1">
                <a:solidFill>
                  <a:srgbClr val="0074B0"/>
                </a:solidFill>
                <a:latin typeface="Tw Cen MT" panose="020B0602020104020603" pitchFamily="34" charset="77"/>
                <a:ea typeface="+mj-ea"/>
                <a:cs typeface="+mj-cs"/>
              </a:rPr>
              <a:t>Fiserv</a:t>
            </a:r>
            <a:r>
              <a:rPr lang="pt-BR" sz="5200" b="1" spc="-150" dirty="0">
                <a:solidFill>
                  <a:srgbClr val="0074B0"/>
                </a:solidFill>
                <a:latin typeface="Tw Cen MT" panose="020B0602020104020603" pitchFamily="34" charset="77"/>
                <a:ea typeface="+mj-ea"/>
                <a:cs typeface="+mj-cs"/>
              </a:rPr>
              <a:t>, Desenvolvimento Interno.</a:t>
            </a:r>
          </a:p>
        </p:txBody>
      </p:sp>
    </p:spTree>
    <p:extLst>
      <p:ext uri="{BB962C8B-B14F-4D97-AF65-F5344CB8AC3E}">
        <p14:creationId xmlns:p14="http://schemas.microsoft.com/office/powerpoint/2010/main" val="320565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475E-0F3C-4E06-A163-200E0DBE6609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Azure APIM Delegations</a:t>
            </a:r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67FEA052-3172-4911-A061-DDB1894D9CBF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07A1E5-8CB3-43A5-BD9D-BDD48B24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5045471"/>
            <a:ext cx="13905261" cy="78339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9E0314D-8304-4D40-A3D6-6EC0BC2C19AC}"/>
              </a:ext>
            </a:extLst>
          </p:cNvPr>
          <p:cNvSpPr txBox="1"/>
          <p:nvPr/>
        </p:nvSpPr>
        <p:spPr>
          <a:xfrm>
            <a:off x="17723796" y="4601881"/>
            <a:ext cx="612842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err="1">
                <a:solidFill>
                  <a:srgbClr val="0074B0"/>
                </a:solidFill>
              </a:rPr>
              <a:t>Sign</a:t>
            </a:r>
            <a:r>
              <a:rPr lang="pt-BR" sz="4400" b="1" u="sng" dirty="0">
                <a:solidFill>
                  <a:srgbClr val="0074B0"/>
                </a:solidFill>
              </a:rPr>
              <a:t>-in &amp; </a:t>
            </a:r>
            <a:r>
              <a:rPr lang="pt-BR" sz="4400" b="1" u="sng" dirty="0" err="1">
                <a:solidFill>
                  <a:srgbClr val="0074B0"/>
                </a:solidFill>
              </a:rPr>
              <a:t>Sign-up</a:t>
            </a:r>
            <a:r>
              <a:rPr lang="pt-BR" sz="4400" dirty="0">
                <a:solidFill>
                  <a:srgbClr val="0074B0"/>
                </a:solidFill>
              </a:rPr>
              <a:t>: Redirecionamento seguro para processo de </a:t>
            </a:r>
            <a:r>
              <a:rPr lang="pt-BR" sz="4400" dirty="0" err="1">
                <a:solidFill>
                  <a:srgbClr val="0074B0"/>
                </a:solidFill>
              </a:rPr>
              <a:t>onboarding</a:t>
            </a:r>
            <a:r>
              <a:rPr lang="pt-BR" sz="4400" dirty="0">
                <a:solidFill>
                  <a:srgbClr val="0074B0"/>
                </a:solidFill>
              </a:rPr>
              <a:t> no cadastro do usuário no portal desenvolvedores.</a:t>
            </a:r>
          </a:p>
          <a:p>
            <a:endParaRPr lang="pt-BR" sz="4400" dirty="0">
              <a:solidFill>
                <a:srgbClr val="0074B0"/>
              </a:solidFill>
            </a:endParaRPr>
          </a:p>
          <a:p>
            <a:r>
              <a:rPr lang="pt-BR" sz="4400" b="1" u="sng" dirty="0" err="1">
                <a:solidFill>
                  <a:srgbClr val="0074B0"/>
                </a:solidFill>
              </a:rPr>
              <a:t>Product</a:t>
            </a:r>
            <a:r>
              <a:rPr lang="pt-BR" sz="4400" b="1" u="sng" dirty="0">
                <a:solidFill>
                  <a:srgbClr val="0074B0"/>
                </a:solidFill>
              </a:rPr>
              <a:t> </a:t>
            </a:r>
            <a:r>
              <a:rPr lang="pt-BR" sz="4400" b="1" u="sng" dirty="0" err="1">
                <a:solidFill>
                  <a:srgbClr val="0074B0"/>
                </a:solidFill>
              </a:rPr>
              <a:t>Subscription</a:t>
            </a:r>
            <a:r>
              <a:rPr lang="pt-BR" sz="4400" dirty="0">
                <a:solidFill>
                  <a:srgbClr val="0074B0"/>
                </a:solidFill>
              </a:rPr>
              <a:t>: Redirecionamento seguro para pagamento durante o processo de subscrição de produtos.</a:t>
            </a:r>
          </a:p>
        </p:txBody>
      </p:sp>
    </p:spTree>
    <p:extLst>
      <p:ext uri="{BB962C8B-B14F-4D97-AF65-F5344CB8AC3E}">
        <p14:creationId xmlns:p14="http://schemas.microsoft.com/office/powerpoint/2010/main" val="24558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571D6F-5E35-4ED0-885D-4D736B4E0662}"/>
              </a:ext>
            </a:extLst>
          </p:cNvPr>
          <p:cNvSpPr txBox="1"/>
          <p:nvPr/>
        </p:nvSpPr>
        <p:spPr>
          <a:xfrm>
            <a:off x="4133304" y="3316076"/>
            <a:ext cx="503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spc="3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Cenário</a:t>
            </a:r>
            <a:r>
              <a:rPr lang="en-US" sz="3600" spc="3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 </a:t>
            </a:r>
            <a:r>
              <a:rPr lang="en-US" sz="3600" spc="3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atual</a:t>
            </a:r>
            <a:endParaRPr lang="pt-BR" sz="3600" spc="300" baseline="30000" dirty="0">
              <a:solidFill>
                <a:srgbClr val="0074B0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B0E1CA-2151-4180-9BC5-BDB46466F85F}"/>
              </a:ext>
            </a:extLst>
          </p:cNvPr>
          <p:cNvSpPr txBox="1">
            <a:spLocks/>
          </p:cNvSpPr>
          <p:nvPr/>
        </p:nvSpPr>
        <p:spPr>
          <a:xfrm>
            <a:off x="4133303" y="2320901"/>
            <a:ext cx="5862751" cy="830997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>
                <a:solidFill>
                  <a:srgbClr val="0074B0"/>
                </a:solidFill>
                <a:latin typeface="Tw Cen MT" panose="020B0602020104020603" pitchFamily="34" charset="77"/>
              </a:rPr>
              <a:t>Contextualização</a:t>
            </a:r>
            <a:endParaRPr lang="en-US" sz="48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E32213-0615-4A10-B874-01EA2A5B9BBC}"/>
              </a:ext>
            </a:extLst>
          </p:cNvPr>
          <p:cNvSpPr txBox="1"/>
          <p:nvPr/>
        </p:nvSpPr>
        <p:spPr>
          <a:xfrm>
            <a:off x="6879999" y="7152552"/>
            <a:ext cx="5034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spc="3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Gerenciamento de Serviços e </a:t>
            </a:r>
            <a:r>
              <a:rPr lang="en-US" sz="3600" spc="3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Mudanças</a:t>
            </a:r>
            <a:endParaRPr lang="pt-BR" sz="3600" spc="300" baseline="30000" dirty="0">
              <a:solidFill>
                <a:srgbClr val="0074B0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1FDAA16-2112-4011-9D67-F43AE0D714F9}"/>
              </a:ext>
            </a:extLst>
          </p:cNvPr>
          <p:cNvSpPr txBox="1">
            <a:spLocks/>
          </p:cNvSpPr>
          <p:nvPr/>
        </p:nvSpPr>
        <p:spPr>
          <a:xfrm>
            <a:off x="6879998" y="6157377"/>
            <a:ext cx="7048533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rgbClr val="0074B0"/>
                </a:solidFill>
                <a:latin typeface="Tw Cen MT" panose="020B0602020104020603" pitchFamily="34" charset="77"/>
              </a:rPr>
              <a:t>Processos de TI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0C034C-1769-4FE7-800E-A192D9A56BE1}"/>
              </a:ext>
            </a:extLst>
          </p:cNvPr>
          <p:cNvSpPr txBox="1"/>
          <p:nvPr/>
        </p:nvSpPr>
        <p:spPr>
          <a:xfrm>
            <a:off x="9168078" y="11287077"/>
            <a:ext cx="5034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spc="3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Credenciamento de Parceiros </a:t>
            </a:r>
            <a:r>
              <a:rPr lang="en-US" sz="3600" spc="3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Externos</a:t>
            </a:r>
            <a:endParaRPr lang="pt-BR" sz="3600" spc="300" baseline="30000" dirty="0">
              <a:solidFill>
                <a:srgbClr val="0074B0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38F8918-6907-42D0-936A-D17BE1E5CFFA}"/>
              </a:ext>
            </a:extLst>
          </p:cNvPr>
          <p:cNvSpPr txBox="1">
            <a:spLocks/>
          </p:cNvSpPr>
          <p:nvPr/>
        </p:nvSpPr>
        <p:spPr>
          <a:xfrm>
            <a:off x="9168078" y="10291902"/>
            <a:ext cx="4760454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74B0"/>
                </a:solidFill>
                <a:latin typeface="Tw Cen MT" panose="020B0602020104020603" pitchFamily="34" charset="77"/>
              </a:rPr>
              <a:t>Credenciamento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955D4A-D904-4428-86A6-EEDE4C1BBAB1}"/>
              </a:ext>
            </a:extLst>
          </p:cNvPr>
          <p:cNvSpPr txBox="1"/>
          <p:nvPr/>
        </p:nvSpPr>
        <p:spPr>
          <a:xfrm>
            <a:off x="13132270" y="3316076"/>
            <a:ext cx="503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sz="3600" spc="3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API as a </a:t>
            </a:r>
            <a:r>
              <a:rPr lang="pt-BR" sz="3600" spc="3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Product</a:t>
            </a:r>
            <a:endParaRPr lang="pt-BR" sz="3600" spc="300" baseline="30000" dirty="0">
              <a:solidFill>
                <a:srgbClr val="0074B0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F7F5C6F-E9B0-4820-B8CA-453E63EEB554}"/>
              </a:ext>
            </a:extLst>
          </p:cNvPr>
          <p:cNvSpPr txBox="1">
            <a:spLocks/>
          </p:cNvSpPr>
          <p:nvPr/>
        </p:nvSpPr>
        <p:spPr>
          <a:xfrm>
            <a:off x="13132270" y="2320901"/>
            <a:ext cx="6241580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>
                <a:solidFill>
                  <a:srgbClr val="0074B0"/>
                </a:solidFill>
                <a:latin typeface="Tw Cen MT" panose="020B0602020104020603" pitchFamily="34" charset="77"/>
              </a:rPr>
              <a:t>Solução</a:t>
            </a:r>
            <a:r>
              <a:rPr lang="en-US" sz="4800" dirty="0">
                <a:solidFill>
                  <a:srgbClr val="0074B0"/>
                </a:solidFill>
                <a:latin typeface="Tw Cen MT" panose="020B0602020104020603" pitchFamily="34" charset="77"/>
              </a:rPr>
              <a:t> de </a:t>
            </a:r>
            <a:r>
              <a:rPr lang="en-US" sz="4800" dirty="0" err="1">
                <a:solidFill>
                  <a:srgbClr val="0074B0"/>
                </a:solidFill>
                <a:latin typeface="Tw Cen MT" panose="020B0602020104020603" pitchFamily="34" charset="77"/>
              </a:rPr>
              <a:t>Monetização</a:t>
            </a:r>
            <a:endParaRPr lang="en-US" sz="48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A808994-B6F6-46DB-BF1D-0EB1004EF08C}"/>
              </a:ext>
            </a:extLst>
          </p:cNvPr>
          <p:cNvSpPr txBox="1"/>
          <p:nvPr/>
        </p:nvSpPr>
        <p:spPr>
          <a:xfrm>
            <a:off x="15649657" y="7152552"/>
            <a:ext cx="503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spc="3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API Management</a:t>
            </a:r>
            <a:endParaRPr lang="pt-BR" sz="3600" spc="300" baseline="30000" dirty="0">
              <a:solidFill>
                <a:srgbClr val="0074B0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F3215A8-465C-42C5-A0ED-FB36DB330359}"/>
              </a:ext>
            </a:extLst>
          </p:cNvPr>
          <p:cNvSpPr txBox="1">
            <a:spLocks/>
          </p:cNvSpPr>
          <p:nvPr/>
        </p:nvSpPr>
        <p:spPr>
          <a:xfrm>
            <a:off x="15649657" y="6157377"/>
            <a:ext cx="4760454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74B0"/>
                </a:solidFill>
                <a:latin typeface="Tw Cen MT" panose="020B0602020104020603" pitchFamily="34" charset="77"/>
              </a:rPr>
              <a:t>Self Service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8F10350-3B75-4396-9808-5AEC9DDD971F}"/>
              </a:ext>
            </a:extLst>
          </p:cNvPr>
          <p:cNvSpPr txBox="1">
            <a:spLocks/>
          </p:cNvSpPr>
          <p:nvPr/>
        </p:nvSpPr>
        <p:spPr>
          <a:xfrm>
            <a:off x="17096461" y="10006297"/>
            <a:ext cx="4760454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>
                <a:solidFill>
                  <a:srgbClr val="0074B0"/>
                </a:solidFill>
                <a:latin typeface="Tw Cen MT" panose="020B0602020104020603" pitchFamily="34" charset="77"/>
              </a:rPr>
              <a:t>Próximos</a:t>
            </a:r>
            <a:r>
              <a:rPr lang="en-US" sz="4800" dirty="0">
                <a:solidFill>
                  <a:srgbClr val="0074B0"/>
                </a:solidFill>
                <a:latin typeface="Tw Cen MT" panose="020B0602020104020603" pitchFamily="34" charset="77"/>
              </a:rPr>
              <a:t> </a:t>
            </a:r>
            <a:r>
              <a:rPr lang="en-US" sz="4800" dirty="0" err="1">
                <a:solidFill>
                  <a:srgbClr val="0074B0"/>
                </a:solidFill>
                <a:latin typeface="Tw Cen MT" panose="020B0602020104020603" pitchFamily="34" charset="77"/>
              </a:rPr>
              <a:t>passos</a:t>
            </a:r>
            <a:endParaRPr lang="en-US" sz="48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D275D4-5A5E-8FEA-0EF4-B5ABA9671D3F}"/>
              </a:ext>
            </a:extLst>
          </p:cNvPr>
          <p:cNvSpPr txBox="1"/>
          <p:nvPr/>
        </p:nvSpPr>
        <p:spPr>
          <a:xfrm>
            <a:off x="2477491" y="1191773"/>
            <a:ext cx="165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0" b="1" dirty="0">
                <a:solidFill>
                  <a:srgbClr val="0074B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017EE9-560B-CD12-EF59-3F9ACD1C6C59}"/>
              </a:ext>
            </a:extLst>
          </p:cNvPr>
          <p:cNvSpPr txBox="1"/>
          <p:nvPr/>
        </p:nvSpPr>
        <p:spPr>
          <a:xfrm>
            <a:off x="4794155" y="5049033"/>
            <a:ext cx="165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0" b="1" dirty="0">
                <a:solidFill>
                  <a:srgbClr val="0074B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22A785-53DB-5042-AD45-58333E00F72B}"/>
              </a:ext>
            </a:extLst>
          </p:cNvPr>
          <p:cNvSpPr txBox="1"/>
          <p:nvPr/>
        </p:nvSpPr>
        <p:spPr>
          <a:xfrm>
            <a:off x="7102534" y="9169504"/>
            <a:ext cx="165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0" b="1" dirty="0">
                <a:solidFill>
                  <a:srgbClr val="0074B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6F1298-F2E3-B0B7-A0A7-48357F629F13}"/>
              </a:ext>
            </a:extLst>
          </p:cNvPr>
          <p:cNvSpPr txBox="1"/>
          <p:nvPr/>
        </p:nvSpPr>
        <p:spPr>
          <a:xfrm>
            <a:off x="11086866" y="1115473"/>
            <a:ext cx="165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0" b="1" dirty="0">
                <a:solidFill>
                  <a:srgbClr val="0074B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60852-43D0-C13D-168E-A43B50177463}"/>
              </a:ext>
            </a:extLst>
          </p:cNvPr>
          <p:cNvSpPr txBox="1"/>
          <p:nvPr/>
        </p:nvSpPr>
        <p:spPr>
          <a:xfrm>
            <a:off x="13559241" y="5023778"/>
            <a:ext cx="165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0" b="1" dirty="0">
                <a:solidFill>
                  <a:srgbClr val="0074B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86C3556-1278-4EAF-A4A6-18B3570CF2EA}"/>
              </a:ext>
            </a:extLst>
          </p:cNvPr>
          <p:cNvSpPr txBox="1"/>
          <p:nvPr/>
        </p:nvSpPr>
        <p:spPr>
          <a:xfrm>
            <a:off x="14821750" y="8878552"/>
            <a:ext cx="165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0" b="1" dirty="0">
                <a:solidFill>
                  <a:srgbClr val="0074B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5460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A5AA8F-4B90-7ED5-3A21-8D85618A693F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20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3759EE-402A-4156-AEED-5D26F6D4DAAB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Monitoramento de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uso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A6B65EFC-B168-48F1-B48D-8874E60F901B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D5FE32-A05E-4F1D-8715-B4E15CF0F836}"/>
              </a:ext>
            </a:extLst>
          </p:cNvPr>
          <p:cNvSpPr txBox="1"/>
          <p:nvPr/>
        </p:nvSpPr>
        <p:spPr>
          <a:xfrm>
            <a:off x="6409554" y="5225582"/>
            <a:ext cx="1096404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4B0"/>
                </a:solidFill>
              </a:rPr>
              <a:t>API Analytics </a:t>
            </a:r>
            <a:r>
              <a:rPr lang="en-US" sz="4400" dirty="0">
                <a:solidFill>
                  <a:srgbClr val="0074B0"/>
                </a:solidFill>
              </a:rPr>
              <a:t>– </a:t>
            </a:r>
            <a:r>
              <a:rPr lang="en-US" sz="4400" dirty="0" err="1">
                <a:solidFill>
                  <a:srgbClr val="0074B0"/>
                </a:solidFill>
              </a:rPr>
              <a:t>Relatórios</a:t>
            </a:r>
            <a:r>
              <a:rPr lang="en-US" sz="4400" dirty="0">
                <a:solidFill>
                  <a:srgbClr val="0074B0"/>
                </a:solidFill>
              </a:rPr>
              <a:t> </a:t>
            </a:r>
            <a:r>
              <a:rPr lang="en-US" sz="4400" dirty="0" err="1">
                <a:solidFill>
                  <a:srgbClr val="0074B0"/>
                </a:solidFill>
              </a:rPr>
              <a:t>disponíveis</a:t>
            </a:r>
            <a:r>
              <a:rPr lang="en-US" sz="4400" dirty="0">
                <a:solidFill>
                  <a:srgbClr val="0074B0"/>
                </a:solidFill>
              </a:rPr>
              <a:t>: </a:t>
            </a:r>
            <a:br>
              <a:rPr lang="en-US" sz="4400" dirty="0">
                <a:solidFill>
                  <a:srgbClr val="0074B0"/>
                </a:solidFill>
              </a:rPr>
            </a:br>
            <a:endParaRPr lang="en-US" sz="4400" dirty="0">
              <a:solidFill>
                <a:srgbClr val="0074B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Geography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API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Product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Request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Subscription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User</a:t>
            </a:r>
            <a:endParaRPr lang="pt-BR" sz="4400" dirty="0">
              <a:solidFill>
                <a:srgbClr val="0074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87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09B8E-C48D-21AB-7AF2-1E624BEEF852}"/>
              </a:ext>
            </a:extLst>
          </p:cNvPr>
          <p:cNvSpPr txBox="1">
            <a:spLocks/>
          </p:cNvSpPr>
          <p:nvPr/>
        </p:nvSpPr>
        <p:spPr>
          <a:xfrm>
            <a:off x="5253444" y="10356808"/>
            <a:ext cx="10933381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12000"/>
              </a:lnSpc>
            </a:pPr>
            <a:r>
              <a:rPr lang="en-US" sz="13200" dirty="0">
                <a:latin typeface="Tw Cen MT" panose="020B0602020104020603" pitchFamily="34" charset="77"/>
              </a:rPr>
              <a:t>Self Service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40095E-38BB-AB12-3AEA-F26019605828}"/>
              </a:ext>
            </a:extLst>
          </p:cNvPr>
          <p:cNvSpPr txBox="1">
            <a:spLocks/>
          </p:cNvSpPr>
          <p:nvPr/>
        </p:nvSpPr>
        <p:spPr>
          <a:xfrm>
            <a:off x="2773700" y="5368911"/>
            <a:ext cx="2479745" cy="6237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0000" dirty="0">
                <a:latin typeface="Tw Cen MT" panose="020B0602020104020603" pitchFamily="34" charset="77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031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5FE0D82-4355-4CD4-8A3A-55E2C55FD73C}"/>
              </a:ext>
            </a:extLst>
          </p:cNvPr>
          <p:cNvSpPr txBox="1"/>
          <p:nvPr/>
        </p:nvSpPr>
        <p:spPr>
          <a:xfrm>
            <a:off x="16461819" y="2023353"/>
            <a:ext cx="697192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>
                <a:solidFill>
                  <a:srgbClr val="0074B0"/>
                </a:solidFill>
              </a:rPr>
              <a:t>Portal atual – SIGSR:</a:t>
            </a:r>
            <a:br>
              <a:rPr lang="pt-BR" sz="4400" b="1" u="sng" dirty="0">
                <a:solidFill>
                  <a:srgbClr val="0074B0"/>
                </a:solidFill>
              </a:rPr>
            </a:br>
            <a:endParaRPr lang="pt-BR" sz="4400" b="1" u="sng" dirty="0">
              <a:solidFill>
                <a:srgbClr val="0074B0"/>
              </a:solidFill>
            </a:endParaRPr>
          </a:p>
          <a:p>
            <a:r>
              <a:rPr lang="pt-BR" sz="4400" dirty="0">
                <a:solidFill>
                  <a:srgbClr val="0074B0"/>
                </a:solidFill>
              </a:rPr>
              <a:t>Integrado ao API Manager - Gateway Internet </a:t>
            </a:r>
            <a:r>
              <a:rPr lang="pt-BR" sz="4400" dirty="0" err="1">
                <a:solidFill>
                  <a:srgbClr val="0074B0"/>
                </a:solidFill>
              </a:rPr>
              <a:t>OnPrem</a:t>
            </a:r>
            <a:r>
              <a:rPr lang="pt-BR" sz="4400" dirty="0">
                <a:solidFill>
                  <a:srgbClr val="0074B0"/>
                </a:solidFill>
              </a:rPr>
              <a:t>. Construído para atendimento ao Open Finance no OKD.</a:t>
            </a:r>
            <a:br>
              <a:rPr lang="pt-BR" sz="4400" dirty="0">
                <a:solidFill>
                  <a:srgbClr val="0074B0"/>
                </a:solidFill>
              </a:rPr>
            </a:br>
            <a:endParaRPr lang="pt-BR" sz="4400" dirty="0">
              <a:solidFill>
                <a:srgbClr val="0074B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rgbClr val="0074B0"/>
                </a:solidFill>
              </a:rPr>
              <a:t>Funcionalidades: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Documentação das APIs;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Pedido de suporte;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Pedido de contato de parceria;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CE2536-7CBB-487D-A283-B0F9AF60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47" y="2023353"/>
            <a:ext cx="13769726" cy="86094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290136-185E-479A-A7AA-3E5E0AE7A3F2}"/>
              </a:ext>
            </a:extLst>
          </p:cNvPr>
          <p:cNvSpPr txBox="1">
            <a:spLocks/>
          </p:cNvSpPr>
          <p:nvPr/>
        </p:nvSpPr>
        <p:spPr>
          <a:xfrm>
            <a:off x="5659793" y="-270550"/>
            <a:ext cx="14320820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Portal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Desenvolvedores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10" name="Retângulo 1">
            <a:extLst>
              <a:ext uri="{FF2B5EF4-FFF2-40B4-BE49-F238E27FC236}">
                <a16:creationId xmlns:a16="http://schemas.microsoft.com/office/drawing/2014/main" id="{894ED2E6-E482-4302-811F-FBCC8667912F}"/>
              </a:ext>
            </a:extLst>
          </p:cNvPr>
          <p:cNvSpPr/>
          <p:nvPr/>
        </p:nvSpPr>
        <p:spPr>
          <a:xfrm rot="10800000" flipH="1" flipV="1">
            <a:off x="4309895" y="449948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5FE0D82-4355-4CD4-8A3A-55E2C55FD73C}"/>
              </a:ext>
            </a:extLst>
          </p:cNvPr>
          <p:cNvSpPr txBox="1"/>
          <p:nvPr/>
        </p:nvSpPr>
        <p:spPr>
          <a:xfrm>
            <a:off x="16461819" y="2023353"/>
            <a:ext cx="721530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>
                <a:solidFill>
                  <a:srgbClr val="0074B0"/>
                </a:solidFill>
              </a:rPr>
              <a:t>API Portal Azure:</a:t>
            </a:r>
            <a:br>
              <a:rPr lang="pt-BR" sz="4400" b="1" u="sng" dirty="0">
                <a:solidFill>
                  <a:srgbClr val="0074B0"/>
                </a:solidFill>
              </a:rPr>
            </a:br>
            <a:endParaRPr lang="pt-BR" sz="4400" b="1" u="sng" dirty="0">
              <a:solidFill>
                <a:srgbClr val="0074B0"/>
              </a:solidFill>
            </a:endParaRPr>
          </a:p>
          <a:p>
            <a:r>
              <a:rPr lang="pt-BR" sz="4400" dirty="0">
                <a:solidFill>
                  <a:srgbClr val="0074B0"/>
                </a:solidFill>
              </a:rPr>
              <a:t>Integrado ao API Manager Azure e hospedado na </a:t>
            </a:r>
            <a:r>
              <a:rPr lang="pt-BR" sz="4400" dirty="0" err="1">
                <a:solidFill>
                  <a:srgbClr val="0074B0"/>
                </a:solidFill>
              </a:rPr>
              <a:t>núvem</a:t>
            </a:r>
            <a:r>
              <a:rPr lang="pt-BR" sz="4400" dirty="0">
                <a:solidFill>
                  <a:srgbClr val="0074B0"/>
                </a:solidFill>
              </a:rPr>
              <a:t> pública. </a:t>
            </a:r>
            <a:br>
              <a:rPr lang="pt-BR" sz="4400" dirty="0">
                <a:solidFill>
                  <a:srgbClr val="0074B0"/>
                </a:solidFill>
              </a:rPr>
            </a:br>
            <a:endParaRPr lang="pt-BR" sz="4400" dirty="0">
              <a:solidFill>
                <a:srgbClr val="0074B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rgbClr val="0074B0"/>
                </a:solidFill>
              </a:rPr>
              <a:t>Funcionalidades: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Self-service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Documentação das APIs;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Subscrição e </a:t>
            </a:r>
            <a:r>
              <a:rPr lang="pt-BR" sz="4400" dirty="0" err="1">
                <a:solidFill>
                  <a:srgbClr val="0074B0"/>
                </a:solidFill>
              </a:rPr>
              <a:t>delegations</a:t>
            </a:r>
            <a:r>
              <a:rPr lang="pt-BR" sz="4400" dirty="0">
                <a:solidFill>
                  <a:srgbClr val="0074B0"/>
                </a:solidFill>
              </a:rPr>
              <a:t>;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Customização do layout;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pt-BR" sz="4400" dirty="0">
                <a:solidFill>
                  <a:srgbClr val="0074B0"/>
                </a:solidFill>
              </a:rPr>
              <a:t>Suporte </a:t>
            </a:r>
            <a:r>
              <a:rPr lang="pt-BR" sz="4400" dirty="0" err="1">
                <a:solidFill>
                  <a:srgbClr val="0074B0"/>
                </a:solidFill>
              </a:rPr>
              <a:t>Oauth</a:t>
            </a:r>
            <a:r>
              <a:rPr lang="pt-BR" sz="4400" dirty="0">
                <a:solidFill>
                  <a:srgbClr val="0074B0"/>
                </a:solidFill>
              </a:rPr>
              <a:t>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90136-185E-479A-A7AA-3E5E0AE7A3F2}"/>
              </a:ext>
            </a:extLst>
          </p:cNvPr>
          <p:cNvSpPr txBox="1">
            <a:spLocks/>
          </p:cNvSpPr>
          <p:nvPr/>
        </p:nvSpPr>
        <p:spPr>
          <a:xfrm>
            <a:off x="5659793" y="-270550"/>
            <a:ext cx="14320820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Portal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Desenvolvedores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10" name="Retângulo 1">
            <a:extLst>
              <a:ext uri="{FF2B5EF4-FFF2-40B4-BE49-F238E27FC236}">
                <a16:creationId xmlns:a16="http://schemas.microsoft.com/office/drawing/2014/main" id="{894ED2E6-E482-4302-811F-FBCC8667912F}"/>
              </a:ext>
            </a:extLst>
          </p:cNvPr>
          <p:cNvSpPr/>
          <p:nvPr/>
        </p:nvSpPr>
        <p:spPr>
          <a:xfrm rot="10800000" flipH="1" flipV="1">
            <a:off x="4309895" y="449948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API Management developer portal">
            <a:extLst>
              <a:ext uri="{FF2B5EF4-FFF2-40B4-BE49-F238E27FC236}">
                <a16:creationId xmlns:a16="http://schemas.microsoft.com/office/drawing/2014/main" id="{77DB3165-7B4B-470D-8C6E-FD60435F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24" y="2023353"/>
            <a:ext cx="14392275" cy="84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73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09B8E-C48D-21AB-7AF2-1E624BEEF852}"/>
              </a:ext>
            </a:extLst>
          </p:cNvPr>
          <p:cNvSpPr txBox="1">
            <a:spLocks/>
          </p:cNvSpPr>
          <p:nvPr/>
        </p:nvSpPr>
        <p:spPr>
          <a:xfrm>
            <a:off x="5253445" y="10356808"/>
            <a:ext cx="15018998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12000"/>
              </a:lnSpc>
            </a:pPr>
            <a:r>
              <a:rPr lang="en-US" sz="13200" dirty="0" err="1">
                <a:latin typeface="Tw Cen MT" panose="020B0602020104020603" pitchFamily="34" charset="77"/>
              </a:rPr>
              <a:t>Próximos</a:t>
            </a:r>
            <a:r>
              <a:rPr lang="en-US" sz="13200" dirty="0">
                <a:latin typeface="Tw Cen MT" panose="020B0602020104020603" pitchFamily="34" charset="77"/>
              </a:rPr>
              <a:t> </a:t>
            </a:r>
            <a:r>
              <a:rPr lang="en-US" sz="13200" dirty="0" err="1">
                <a:latin typeface="Tw Cen MT" panose="020B0602020104020603" pitchFamily="34" charset="77"/>
              </a:rPr>
              <a:t>passos</a:t>
            </a:r>
            <a:endParaRPr lang="en-US" sz="13200" dirty="0">
              <a:latin typeface="Tw Cen MT" panose="020B06020201040206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40095E-38BB-AB12-3AEA-F26019605828}"/>
              </a:ext>
            </a:extLst>
          </p:cNvPr>
          <p:cNvSpPr txBox="1">
            <a:spLocks/>
          </p:cNvSpPr>
          <p:nvPr/>
        </p:nvSpPr>
        <p:spPr>
          <a:xfrm>
            <a:off x="2773700" y="5368911"/>
            <a:ext cx="2479745" cy="6237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0000" dirty="0">
                <a:latin typeface="Tw Cen MT" panose="020B0602020104020603" pitchFamily="34" charset="77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366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A5AA8F-4B90-7ED5-3A21-8D85618A693F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25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3759EE-402A-4156-AEED-5D26F6D4DAAB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Próximos</a:t>
            </a:r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passos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A6B65EFC-B168-48F1-B48D-8874E60F901B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ED7E6E-EE11-8939-CA53-5E5A1E9D1A08}"/>
              </a:ext>
            </a:extLst>
          </p:cNvPr>
          <p:cNvSpPr txBox="1"/>
          <p:nvPr/>
        </p:nvSpPr>
        <p:spPr>
          <a:xfrm>
            <a:off x="6409554" y="5225582"/>
            <a:ext cx="109640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rgbClr val="0074B0"/>
                </a:solidFill>
              </a:rPr>
              <a:t>Revisão</a:t>
            </a:r>
            <a:r>
              <a:rPr lang="en-US" sz="4400" dirty="0">
                <a:solidFill>
                  <a:srgbClr val="0074B0"/>
                </a:solidFill>
              </a:rPr>
              <a:t> dos </a:t>
            </a:r>
            <a:r>
              <a:rPr lang="en-US" sz="4400" dirty="0" err="1">
                <a:solidFill>
                  <a:srgbClr val="0074B0"/>
                </a:solidFill>
              </a:rPr>
              <a:t>processos</a:t>
            </a:r>
            <a:r>
              <a:rPr lang="en-US" sz="4400" dirty="0">
                <a:solidFill>
                  <a:srgbClr val="0074B0"/>
                </a:solidFill>
              </a:rPr>
              <a:t> de TI</a:t>
            </a:r>
            <a:br>
              <a:rPr lang="en-US" sz="4400" dirty="0">
                <a:solidFill>
                  <a:srgbClr val="0074B0"/>
                </a:solidFill>
              </a:rPr>
            </a:br>
            <a:endParaRPr lang="en-US" sz="4400" dirty="0">
              <a:solidFill>
                <a:srgbClr val="0074B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4B0"/>
                </a:solidFill>
              </a:rPr>
              <a:t>Desenvolvimento do MVP</a:t>
            </a:r>
            <a:br>
              <a:rPr lang="en-US" sz="4400" dirty="0">
                <a:solidFill>
                  <a:srgbClr val="0074B0"/>
                </a:solidFill>
              </a:rPr>
            </a:br>
            <a:endParaRPr lang="en-US" sz="4400" dirty="0">
              <a:solidFill>
                <a:srgbClr val="0074B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rgbClr val="0074B0"/>
                </a:solidFill>
              </a:rPr>
              <a:t>Estruturar</a:t>
            </a:r>
            <a:r>
              <a:rPr lang="en-US" sz="4400" dirty="0">
                <a:solidFill>
                  <a:srgbClr val="0074B0"/>
                </a:solidFill>
              </a:rPr>
              <a:t> Projeto para Desenvolvimento da </a:t>
            </a:r>
            <a:r>
              <a:rPr lang="en-US" sz="4400" dirty="0" err="1">
                <a:solidFill>
                  <a:srgbClr val="0074B0"/>
                </a:solidFill>
              </a:rPr>
              <a:t>Solução</a:t>
            </a:r>
            <a:r>
              <a:rPr lang="en-US" sz="4400" dirty="0">
                <a:solidFill>
                  <a:srgbClr val="0074B0"/>
                </a:solidFill>
              </a:rPr>
              <a:t> de </a:t>
            </a:r>
            <a:r>
              <a:rPr lang="en-US" sz="4400" dirty="0" err="1">
                <a:solidFill>
                  <a:srgbClr val="0074B0"/>
                </a:solidFill>
              </a:rPr>
              <a:t>Monetização</a:t>
            </a:r>
            <a:r>
              <a:rPr lang="en-US" sz="4400" dirty="0">
                <a:solidFill>
                  <a:srgbClr val="0074B0"/>
                </a:solidFill>
              </a:rPr>
              <a:t> de APIs</a:t>
            </a:r>
          </a:p>
        </p:txBody>
      </p:sp>
    </p:spTree>
    <p:extLst>
      <p:ext uri="{BB962C8B-B14F-4D97-AF65-F5344CB8AC3E}">
        <p14:creationId xmlns:p14="http://schemas.microsoft.com/office/powerpoint/2010/main" val="266529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7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C85685-D130-4C14-82E6-BB87FDFAE717}"/>
              </a:ext>
            </a:extLst>
          </p:cNvPr>
          <p:cNvSpPr txBox="1">
            <a:spLocks/>
          </p:cNvSpPr>
          <p:nvPr/>
        </p:nvSpPr>
        <p:spPr>
          <a:xfrm>
            <a:off x="5253445" y="10356808"/>
            <a:ext cx="12197976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12000"/>
              </a:lnSpc>
            </a:pPr>
            <a:r>
              <a:rPr lang="en-US" sz="13200" dirty="0" err="1">
                <a:latin typeface="Tw Cen MT" panose="020B0602020104020603" pitchFamily="34" charset="77"/>
              </a:rPr>
              <a:t>Contextualização</a:t>
            </a:r>
            <a:r>
              <a:rPr lang="en-US" sz="13200" dirty="0">
                <a:latin typeface="Tw Cen MT" panose="020B0602020104020603" pitchFamily="34" charset="77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7DB677-477C-4C63-BA8F-BA13194C310A}"/>
              </a:ext>
            </a:extLst>
          </p:cNvPr>
          <p:cNvSpPr txBox="1">
            <a:spLocks/>
          </p:cNvSpPr>
          <p:nvPr/>
        </p:nvSpPr>
        <p:spPr>
          <a:xfrm>
            <a:off x="2773700" y="5368911"/>
            <a:ext cx="2479745" cy="6237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0000" dirty="0">
                <a:latin typeface="Tw Cen MT" panose="020B0602020104020603" pitchFamily="34" charset="77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730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90213FC-C660-49CA-847A-EBA45FC810DD}"/>
              </a:ext>
            </a:extLst>
          </p:cNvPr>
          <p:cNvSpPr txBox="1"/>
          <p:nvPr/>
        </p:nvSpPr>
        <p:spPr>
          <a:xfrm>
            <a:off x="3224801" y="4917042"/>
            <a:ext cx="17650755" cy="802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  <a:spcAft>
                <a:spcPts val="1800"/>
              </a:spcAft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Oportunidades de melhorias nos processos e ferramentas de TI atuais para monetização principalmente no que se refere a automatização e coleta de métricas de uso das APIs.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API Manager – Gateway de internet </a:t>
            </a:r>
            <a:r>
              <a:rPr lang="pt-BR" sz="60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onprem</a:t>
            </a: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 sem automação no processo de credenciamento de parceiros externos – API KEY.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API Manager – Gateway de internet </a:t>
            </a:r>
            <a:r>
              <a:rPr lang="pt-BR" sz="60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onprem</a:t>
            </a: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 sem relatórios de monitoramento de uso das APIs para monetização.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SSO – RH SSO Login Serviço sem automação no processo de credenciamento de parceiros externos – CLIENT ID &amp; SECRET.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Ausência de ferramenta e processo automatizado de bilhetagem e cobrança.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6BC70-34AF-4888-8874-CE2CC34462E3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Cenário</a:t>
            </a:r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atual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0FED094D-5529-42F2-8F3F-B0D4E8191D26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1">
            <a:extLst>
              <a:ext uri="{FF2B5EF4-FFF2-40B4-BE49-F238E27FC236}">
                <a16:creationId xmlns:a16="http://schemas.microsoft.com/office/drawing/2014/main" id="{FB18A0B5-184E-4026-BF89-7A058F5CE709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4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627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90213FC-C660-49CA-847A-EBA45FC810DD}"/>
              </a:ext>
            </a:extLst>
          </p:cNvPr>
          <p:cNvSpPr txBox="1"/>
          <p:nvPr/>
        </p:nvSpPr>
        <p:spPr>
          <a:xfrm>
            <a:off x="3224801" y="4917042"/>
            <a:ext cx="17650755" cy="824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  <a:spcAft>
                <a:spcPts val="1800"/>
              </a:spcAft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1. Necessidades da área de Serviços Bancários (&gt;20k clientes cobrança bancária);</a:t>
            </a:r>
          </a:p>
          <a:p>
            <a:pPr>
              <a:lnSpc>
                <a:spcPts val="5500"/>
              </a:lnSpc>
              <a:spcAft>
                <a:spcPts val="1800"/>
              </a:spcAft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2. Meios de Pagamento (Aceitação PIX) e Pix Automático;</a:t>
            </a:r>
          </a:p>
          <a:p>
            <a:pPr>
              <a:lnSpc>
                <a:spcPts val="5500"/>
              </a:lnSpc>
              <a:spcAft>
                <a:spcPts val="1800"/>
              </a:spcAft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3. Necessidade da SUFUG/GETRA para a API do FGTS Operações Fiduciárias: 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Estratégia de monetização (</a:t>
            </a:r>
            <a:r>
              <a:rPr lang="pt-BR" sz="60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Pay</a:t>
            </a: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-per use, por requisição);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Quantificação através de relatório analítico do SIFUG (incluindo erros);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Meio de pagamento: fatura (solução departamental, com extração manual);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Problemas:</a:t>
            </a:r>
          </a:p>
          <a:p>
            <a:pPr marL="1314450" lvl="1" indent="-857250">
              <a:lnSpc>
                <a:spcPts val="55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Contestação de volumes de requisição;</a:t>
            </a:r>
          </a:p>
          <a:p>
            <a:pPr marL="1314450" lvl="1" indent="-857250">
              <a:lnSpc>
                <a:spcPts val="55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Divergências de contagem;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6BC70-34AF-4888-8874-CE2CC34462E3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Cenário</a:t>
            </a:r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atual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0FED094D-5529-42F2-8F3F-B0D4E8191D26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1">
            <a:extLst>
              <a:ext uri="{FF2B5EF4-FFF2-40B4-BE49-F238E27FC236}">
                <a16:creationId xmlns:a16="http://schemas.microsoft.com/office/drawing/2014/main" id="{FB18A0B5-184E-4026-BF89-7A058F5CE709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5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82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90213FC-C660-49CA-847A-EBA45FC810DD}"/>
              </a:ext>
            </a:extLst>
          </p:cNvPr>
          <p:cNvSpPr txBox="1"/>
          <p:nvPr/>
        </p:nvSpPr>
        <p:spPr>
          <a:xfrm>
            <a:off x="3224801" y="4917042"/>
            <a:ext cx="17650755" cy="942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  <a:spcAft>
                <a:spcPts val="1800"/>
              </a:spcAft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Necessidade de evolução e da especificação dos processos relacionados ao negócio: 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Estratégia de monetização (Monetização Indireta, </a:t>
            </a:r>
            <a:r>
              <a:rPr lang="pt-BR" sz="60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Freemium</a:t>
            </a: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, </a:t>
            </a:r>
            <a:r>
              <a:rPr lang="pt-BR" sz="60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Pay</a:t>
            </a: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-per use, Assinatura mensal, etc.);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Quantificação dos custos:</a:t>
            </a:r>
          </a:p>
          <a:p>
            <a:pPr marL="1314450" lvl="1" indent="-857250">
              <a:lnSpc>
                <a:spcPts val="55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Custos de engenharia: Recursos humanos necessários para construir, testar, operar e manter a API ao longo de sua vida útil.</a:t>
            </a:r>
          </a:p>
          <a:p>
            <a:pPr marL="1314450" lvl="1" indent="-857250">
              <a:lnSpc>
                <a:spcPts val="55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Custos de infraestrutura: Recursos de computação, rede e armazenamento necessários para suportar a API.</a:t>
            </a:r>
          </a:p>
          <a:p>
            <a:pPr marL="1314450" lvl="1" indent="-857250">
              <a:lnSpc>
                <a:spcPts val="55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Custos de aquisição: vendas, marketing, </a:t>
            </a:r>
            <a:r>
              <a:rPr lang="pt-BR" sz="6000" baseline="30000" dirty="0" err="1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onboarding</a:t>
            </a: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 e credenciamento.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6000" baseline="30000" dirty="0">
                <a:solidFill>
                  <a:srgbClr val="0074B0"/>
                </a:solidFill>
                <a:latin typeface="Tw Cen MT" panose="020B0602020104020603" pitchFamily="34" charset="77"/>
                <a:ea typeface="Arial" charset="0"/>
                <a:cs typeface="Arial" charset="0"/>
              </a:rPr>
              <a:t>Definição do(s) meio(s) de pagamento e/ou cobrança do produto API.</a:t>
            </a:r>
          </a:p>
          <a:p>
            <a:pPr marL="857250" indent="-857250">
              <a:lnSpc>
                <a:spcPts val="55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pt-BR" sz="6000" baseline="30000" dirty="0">
              <a:solidFill>
                <a:srgbClr val="0074B0"/>
              </a:solidFill>
              <a:latin typeface="Tw Cen MT" panose="020B0602020104020603" pitchFamily="34" charset="77"/>
              <a:ea typeface="Arial" charset="0"/>
              <a:cs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6BC70-34AF-4888-8874-CE2CC34462E3}"/>
              </a:ext>
            </a:extLst>
          </p:cNvPr>
          <p:cNvSpPr txBox="1">
            <a:spLocks/>
          </p:cNvSpPr>
          <p:nvPr/>
        </p:nvSpPr>
        <p:spPr>
          <a:xfrm>
            <a:off x="4574700" y="2589385"/>
            <a:ext cx="16601961" cy="201249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Cenário</a:t>
            </a:r>
            <a:r>
              <a:rPr lang="en-US" sz="11500" dirty="0">
                <a:solidFill>
                  <a:srgbClr val="0074B0"/>
                </a:solidFill>
                <a:latin typeface="Tw Cen MT" panose="020B0602020104020603" pitchFamily="34" charset="77"/>
              </a:rPr>
              <a:t> </a:t>
            </a:r>
            <a:r>
              <a:rPr lang="en-US" sz="11500" dirty="0" err="1">
                <a:solidFill>
                  <a:srgbClr val="0074B0"/>
                </a:solidFill>
                <a:latin typeface="Tw Cen MT" panose="020B0602020104020603" pitchFamily="34" charset="77"/>
              </a:rPr>
              <a:t>atual</a:t>
            </a:r>
            <a:endParaRPr lang="en-US" sz="11500" dirty="0">
              <a:solidFill>
                <a:srgbClr val="0074B0"/>
              </a:solidFill>
              <a:latin typeface="Tw Cen MT" panose="020B0602020104020603" pitchFamily="34" charset="77"/>
            </a:endParaRP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0FED094D-5529-42F2-8F3F-B0D4E8191D26}"/>
              </a:ext>
            </a:extLst>
          </p:cNvPr>
          <p:cNvSpPr/>
          <p:nvPr/>
        </p:nvSpPr>
        <p:spPr>
          <a:xfrm rot="10800000" flipH="1" flipV="1">
            <a:off x="3224803" y="3309883"/>
            <a:ext cx="594360" cy="5715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960120 w 1828800"/>
              <a:gd name="connsiteY2" fmla="*/ 86868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960120" y="86868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1">
            <a:extLst>
              <a:ext uri="{FF2B5EF4-FFF2-40B4-BE49-F238E27FC236}">
                <a16:creationId xmlns:a16="http://schemas.microsoft.com/office/drawing/2014/main" id="{FB18A0B5-184E-4026-BF89-7A058F5CE709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6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78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09B8E-C48D-21AB-7AF2-1E624BEEF852}"/>
              </a:ext>
            </a:extLst>
          </p:cNvPr>
          <p:cNvSpPr txBox="1">
            <a:spLocks/>
          </p:cNvSpPr>
          <p:nvPr/>
        </p:nvSpPr>
        <p:spPr>
          <a:xfrm>
            <a:off x="5253445" y="10356808"/>
            <a:ext cx="15018998" cy="787253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12000"/>
              </a:lnSpc>
            </a:pPr>
            <a:r>
              <a:rPr lang="en-US" sz="13200" dirty="0">
                <a:latin typeface="Tw Cen MT" panose="020B0602020104020603" pitchFamily="34" charset="77"/>
              </a:rPr>
              <a:t>Processos de TI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40095E-38BB-AB12-3AEA-F26019605828}"/>
              </a:ext>
            </a:extLst>
          </p:cNvPr>
          <p:cNvSpPr txBox="1">
            <a:spLocks/>
          </p:cNvSpPr>
          <p:nvPr/>
        </p:nvSpPr>
        <p:spPr>
          <a:xfrm>
            <a:off x="2773700" y="5368911"/>
            <a:ext cx="2479745" cy="6237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1828800" rtl="0" eaLnBrk="1" latinLnBrk="0" hangingPunct="1">
              <a:lnSpc>
                <a:spcPts val="12700"/>
              </a:lnSpc>
              <a:spcBef>
                <a:spcPct val="0"/>
              </a:spcBef>
              <a:buNone/>
              <a:defRPr sz="14400" b="1" kern="1200" spc="-15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0000" dirty="0">
                <a:latin typeface="Tw Cen MT" panose="020B0602020104020603" pitchFamily="34" charset="77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914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A5AA8F-4B90-7ED5-3A21-8D85618A693F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8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83ED68-F36F-D03F-209F-9B1B3B9826D6}"/>
              </a:ext>
            </a:extLst>
          </p:cNvPr>
          <p:cNvSpPr txBox="1"/>
          <p:nvPr/>
        </p:nvSpPr>
        <p:spPr>
          <a:xfrm>
            <a:off x="211014" y="2790826"/>
            <a:ext cx="678033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accent1">
                    <a:lumMod val="75000"/>
                  </a:schemeClr>
                </a:solidFill>
              </a:rPr>
              <a:t>Processo atual</a:t>
            </a:r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pt-BR" sz="5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</a:rPr>
              <a:t>2 serviços +</a:t>
            </a:r>
            <a:br>
              <a:rPr lang="pt-BR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5400" b="1" dirty="0">
                <a:solidFill>
                  <a:schemeClr val="accent1">
                    <a:lumMod val="50000"/>
                  </a:schemeClr>
                </a:solidFill>
              </a:rPr>
              <a:t>2 mudanças</a:t>
            </a:r>
            <a:br>
              <a:rPr lang="pt-BR" sz="5400" dirty="0">
                <a:solidFill>
                  <a:schemeClr val="accent1">
                    <a:lumMod val="75000"/>
                  </a:schemeClr>
                </a:solidFill>
              </a:rPr>
            </a:br>
            <a:endParaRPr lang="pt-BR" sz="5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pt-BR" sz="5400" b="1" dirty="0">
                <a:solidFill>
                  <a:schemeClr val="accent1">
                    <a:lumMod val="75000"/>
                  </a:schemeClr>
                </a:solidFill>
              </a:rPr>
              <a:t>para habilitar cada parceiro</a:t>
            </a:r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, e considerando que a API já está publicada e sem erro operacional.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63AAD9-3DF7-8CB5-3AF7-5DD43734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61" y="2790826"/>
            <a:ext cx="13594046" cy="106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A5AA8F-4B90-7ED5-3A21-8D85618A693F}"/>
              </a:ext>
            </a:extLst>
          </p:cNvPr>
          <p:cNvSpPr txBox="1">
            <a:spLocks/>
          </p:cNvSpPr>
          <p:nvPr/>
        </p:nvSpPr>
        <p:spPr>
          <a:xfrm>
            <a:off x="18561590" y="12712701"/>
            <a:ext cx="5490329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AEBB8B-65A8-4222-99B6-9433735EFA7C}" type="slidenum">
              <a:rPr lang="pt-BR" sz="2400" b="1" smtClean="0">
                <a:solidFill>
                  <a:srgbClr val="005CA9"/>
                </a:solidFill>
                <a:latin typeface="Tw Cen MT" panose="020B0602020104020603" pitchFamily="34" charset="77"/>
              </a:rPr>
              <a:pPr algn="r"/>
              <a:t>9</a:t>
            </a:fld>
            <a:endParaRPr lang="pt-BR" sz="2400" b="1" dirty="0">
              <a:solidFill>
                <a:srgbClr val="005CA9"/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1DB1CE-BF2E-F10C-5812-037C1BDB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31" y="2790826"/>
            <a:ext cx="18288000" cy="10287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B83ED68-F36F-D03F-209F-9B1B3B9826D6}"/>
              </a:ext>
            </a:extLst>
          </p:cNvPr>
          <p:cNvSpPr txBox="1"/>
          <p:nvPr/>
        </p:nvSpPr>
        <p:spPr>
          <a:xfrm>
            <a:off x="211015" y="2790826"/>
            <a:ext cx="4829908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accent1">
                    <a:lumMod val="75000"/>
                  </a:schemeClr>
                </a:solidFill>
              </a:rPr>
              <a:t>Risco operacional</a:t>
            </a:r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pt-BR" sz="5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</a:rPr>
              <a:t>Preparação e controle das mudanças;</a:t>
            </a:r>
          </a:p>
          <a:p>
            <a:endParaRPr lang="pt-BR" sz="5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</a:rPr>
              <a:t>Cadastramento manual;</a:t>
            </a:r>
          </a:p>
          <a:p>
            <a:endParaRPr lang="pt-BR" sz="5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</a:rPr>
              <a:t>Envio de credenciais por e-mail;</a:t>
            </a:r>
          </a:p>
        </p:txBody>
      </p:sp>
    </p:spTree>
    <p:extLst>
      <p:ext uri="{BB962C8B-B14F-4D97-AF65-F5344CB8AC3E}">
        <p14:creationId xmlns:p14="http://schemas.microsoft.com/office/powerpoint/2010/main" val="2900046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25b382f-f8f1-42be-8a6d-2107438eb1aa" xsi:nil="true"/>
    <lcf76f155ced4ddcb4097134ff3c332f xmlns="eb890c79-d082-486e-aff5-151cd25642f8">
      <Terms xmlns="http://schemas.microsoft.com/office/infopath/2007/PartnerControls"/>
    </lcf76f155ced4ddcb4097134ff3c332f>
    <DataeHora xmlns="eb890c79-d082-486e-aff5-151cd25642f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40E67D9609B8459B0DDB894653FF18" ma:contentTypeVersion="18" ma:contentTypeDescription="Crie um novo documento." ma:contentTypeScope="" ma:versionID="5f0f0b00d31cff2acc62251095f87af0">
  <xsd:schema xmlns:xsd="http://www.w3.org/2001/XMLSchema" xmlns:xs="http://www.w3.org/2001/XMLSchema" xmlns:p="http://schemas.microsoft.com/office/2006/metadata/properties" xmlns:ns1="http://schemas.microsoft.com/sharepoint/v3" xmlns:ns2="eb890c79-d082-486e-aff5-151cd25642f8" xmlns:ns3="225b382f-f8f1-42be-8a6d-2107438eb1aa" targetNamespace="http://schemas.microsoft.com/office/2006/metadata/properties" ma:root="true" ma:fieldsID="5dc9c0b990b6fdbcece3de51af33443d" ns1:_="" ns2:_="" ns3:_="">
    <xsd:import namespace="http://schemas.microsoft.com/sharepoint/v3"/>
    <xsd:import namespace="eb890c79-d082-486e-aff5-151cd25642f8"/>
    <xsd:import namespace="225b382f-f8f1-42be-8a6d-2107438eb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ataeHora" minOccurs="0"/>
                <xsd:element ref="ns3:TaxCatchAll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890c79-d082-486e-aff5-151cd25642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DataeHora" ma:index="17" nillable="true" ma:displayName="Data e Hora" ma:format="DateOnly" ma:internalName="DataeHora">
      <xsd:simpleType>
        <xsd:restriction base="dms:DateTime"/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faff722-0fb5-4c44-9338-8716c18793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b382f-f8f1-42be-8a6d-2107438eb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a651531-5e6c-440f-a7c3-0fa8ff6e971c}" ma:internalName="TaxCatchAll" ma:showField="CatchAllData" ma:web="225b382f-f8f1-42be-8a6d-2107438eb1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96E293-07A6-484F-9CBC-8DA2FADFA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706EA-CCDB-4FE1-B6C1-916ABD3FE7DF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b890c79-d082-486e-aff5-151cd25642f8"/>
    <ds:schemaRef ds:uri="http://schemas.microsoft.com/sharepoint/v3"/>
    <ds:schemaRef ds:uri="225b382f-f8f1-42be-8a6d-2107438eb1a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7C27CB2-6D6E-46EB-8456-046F9621D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b890c79-d082-486e-aff5-151cd25642f8"/>
    <ds:schemaRef ds:uri="225b382f-f8f1-42be-8a6d-2107438eb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</TotalTime>
  <Words>887</Words>
  <Application>Microsoft Office PowerPoint</Application>
  <PresentationFormat>Personalizar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Tw Cen MT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Miranda Cruz</dc:creator>
  <cp:lastModifiedBy>Rafael Moraes de Sousa</cp:lastModifiedBy>
  <cp:revision>23</cp:revision>
  <dcterms:created xsi:type="dcterms:W3CDTF">2021-03-24T14:10:38Z</dcterms:created>
  <dcterms:modified xsi:type="dcterms:W3CDTF">2023-09-27T20:35:51Z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0x0101000D40E67D9609B8459B0DDB894653FF18</vt:lpwstr>
  </property>
  <property fmtid="{D5CDD505-2E9C-101B-9397-08002B2CF9AE}" pid="3" name="MSIP_Label_fde7aacd-7cc4-4c31-9e6f-7ef306428f09_Enabled">
    <vt:lpwstr>true</vt:lpwstr>
  </property>
  <property fmtid="{D5CDD505-2E9C-101B-9397-08002B2CF9AE}" pid="4" name="MSIP_Label_fde7aacd-7cc4-4c31-9e6f-7ef306428f09_SetDate">
    <vt:lpwstr>2021-04-01T13:27:17Z</vt:lpwstr>
  </property>
  <property fmtid="{D5CDD505-2E9C-101B-9397-08002B2CF9AE}" pid="5" name="MSIP_Label_fde7aacd-7cc4-4c31-9e6f-7ef306428f09_Method">
    <vt:lpwstr>Privileged</vt:lpwstr>
  </property>
  <property fmtid="{D5CDD505-2E9C-101B-9397-08002B2CF9AE}" pid="6" name="MSIP_Label_fde7aacd-7cc4-4c31-9e6f-7ef306428f09_Name">
    <vt:lpwstr>_PUBLICO</vt:lpwstr>
  </property>
  <property fmtid="{D5CDD505-2E9C-101B-9397-08002B2CF9AE}" pid="7" name="MSIP_Label_fde7aacd-7cc4-4c31-9e6f-7ef306428f09_SiteId">
    <vt:lpwstr>ab9bba98-684a-43fb-add8-9c2bebede229</vt:lpwstr>
  </property>
  <property fmtid="{D5CDD505-2E9C-101B-9397-08002B2CF9AE}" pid="8" name="MSIP_Label_fde7aacd-7cc4-4c31-9e6f-7ef306428f09_ActionId">
    <vt:lpwstr>44d8591a-a8e8-4044-938e-70fb55687c26</vt:lpwstr>
  </property>
  <property fmtid="{D5CDD505-2E9C-101B-9397-08002B2CF9AE}" pid="9" name="MSIP_Label_fde7aacd-7cc4-4c31-9e6f-7ef306428f09_ContentBits">
    <vt:lpwstr>1</vt:lpwstr>
  </property>
  <property fmtid="{D5CDD505-2E9C-101B-9397-08002B2CF9AE}" pid="10" name="MediaServiceImageTags">
    <vt:lpwstr/>
  </property>
</Properties>
</file>