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bold.fntdata"/><Relationship Id="rId12" Type="http://schemas.openxmlformats.org/officeDocument/2006/relationships/slide" Target="slides/slide7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f3881d50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f3881d50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f3881d50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f3881d50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fc5bad1a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fc5bad1a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fb6eb92e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fb6eb92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fb6eb9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fb6eb9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fb6eb92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fb6eb92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0c715e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0c715e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fb6eb92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fb6eb92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fb6eb92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afb6eb92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fb6eb92e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fb6eb92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f3881d50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f3881d50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fb6eb92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afb6eb92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fb6eb92e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fb6eb92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fb6eb92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fb6eb92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fb6eb92e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afb6eb92e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fb6eb92e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fb6eb92e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af3881d50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af3881d50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afc5bad1a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afc5bad1a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f3881d50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af3881d50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af3881d50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af3881d50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f3881d50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f3881d50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f3881d50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f3881d50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f3881d5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f3881d5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9e555f6f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9e555f6f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a35c9ed2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a35c9ed2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fe6c153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fe6c153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9e555f6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9e555f6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jenkins.io/doc/" TargetMode="External"/><Relationship Id="rId4" Type="http://schemas.openxmlformats.org/officeDocument/2006/relationships/hyperlink" Target="https://www.gocache.com.br/dicas/o-que-e-jenkins-para-iniciantes/#:~:text=Hist%C3%B3ria%20do%20Jenkins&amp;text=Ele%20criou%20o%20Jenkins%20como,todos%20quiseram%20usar%20o%20Jenkins" TargetMode="External"/><Relationship Id="rId5" Type="http://schemas.openxmlformats.org/officeDocument/2006/relationships/hyperlink" Target="https://www.opsera.io/blog/ace-your-devops-game-with-this-ultimate-list-of-plugins-in-jenkins" TargetMode="External"/><Relationship Id="rId6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1" Type="http://schemas.openxmlformats.org/officeDocument/2006/relationships/hyperlink" Target="https://aws.amazon.com/" TargetMode="External"/><Relationship Id="rId10" Type="http://schemas.openxmlformats.org/officeDocument/2006/relationships/image" Target="../media/image15.png"/><Relationship Id="rId12" Type="http://schemas.openxmlformats.org/officeDocument/2006/relationships/hyperlink" Target="https://github.com/" TargetMode="External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793075"/>
            <a:ext cx="6249000" cy="18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400"/>
              <a:t>Jenkins </a:t>
            </a:r>
            <a:endParaRPr b="1" sz="84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75" y="1908025"/>
            <a:ext cx="2322274" cy="32059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3236200" y="3087675"/>
            <a:ext cx="394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Camila, João Brás e Vagner</a:t>
            </a:r>
            <a:endParaRPr b="1" sz="2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que o Jenkins faz na prática?</a:t>
            </a:r>
            <a:endParaRPr b="1"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Verificação da aplicação no repositório logo após um commit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Executa processos de integração contínua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Realiza processos automatizados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Apresenta pipelines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Gera relatórios apresentando os passos que foram executados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Balanceamento de Carga</a:t>
            </a:r>
            <a:endParaRPr b="1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</a:t>
            </a:r>
            <a:r>
              <a:rPr lang="pt-BR"/>
              <a:t>mplementado por plugins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Exemplos: Scoring Load Balancer, Least Load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Scoring Load Balancer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Trabalha com um sistema de pontuação em cada nó.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</a:t>
            </a:r>
            <a:r>
              <a:rPr lang="pt-BR"/>
              <a:t>construção</a:t>
            </a:r>
            <a:r>
              <a:rPr lang="pt-BR"/>
              <a:t> e execução dependerão dessas pontuações e de critérios definidos pelo usuário.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Pipeline</a:t>
            </a:r>
            <a:endParaRPr b="1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Conceitos: 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de processos e ferramentas automatizadas que auxiliam na criação e implementação de código, em um ambiente de produção.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Cadeia de elementos de processamento - processos, threads, funções - dispostos de modo que a saída de cada elemento seja a entrada do próximo;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Pipeline</a:t>
            </a:r>
            <a:endParaRPr b="1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Jenkins, são escritos em Groovy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Exemplos de Testes Automatizados: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Análise Estática, Compilação, Segurança, Execução, Integração, Publicação de artefatos, etc.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Pipeline</a:t>
            </a:r>
            <a:endParaRPr b="1"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Exemplo:</a:t>
            </a:r>
            <a:endParaRPr b="1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775" y="1690775"/>
            <a:ext cx="7330599" cy="32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Pipeline</a:t>
            </a:r>
            <a:endParaRPr b="1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Elementos:</a:t>
            </a:r>
            <a:endParaRPr b="1"/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Pipeline:</a:t>
            </a:r>
            <a:r>
              <a:rPr i="1" lang="pt-BR"/>
              <a:t> </a:t>
            </a:r>
            <a:r>
              <a:rPr lang="pt-BR"/>
              <a:t>Deve sempre iniciar o bloco.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Agent: </a:t>
            </a:r>
            <a:r>
              <a:rPr lang="pt-BR"/>
              <a:t>Onde o trabalho de construção do Jenkins deve ser executado.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Stages/stage: </a:t>
            </a:r>
            <a:r>
              <a:rPr lang="pt-BR"/>
              <a:t>São os </a:t>
            </a:r>
            <a:r>
              <a:rPr lang="pt-BR"/>
              <a:t>executáveis</a:t>
            </a:r>
            <a:r>
              <a:rPr lang="pt-BR"/>
              <a:t> do bloco (Ex: Build).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Steps: </a:t>
            </a:r>
            <a:r>
              <a:rPr lang="pt-BR"/>
              <a:t>instruções referentes ao stage, que o pipeline executará.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01 - Menu de Escolha do tipo de projeto</a:t>
            </a:r>
            <a:endParaRPr b="1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524" y="1925775"/>
            <a:ext cx="6279798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02 - Ativação do Trigger</a:t>
            </a:r>
            <a:endParaRPr b="1"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825" y="1975050"/>
            <a:ext cx="5810787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03 - Criando pipeline 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via código</a:t>
            </a:r>
            <a:endParaRPr b="1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0600" y="1353475"/>
            <a:ext cx="5505500" cy="34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04.1 - Criando pipeline via Jenkinsfile</a:t>
            </a:r>
            <a:endParaRPr b="1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250" y="1975051"/>
            <a:ext cx="5896584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que é o Jenkins?</a:t>
            </a:r>
            <a:endParaRPr b="1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43975" y="1487250"/>
            <a:ext cx="88356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S</a:t>
            </a:r>
            <a:r>
              <a:rPr lang="pt-BR"/>
              <a:t>ervidor de automação de código aberto independente.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Sistema de automação de diversos tipos de tarefas.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Instalação por meio de pacotes nativos, Docker ou até mesmo executado de forma autônoma por qualquer máquina com JRE (Java Runtime Environment) instalado.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Muito usado na execução de </a:t>
            </a:r>
            <a:r>
              <a:rPr lang="pt-BR"/>
              <a:t>processos</a:t>
            </a:r>
            <a:r>
              <a:rPr lang="pt-BR"/>
              <a:t> de CI </a:t>
            </a:r>
            <a:r>
              <a:rPr lang="pt-BR"/>
              <a:t>(integração</a:t>
            </a:r>
            <a:r>
              <a:rPr lang="pt-BR"/>
              <a:t> contínua) e CD (Deploy contínuo).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04.2 - Criando pipeline 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    via Jenkinsfile</a:t>
            </a:r>
            <a:endParaRPr b="1"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848" y="1312200"/>
            <a:ext cx="5173249" cy="37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05 - Adicionando Webhooks</a:t>
            </a:r>
            <a:endParaRPr b="1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2120374"/>
            <a:ext cx="7685799" cy="2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06 - Configurando Webhooks</a:t>
            </a:r>
            <a:endParaRPr b="1"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900" y="1258223"/>
            <a:ext cx="3730075" cy="37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07 - ngrok</a:t>
            </a:r>
            <a:endParaRPr b="1"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" y="1975050"/>
            <a:ext cx="81153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no Git</a:t>
            </a:r>
            <a:endParaRPr b="1"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08 - Integração CI/CD </a:t>
            </a:r>
            <a:r>
              <a:rPr b="1" lang="pt-BR"/>
              <a:t>Concluída</a:t>
            </a:r>
            <a:endParaRPr b="1"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00" y="2114575"/>
            <a:ext cx="8271100" cy="28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na Oracle</a:t>
            </a:r>
            <a:endParaRPr b="1"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01 - Configurando nova nuvem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425" y="1975050"/>
            <a:ext cx="7406051" cy="29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Jenkins na Oracle</a:t>
            </a:r>
            <a:endParaRPr b="1"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02 - Nós Mestre/Escravo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" y="46050"/>
            <a:ext cx="1397299" cy="19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5" y="2282725"/>
            <a:ext cx="90392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/>
              <a:t>Bibliografia</a:t>
            </a:r>
            <a:endParaRPr b="1" sz="4100"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134400" y="1442350"/>
            <a:ext cx="8875200" cy="31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sz="1400" u="sng">
                <a:hlinkClick r:id="rId3"/>
              </a:rPr>
              <a:t>https://www.jenkins.io/doc/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sz="1400" u="sng">
                <a:hlinkClick r:id="rId4"/>
              </a:rPr>
              <a:t>https://www.gocache.com.br/dicas/o-que-e-jenkins-para-iniciantes/#:~:text=Hist%C3%B3ria%20do%20Jenkins&amp;text=Ele%20criou%20o%20Jenkins%20como,todos%20quiseram%20usar%20o%20Jenkins</a:t>
            </a:r>
            <a:r>
              <a:rPr lang="pt-BR" sz="1400"/>
              <a:t>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sz="1400" u="sng">
                <a:hlinkClick r:id="rId5"/>
              </a:rPr>
              <a:t>https://www.opsera.io/blog/ace-your-devops-game-with-this-ultimate-list-of-plugins-in-jenkins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sz="1400"/>
              <a:t>https://www.cloudbees.com/jenkins/what-is-jenkins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sz="1400"/>
              <a:t>https://naiveskill.com/jenkins-pipeline-github/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 sz="1400"/>
              <a:t>https://www.theserverside.com/blog/Coffee-Talk-Java-News-Stories-and-Opinions/Jenkins-with-GitHub-Integration-Guide</a:t>
            </a:r>
            <a:endParaRPr sz="1400"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4465000" y="645425"/>
            <a:ext cx="4524900" cy="14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/>
              <a:t>Obrigado</a:t>
            </a:r>
            <a:r>
              <a:rPr b="1" lang="pt-BR" sz="6600"/>
              <a:t>!</a:t>
            </a:r>
            <a:endParaRPr sz="6000"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5350" y="362450"/>
            <a:ext cx="5638026" cy="435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História do Jenkins</a:t>
            </a:r>
            <a:endParaRPr b="1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57075" y="1359275"/>
            <a:ext cx="83682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O projeto Jenkins foi iniciado em 2004 (originalmente chamado de Hudson)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Kohsuke Kawaguchi era desenvolvedor e se cansou de causar a ira da sua equipe toda vez que o seu código quebrava a compilação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Criou o Jenkins para realizar a integração contínua, abriu o código e logo o uso do Jenkins se espalhou pelo mundo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Jenkins é a solução mais amplamente adotada para entrega contínua, graças à sua extensibilidade oferecendo mais de  1.700 plug-ins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Motivação para o uso do jenkins</a:t>
            </a:r>
            <a:endParaRPr b="1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5"/>
            <a:ext cx="83682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Evita problemas de merge passarem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Menor possibilidade de erros ao subir para produção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Automação de tarefas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Integração </a:t>
            </a:r>
            <a:r>
              <a:rPr lang="pt-BR"/>
              <a:t>Contínua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Entrega Contínua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Testes automatizados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/>
              <a:t>Tarefas simples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Funcionamento do Jenkins</a:t>
            </a:r>
            <a:endParaRPr b="1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Vasta quantidade de plugins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Gerenciamento de usuários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Fácil</a:t>
            </a:r>
            <a:r>
              <a:rPr lang="pt-BR"/>
              <a:t> escalabilidade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Suporte a pipelines e arquivo declarativo (Jenkinsfile)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Plugins mais usados</a:t>
            </a:r>
            <a:endParaRPr b="1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45550" y="1322275"/>
            <a:ext cx="83682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6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pt-BR" sz="1908"/>
              <a:t>Plug-in Git para Jenkins: </a:t>
            </a:r>
            <a:r>
              <a:rPr lang="pt-BR" sz="1908"/>
              <a:t>facilita funções git essenciais para projetos Jenkins, permite o acesso ao GitHub como um sistema Source Code Management (SCM), que atua como um navegador de repositório para muitos outros provedores</a:t>
            </a:r>
            <a:r>
              <a:rPr lang="pt-BR" sz="1908"/>
              <a:t>, entre outras funções</a:t>
            </a:r>
            <a:endParaRPr sz="1908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8"/>
          </a:p>
          <a:p>
            <a:pPr indent="-34067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b="1" lang="pt-BR" sz="1908"/>
              <a:t>Plug-in do Jira para Jenkins: </a:t>
            </a:r>
            <a:r>
              <a:rPr lang="pt-BR" sz="1908"/>
              <a:t>Permite que equipes de DevOps tenham mais visibilidade no pipeline de desenvolvimento, builds dentro do Jira, entre outras funções</a:t>
            </a:r>
            <a:endParaRPr sz="1908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664925" y="458025"/>
            <a:ext cx="70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Plugins mais usados</a:t>
            </a:r>
            <a:endParaRPr b="1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21525" y="1334300"/>
            <a:ext cx="86190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Plug-in do Kubernetes: </a:t>
            </a:r>
            <a:r>
              <a:rPr lang="pt-BR"/>
              <a:t>Cria Pods do Kubernetes dinamicamente para cada agente definido pela imagem do Docker para executá-lo e finalizá-lo após a conclusão da compilação,  entre outras funções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Plug-in SonarQube: </a:t>
            </a:r>
            <a:r>
              <a:rPr lang="pt-BR"/>
              <a:t>Ajuda as equipes de DevOps a identificar bugs, vulnerabilidades e duplicações e garantir a qualidade do código antes de criar código automaticamente com Jenkins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88" y="1563625"/>
            <a:ext cx="8517874" cy="12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1731175" y="271850"/>
            <a:ext cx="76974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/>
              <a:t>Jenkins - Aplicação real</a:t>
            </a:r>
            <a:endParaRPr b="1" sz="31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281300" y="340625"/>
            <a:ext cx="7713600" cy="8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100"/>
              <a:t>Empresas que apoiam o projeto Jenkins</a:t>
            </a:r>
            <a:endParaRPr b="1" sz="31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6" y="1"/>
            <a:ext cx="1178624" cy="11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75" y="1446562"/>
            <a:ext cx="1624575" cy="14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5000" y="1553813"/>
            <a:ext cx="2534125" cy="130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ndação de Entrega Contínua" id="123" name="Google Shape;123;p21" title="Fundação de Entrega Contínu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9950" y="1779788"/>
            <a:ext cx="1139850" cy="85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péu Vermelho, Inc." id="124" name="Google Shape;124;p21" title="Chapéu Vermelho, Inc.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7125" y="1178637"/>
            <a:ext cx="22764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S" id="125" name="Google Shape;125;p21" title="AW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0508" y="3273268"/>
            <a:ext cx="2910416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, Inc." id="126" name="Google Shape;126;p21" title="Github, Inc.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06400" y="3092312"/>
            <a:ext cx="34290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FrogGenericName" id="127" name="Google Shape;127;p21" title="JFrogGenericName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3045537"/>
            <a:ext cx="19145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609600" y="609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1200"/>
              <a:buFont typeface="Roboto"/>
              <a:buNone/>
            </a:pPr>
            <a:r>
              <a:rPr lang="pt-BR" sz="1200">
                <a:solidFill>
                  <a:schemeClr val="hlink"/>
                </a:solidFill>
                <a:highlight>
                  <a:srgbClr val="F8F9FB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/>
              </a:rPr>
              <a:t> </a:t>
            </a:r>
            <a:endParaRPr sz="1200">
              <a:solidFill>
                <a:schemeClr val="hlink"/>
              </a:solidFill>
              <a:highlight>
                <a:srgbClr val="F8F9F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1200"/>
              <a:buFont typeface="Roboto"/>
              <a:buNone/>
            </a:pPr>
            <a:r>
              <a:rPr lang="pt-BR" sz="1200">
                <a:solidFill>
                  <a:schemeClr val="hlink"/>
                </a:solidFill>
                <a:highlight>
                  <a:srgbClr val="F8F9FB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/>
              </a:rPr>
              <a:t> </a:t>
            </a:r>
            <a:endParaRPr sz="1200">
              <a:solidFill>
                <a:schemeClr val="hlink"/>
              </a:solidFill>
              <a:highlight>
                <a:srgbClr val="F8F9F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1200"/>
              <a:buFont typeface="Roboto"/>
              <a:buNone/>
            </a:pPr>
            <a:r>
              <a:t/>
            </a:r>
            <a:endParaRPr sz="1200">
              <a:solidFill>
                <a:srgbClr val="4A5568"/>
              </a:solidFill>
              <a:highlight>
                <a:srgbClr val="F8F9FB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