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matic SC" panose="020B0604020202020204" charset="-79"/>
      <p:regular r:id="rId13"/>
      <p:bold r:id="rId14"/>
    </p:embeddedFont>
    <p:embeddedFont>
      <p:font typeface="Nunito" panose="020B0604020202020204" charset="0"/>
      <p:regular r:id="rId15"/>
      <p:bold r:id="rId16"/>
      <p:italic r:id="rId17"/>
      <p:boldItalic r:id="rId18"/>
    </p:embeddedFont>
    <p:embeddedFont>
      <p:font typeface="Source Code Pro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B6A2FC-BCCF-4A4D-8599-CC83D384A620}">
  <a:tblStyle styleId="{92B6A2FC-BCCF-4A4D-8599-CC83D384A6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46fc0697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46fc0697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46fc06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46fc069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46fc069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46fc069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46fc0697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46fc0697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46fc069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46fc069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46fc069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b46fc069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46fc0697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46fc0697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46fc069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b46fc069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b46fc0697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b46fc0697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2821450" y="433700"/>
            <a:ext cx="5934600" cy="32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ED761"/>
                </a:solidFill>
                <a:latin typeface="Nunito"/>
                <a:ea typeface="Nunito"/>
                <a:cs typeface="Nunito"/>
                <a:sym typeface="Nunito"/>
              </a:rPr>
              <a:t>Acoustic Analysis of </a:t>
            </a:r>
            <a:endParaRPr sz="3600">
              <a:solidFill>
                <a:srgbClr val="1ED76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ED761"/>
                </a:solidFill>
                <a:latin typeface="Nunito"/>
                <a:ea typeface="Nunito"/>
                <a:cs typeface="Nunito"/>
                <a:sym typeface="Nunito"/>
              </a:rPr>
              <a:t>Spotify Music </a:t>
            </a:r>
            <a:endParaRPr sz="3600">
              <a:solidFill>
                <a:srgbClr val="1ED76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ED761"/>
                </a:solidFill>
                <a:latin typeface="Nunito"/>
                <a:ea typeface="Nunito"/>
                <a:cs typeface="Nunito"/>
                <a:sym typeface="Nunito"/>
              </a:rPr>
              <a:t>Using Machine Learning</a:t>
            </a:r>
            <a:endParaRPr sz="3600">
              <a:solidFill>
                <a:srgbClr val="1ED76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0" y="3890400"/>
            <a:ext cx="9144000" cy="803100"/>
          </a:xfrm>
          <a:prstGeom prst="rect">
            <a:avLst/>
          </a:prstGeom>
          <a:solidFill>
            <a:srgbClr val="1ED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4294967295"/>
          </p:nvPr>
        </p:nvSpPr>
        <p:spPr>
          <a:xfrm>
            <a:off x="921300" y="3890400"/>
            <a:ext cx="78057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Marques Chacon, Sung Min Park</a:t>
            </a:r>
            <a:endParaRPr sz="24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l="22860" t="22958" r="14577" b="21331"/>
          <a:stretch/>
        </p:blipFill>
        <p:spPr>
          <a:xfrm>
            <a:off x="845250" y="810500"/>
            <a:ext cx="1434800" cy="12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9850" y="3930050"/>
            <a:ext cx="36888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Thank you :) </a:t>
            </a:r>
            <a:endParaRPr sz="4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0" y="4793300"/>
            <a:ext cx="43035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252526"/>
                </a:highlight>
              </a:rPr>
              <a:t>* Ariana Grande’s Song 'thank u, next' has popularity score of 95 on Spotify. </a:t>
            </a:r>
            <a:endParaRPr sz="900">
              <a:solidFill>
                <a:srgbClr val="D4D4D4"/>
              </a:solidFill>
              <a:highlight>
                <a:srgbClr val="252526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879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ED761"/>
                </a:solidFill>
                <a:latin typeface="Nunito"/>
                <a:ea typeface="Nunito"/>
                <a:cs typeface="Nunito"/>
                <a:sym typeface="Nunito"/>
              </a:rPr>
              <a:t>Motivation</a:t>
            </a:r>
            <a:endParaRPr sz="3000">
              <a:solidFill>
                <a:srgbClr val="1ED76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l="22860" t="22958" r="14577" b="21331"/>
          <a:stretch/>
        </p:blipFill>
        <p:spPr>
          <a:xfrm>
            <a:off x="2412400" y="322000"/>
            <a:ext cx="570050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180275" y="1366725"/>
            <a:ext cx="4263600" cy="3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●"/>
            </a:pPr>
            <a:r>
              <a:rPr lang="en" sz="15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Why do we like the music that we do?</a:t>
            </a:r>
            <a:endParaRPr sz="15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●"/>
            </a:pPr>
            <a:r>
              <a:rPr lang="en" sz="15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What makes a song popular?</a:t>
            </a:r>
            <a:endParaRPr sz="15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●"/>
            </a:pPr>
            <a:r>
              <a:rPr lang="en" sz="15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What defines a genre? </a:t>
            </a:r>
            <a:endParaRPr sz="15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●"/>
            </a:pPr>
            <a:r>
              <a:rPr lang="en" sz="15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What are the commonalities in the music that we prefer?</a:t>
            </a:r>
            <a:endParaRPr sz="15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We hope to make people more aware of their musical preferences on a fundamental level. This would allow people to have a more streamlined approach finding songs that are relevant to them</a:t>
            </a:r>
            <a:endParaRPr sz="15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450" y="1156926"/>
            <a:ext cx="3887377" cy="33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ED761"/>
                </a:solidFill>
                <a:latin typeface="Nunito"/>
                <a:ea typeface="Nunito"/>
                <a:cs typeface="Nunito"/>
                <a:sym typeface="Nunito"/>
              </a:rPr>
              <a:t>Research Questions</a:t>
            </a:r>
            <a:endParaRPr sz="3000">
              <a:solidFill>
                <a:srgbClr val="1ED76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592725" y="1491250"/>
            <a:ext cx="7895100" cy="29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AutoNum type="arabicPeriod"/>
            </a:pPr>
            <a:r>
              <a:rPr lang="en" sz="15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Are there any correlations between a song’s popularity and its acoustic features? Can we use this to predict a song’s popularity based off the acoustic features?</a:t>
            </a:r>
            <a:endParaRPr sz="15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AutoNum type="arabicPeriod"/>
            </a:pPr>
            <a:r>
              <a:rPr lang="en" sz="15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Can we train a model to classify a song’s genre solely on its acoustic features?</a:t>
            </a:r>
            <a:endParaRPr sz="15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AutoNum type="arabicPeriod"/>
            </a:pPr>
            <a:r>
              <a:rPr lang="en" sz="15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Can we identify correlations in acoustic features in similar sounding songs recommended in a Spotify playlist?</a:t>
            </a:r>
            <a:endParaRPr sz="15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AutoNum type="arabicPeriod"/>
            </a:pPr>
            <a:r>
              <a:rPr lang="en" sz="15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How would the playlists outputted by our algorithms compare to the list of recommended songs that Spotify generates? </a:t>
            </a:r>
            <a:endParaRPr sz="15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22860" t="22958" r="14577" b="21331"/>
          <a:stretch/>
        </p:blipFill>
        <p:spPr>
          <a:xfrm>
            <a:off x="3945050" y="347175"/>
            <a:ext cx="541775" cy="4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ED761"/>
                </a:solidFill>
                <a:latin typeface="Nunito"/>
                <a:ea typeface="Nunito"/>
                <a:cs typeface="Nunito"/>
                <a:sym typeface="Nunito"/>
              </a:rPr>
              <a:t>Results - Question 1</a:t>
            </a:r>
            <a:endParaRPr sz="3000">
              <a:solidFill>
                <a:srgbClr val="1ED76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19950" y="1474850"/>
            <a:ext cx="43215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AutoNum type="arabicPeriod"/>
            </a:pPr>
            <a:r>
              <a:rPr lang="en" sz="14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Are there any correlations between a song’s popularity and its acoustic features? Can we use this to predict a song’s popularity based off the acoustic features?</a:t>
            </a:r>
            <a:endParaRPr sz="14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4513875" y="1246250"/>
            <a:ext cx="4447800" cy="368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599" y="1421318"/>
            <a:ext cx="3817799" cy="3450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l="22860" t="22958" r="14577" b="21331"/>
          <a:stretch/>
        </p:blipFill>
        <p:spPr>
          <a:xfrm>
            <a:off x="4097450" y="347175"/>
            <a:ext cx="541775" cy="482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311700" y="3017450"/>
            <a:ext cx="4074000" cy="14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387900" y="309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{92B6A2FC-BCCF-4A4D-8599-CC83D384A620}</a:tableStyleId>
              </a:tblPr>
              <a:tblGrid>
                <a:gridCol w="12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rgbClr val="5FB208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5FB208"/>
                          </a:solidFill>
                        </a:rPr>
                        <a:t>SVM Regression</a:t>
                      </a:r>
                      <a:endParaRPr sz="1300" b="1">
                        <a:solidFill>
                          <a:srgbClr val="5FB208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5FB208"/>
                          </a:solidFill>
                        </a:rPr>
                        <a:t>Lasso Regression</a:t>
                      </a:r>
                      <a:endParaRPr sz="1300" b="1">
                        <a:solidFill>
                          <a:srgbClr val="5FB208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5FB208"/>
                          </a:solidFill>
                        </a:rPr>
                        <a:t>RMSE</a:t>
                      </a:r>
                      <a:endParaRPr sz="1300" b="1">
                        <a:solidFill>
                          <a:srgbClr val="5FB208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52.145</a:t>
                      </a:r>
                      <a:endParaRPr sz="1200" b="1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51.880</a:t>
                      </a:r>
                      <a:endParaRPr sz="1200" b="1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5FB208"/>
                          </a:solidFill>
                        </a:rPr>
                        <a:t>R^2 Score</a:t>
                      </a:r>
                      <a:endParaRPr sz="1300" b="1">
                        <a:solidFill>
                          <a:srgbClr val="5FB208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0.00548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-0.000117 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ED761"/>
                </a:solidFill>
                <a:latin typeface="Nunito"/>
                <a:ea typeface="Nunito"/>
                <a:cs typeface="Nunito"/>
                <a:sym typeface="Nunito"/>
              </a:rPr>
              <a:t>Results - Question 2</a:t>
            </a:r>
            <a:endParaRPr sz="3000">
              <a:solidFill>
                <a:srgbClr val="1ED76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172350" y="1246250"/>
            <a:ext cx="43215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2.  Can we train a model to classify a song’s      genre solely on its acoustic features ?  </a:t>
            </a:r>
            <a:endParaRPr sz="1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4513875" y="1246250"/>
            <a:ext cx="4447800" cy="368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l="22860" t="22958" r="14577" b="21331"/>
          <a:stretch/>
        </p:blipFill>
        <p:spPr>
          <a:xfrm>
            <a:off x="4097450" y="347175"/>
            <a:ext cx="541775" cy="4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600" y="1441450"/>
            <a:ext cx="4119701" cy="350562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278200" y="2673725"/>
            <a:ext cx="4031400" cy="166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100" y="2739462"/>
            <a:ext cx="3964751" cy="149063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6839075" y="3121450"/>
            <a:ext cx="344100" cy="342300"/>
          </a:xfrm>
          <a:prstGeom prst="donut">
            <a:avLst>
              <a:gd name="adj" fmla="val 17928"/>
            </a:avLst>
          </a:prstGeom>
          <a:solidFill>
            <a:srgbClr val="1ED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2591625" y="4230100"/>
            <a:ext cx="179100" cy="801000"/>
          </a:xfrm>
          <a:prstGeom prst="upArrow">
            <a:avLst>
              <a:gd name="adj1" fmla="val 50000"/>
              <a:gd name="adj2" fmla="val 115312"/>
            </a:avLst>
          </a:prstGeom>
          <a:solidFill>
            <a:srgbClr val="1ED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48550" y="1855850"/>
            <a:ext cx="43215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1ED761"/>
                </a:solidFill>
                <a:latin typeface="Nunito"/>
                <a:ea typeface="Nunito"/>
                <a:cs typeface="Nunito"/>
                <a:sym typeface="Nunito"/>
              </a:rPr>
              <a:t>ans) Only for Comedy Genre ! </a:t>
            </a:r>
            <a:endParaRPr sz="1400" b="1">
              <a:solidFill>
                <a:srgbClr val="1ED76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ED761"/>
                </a:solidFill>
                <a:latin typeface="Nunito"/>
                <a:ea typeface="Nunito"/>
                <a:cs typeface="Nunito"/>
                <a:sym typeface="Nunito"/>
              </a:rPr>
              <a:t>Results - Question 3 </a:t>
            </a:r>
            <a:r>
              <a:rPr lang="en" sz="2400">
                <a:solidFill>
                  <a:srgbClr val="1ED761"/>
                </a:solidFill>
                <a:latin typeface="Nunito"/>
                <a:ea typeface="Nunito"/>
                <a:cs typeface="Nunito"/>
                <a:sym typeface="Nunito"/>
              </a:rPr>
              <a:t>(Quantitative Data)</a:t>
            </a:r>
            <a:endParaRPr sz="2400">
              <a:solidFill>
                <a:srgbClr val="1ED76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D76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60000" y="1484150"/>
            <a:ext cx="5178000" cy="29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Nunito"/>
              <a:buChar char="●"/>
            </a:pPr>
            <a:r>
              <a:rPr lang="en" sz="1500" b="1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Manually added songs on Spotify to create playlists</a:t>
            </a:r>
            <a:endParaRPr sz="1500" b="1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Nunito"/>
              <a:buChar char="●"/>
            </a:pPr>
            <a:r>
              <a:rPr lang="en" sz="1500" b="1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Highest correlations among “Loudness”, “Duration_ms”, and “Speechiness”</a:t>
            </a:r>
            <a:endParaRPr sz="1500" b="1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Nunito"/>
              <a:buChar char="●"/>
            </a:pPr>
            <a:r>
              <a:rPr lang="en" sz="1500" b="1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“Instrumentalness” defaults to certain values, causing perfect uniformity when plotting</a:t>
            </a:r>
            <a:endParaRPr sz="1500" b="1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775" y="1484150"/>
            <a:ext cx="3016425" cy="28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l="22860" t="22958" r="14577" b="21331"/>
          <a:stretch/>
        </p:blipFill>
        <p:spPr>
          <a:xfrm>
            <a:off x="6867900" y="354975"/>
            <a:ext cx="541775" cy="4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ED761"/>
                </a:solidFill>
                <a:latin typeface="Nunito"/>
                <a:ea typeface="Nunito"/>
                <a:cs typeface="Nunito"/>
                <a:sym typeface="Nunito"/>
              </a:rPr>
              <a:t>Results - Question 3</a:t>
            </a:r>
            <a:r>
              <a:rPr lang="en">
                <a:solidFill>
                  <a:srgbClr val="1ED76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400">
                <a:solidFill>
                  <a:srgbClr val="1ED761"/>
                </a:solidFill>
                <a:latin typeface="Nunito"/>
                <a:ea typeface="Nunito"/>
                <a:cs typeface="Nunito"/>
                <a:sym typeface="Nunito"/>
              </a:rPr>
              <a:t>(Categorical Data)</a:t>
            </a:r>
            <a:endParaRPr sz="2400">
              <a:solidFill>
                <a:srgbClr val="1ED76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D76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399475" y="1479925"/>
            <a:ext cx="4476900" cy="3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●"/>
            </a:pPr>
            <a:r>
              <a:rPr lang="en" sz="15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For each attribute of the given song, compared ratio of occurrence rate in playlist vs. dataset</a:t>
            </a:r>
            <a:endParaRPr sz="15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●"/>
            </a:pPr>
            <a:r>
              <a:rPr lang="en" sz="15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Artist Name has a massive influence on the playlist</a:t>
            </a:r>
            <a:endParaRPr sz="15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Char char="●"/>
            </a:pPr>
            <a:r>
              <a:rPr lang="en" sz="15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Bottom graph shows less distinctive attributes more distinctly</a:t>
            </a:r>
            <a:endParaRPr sz="15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575" y="1479925"/>
            <a:ext cx="3450600" cy="30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 l="22860" t="22958" r="14577" b="21331"/>
          <a:stretch/>
        </p:blipFill>
        <p:spPr>
          <a:xfrm>
            <a:off x="6751175" y="502825"/>
            <a:ext cx="541775" cy="4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ED761"/>
                </a:solidFill>
                <a:latin typeface="Nunito"/>
                <a:ea typeface="Nunito"/>
                <a:cs typeface="Nunito"/>
                <a:sym typeface="Nunito"/>
              </a:rPr>
              <a:t>Results - Question 4</a:t>
            </a:r>
            <a:endParaRPr sz="3000">
              <a:solidFill>
                <a:srgbClr val="1ED76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D76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11700" y="1176975"/>
            <a:ext cx="7789800" cy="38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Nunito"/>
              <a:buChar char="●"/>
            </a:pPr>
            <a:r>
              <a:rPr lang="en" sz="1500" b="1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Had to decide what was considered an “acoustic feature”</a:t>
            </a:r>
            <a:endParaRPr sz="1500" b="1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Nunito"/>
              <a:buChar char="●"/>
            </a:pPr>
            <a:r>
              <a:rPr lang="en" sz="1500" b="1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Used two different similarity metrics -- Mean Absolute Error (MAE) and Root Mean Squared Error (RMSE)</a:t>
            </a:r>
            <a:endParaRPr sz="1500" b="1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Nunito"/>
              <a:buChar char="●"/>
            </a:pPr>
            <a:r>
              <a:rPr lang="en" sz="1500" b="1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Using MAE and RMSE, created two separate playlists based off a given song</a:t>
            </a:r>
            <a:endParaRPr sz="1500" b="1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Nunito"/>
              <a:buChar char="●"/>
            </a:pPr>
            <a:r>
              <a:rPr lang="en" sz="1500" b="1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Results: Significant overlap between two playlists, and less of an emphasis on artist than Spotify Playlist</a:t>
            </a:r>
            <a:endParaRPr sz="1500" b="1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l="22860" t="22958" r="14577" b="21331"/>
          <a:stretch/>
        </p:blipFill>
        <p:spPr>
          <a:xfrm>
            <a:off x="4097450" y="347175"/>
            <a:ext cx="541775" cy="4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ED761"/>
                </a:solidFill>
                <a:latin typeface="Nunito"/>
                <a:ea typeface="Nunito"/>
                <a:cs typeface="Nunito"/>
                <a:sym typeface="Nunito"/>
              </a:rPr>
              <a:t>Results - Question 4</a:t>
            </a:r>
            <a:r>
              <a:rPr lang="en">
                <a:solidFill>
                  <a:srgbClr val="1ED76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400">
                <a:solidFill>
                  <a:srgbClr val="1ED761"/>
                </a:solidFill>
                <a:latin typeface="Nunito"/>
                <a:ea typeface="Nunito"/>
                <a:cs typeface="Nunito"/>
                <a:sym typeface="Nunito"/>
              </a:rPr>
              <a:t>(Playlists)</a:t>
            </a:r>
            <a:endParaRPr sz="2400"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553925" y="1228675"/>
            <a:ext cx="22374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←</a:t>
            </a:r>
            <a:r>
              <a:rPr lang="en" sz="14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Input Song </a:t>
            </a:r>
            <a:r>
              <a:rPr lang="en" sz="14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→</a:t>
            </a:r>
            <a:endParaRPr sz="14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t="1613" r="3260" b="1768"/>
          <a:stretch/>
        </p:blipFill>
        <p:spPr>
          <a:xfrm>
            <a:off x="570175" y="1356349"/>
            <a:ext cx="2983750" cy="3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 rotWithShape="1">
          <a:blip r:embed="rId4">
            <a:alphaModFix/>
          </a:blip>
          <a:srcRect l="999" r="989"/>
          <a:stretch/>
        </p:blipFill>
        <p:spPr>
          <a:xfrm>
            <a:off x="5791225" y="1356350"/>
            <a:ext cx="2983750" cy="349993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657375" y="1007550"/>
            <a:ext cx="2862000" cy="3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Mean Absolute Error Playlist</a:t>
            </a:r>
            <a:endParaRPr sz="14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5852100" y="1007550"/>
            <a:ext cx="2862000" cy="3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Root Mean Sq. Error Playlist</a:t>
            </a:r>
            <a:endParaRPr sz="14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570175" y="1356350"/>
            <a:ext cx="2972100" cy="201000"/>
          </a:xfrm>
          <a:prstGeom prst="rect">
            <a:avLst/>
          </a:prstGeom>
          <a:noFill/>
          <a:ln w="38100" cap="flat" cmpd="sng">
            <a:solidFill>
              <a:srgbClr val="1ED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5818200" y="1356350"/>
            <a:ext cx="2972100" cy="252300"/>
          </a:xfrm>
          <a:prstGeom prst="rect">
            <a:avLst/>
          </a:prstGeom>
          <a:noFill/>
          <a:ln w="38100" cap="flat" cmpd="sng">
            <a:solidFill>
              <a:srgbClr val="1ED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5">
            <a:alphaModFix/>
          </a:blip>
          <a:srcRect l="22860" t="22958" r="14577" b="21331"/>
          <a:stretch/>
        </p:blipFill>
        <p:spPr>
          <a:xfrm>
            <a:off x="5554350" y="528338"/>
            <a:ext cx="541775" cy="4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On-screen Show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Nunito</vt:lpstr>
      <vt:lpstr>Amatic SC</vt:lpstr>
      <vt:lpstr>Arial</vt:lpstr>
      <vt:lpstr>Source Code Pro</vt:lpstr>
      <vt:lpstr>Beach Day</vt:lpstr>
      <vt:lpstr>Acoustic Analysis of  Spotify Music  Using Machine Learning</vt:lpstr>
      <vt:lpstr>Motivation</vt:lpstr>
      <vt:lpstr>Research Questions</vt:lpstr>
      <vt:lpstr>Results - Question 1</vt:lpstr>
      <vt:lpstr>Results - Question 2</vt:lpstr>
      <vt:lpstr>Results - Question 3 (Quantitative Data) </vt:lpstr>
      <vt:lpstr>Results - Question 3 (Categorical Data)  </vt:lpstr>
      <vt:lpstr>Results - Question 4 </vt:lpstr>
      <vt:lpstr>Results - Question 4 (Playlists)</vt:lpstr>
      <vt:lpstr>Thank you :)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Acoustic Analysis of  Spotify Music  Using Machine Learning</dc:title>
  <cp:lastModifiedBy>Marques Chacon</cp:lastModifiedBy>
  <cp:revision>1</cp:revision>
  <dcterms:modified xsi:type="dcterms:W3CDTF">2021-01-10T11:17:50Z</dcterms:modified>
</cp:coreProperties>
</file>