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4630400" cy="8229600"/>
  <p:notesSz cx="8229600" cy="146304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Fraunces Extra Bold" panose="020B0604020202020204" charset="0"/>
      <p:regular r:id="rId19"/>
    </p:embeddedFont>
    <p:embeddedFont>
      <p:font typeface="Nobile" panose="020B0604020202020204" charset="0"/>
      <p:regular r:id="rId20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-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398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703A8-D4C2-8854-2D06-578D38691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689B33-A6C1-278F-C06F-C374E3106A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FDEFBD-9DBA-C2F0-B63D-181DAEF99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F3071-7806-5BC4-1628-02D4E21637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9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917734"/>
            <a:ext cx="12902327" cy="2129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PyTest: Testes de Software Simples e Eficientes</a:t>
            </a:r>
            <a:endParaRPr lang="en-US" sz="6700" dirty="0"/>
          </a:p>
        </p:txBody>
      </p:sp>
      <p:sp>
        <p:nvSpPr>
          <p:cNvPr id="3" name="Text 1"/>
          <p:cNvSpPr/>
          <p:nvPr/>
        </p:nvSpPr>
        <p:spPr>
          <a:xfrm>
            <a:off x="864037" y="3540800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 que é PyTest?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4213503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Um dos frameworks de teste mais populares em Python, conhecido por sua simplicidade e versatilidade.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4694873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Suporta testes unitários, testes de integração e outras abordagens de teste com uma sintaxe fácil de aprender.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5762625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Por que PyTest?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6435328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Menos verbosidade e mais flexibilidade em comparação ao Unittest.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4037" y="6916698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Funcionalidades avançadas como fixtures, parametrização e fácil integração com plugins.</a:t>
            </a:r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543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2095" y="1882497"/>
            <a:ext cx="417814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8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Exemplo </a:t>
            </a:r>
            <a:r>
              <a:rPr lang="en-US" sz="2800" b="1" dirty="0" err="1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Prático</a:t>
            </a:r>
            <a:r>
              <a:rPr lang="en-US" sz="28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</a:t>
            </a:r>
            <a:r>
              <a:rPr lang="en-US" sz="2800" b="1" dirty="0" err="1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Completo</a:t>
            </a:r>
            <a:r>
              <a:rPr lang="en-US" sz="28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– </a:t>
            </a:r>
            <a:r>
              <a:rPr lang="en-US" sz="2800" b="1" dirty="0" err="1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Parte</a:t>
            </a:r>
            <a:r>
              <a:rPr lang="en-US" sz="28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1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572095" y="2453402"/>
            <a:ext cx="1348620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550"/>
              </a:lnSpc>
              <a:buNone/>
            </a:pPr>
            <a:r>
              <a:rPr lang="en-US" sz="12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Principais funcionalidades do PyTest.</a:t>
            </a:r>
            <a:endParaRPr lang="en-US" sz="950" dirty="0"/>
          </a:p>
        </p:txBody>
      </p:sp>
      <p:sp>
        <p:nvSpPr>
          <p:cNvPr id="5" name="Shape 2"/>
          <p:cNvSpPr/>
          <p:nvPr/>
        </p:nvSpPr>
        <p:spPr>
          <a:xfrm>
            <a:off x="572095" y="2789753"/>
            <a:ext cx="13486209" cy="5913239"/>
          </a:xfrm>
          <a:prstGeom prst="roundRect">
            <a:avLst>
              <a:gd name="adj" fmla="val 1879"/>
            </a:avLst>
          </a:prstGeom>
          <a:solidFill>
            <a:srgbClr val="DDEEE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Shape 3"/>
          <p:cNvSpPr/>
          <p:nvPr/>
        </p:nvSpPr>
        <p:spPr>
          <a:xfrm>
            <a:off x="566023" y="2789753"/>
            <a:ext cx="13498354" cy="5913239"/>
          </a:xfrm>
          <a:prstGeom prst="roundRect">
            <a:avLst>
              <a:gd name="adj" fmla="val 313"/>
            </a:avLst>
          </a:prstGeom>
          <a:solidFill>
            <a:srgbClr val="DDEEE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4"/>
          <p:cNvSpPr/>
          <p:nvPr/>
        </p:nvSpPr>
        <p:spPr>
          <a:xfrm>
            <a:off x="689372" y="2882265"/>
            <a:ext cx="13251656" cy="57282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405449"/>
                </a:solidFill>
                <a:highlight>
                  <a:srgbClr val="DDEEE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pytest
# Função a ser testada
def divide(a, b):
    if b == 0:
        raise ValueError("Divisão por zero não permitida")
    return a / b
# Fixture de dados
@pytest.fixture
def numeros():
    return 10, 5</a:t>
            </a:r>
            <a:r>
              <a:rPr lang="en-US" sz="950" dirty="0">
                <a:solidFill>
                  <a:srgbClr val="405449"/>
                </a:solidFill>
                <a:highlight>
                  <a:srgbClr val="DDEEE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
</a:t>
            </a:r>
            <a:endParaRPr lang="en-US" sz="9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C5FDD-08D7-30D5-7EDC-19F2928C5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7C1AA951-DDA3-87C6-9D5B-90C45C456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54305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00F0744C-BD69-A0DA-EC61-D1F9ACAE7535}"/>
              </a:ext>
            </a:extLst>
          </p:cNvPr>
          <p:cNvSpPr/>
          <p:nvPr/>
        </p:nvSpPr>
        <p:spPr>
          <a:xfrm>
            <a:off x="572095" y="1882497"/>
            <a:ext cx="417814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8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Exemplo </a:t>
            </a:r>
            <a:r>
              <a:rPr lang="en-US" sz="2800" b="1" dirty="0" err="1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Prático</a:t>
            </a:r>
            <a:r>
              <a:rPr lang="en-US" sz="28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</a:t>
            </a:r>
            <a:r>
              <a:rPr lang="en-US" sz="2800" b="1" dirty="0" err="1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Completo</a:t>
            </a:r>
            <a:r>
              <a:rPr lang="en-US" sz="28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– </a:t>
            </a:r>
            <a:r>
              <a:rPr lang="en-US" sz="2800" b="1" dirty="0" err="1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Parte</a:t>
            </a:r>
            <a:r>
              <a:rPr lang="en-US" sz="28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2</a:t>
            </a:r>
            <a:endParaRPr lang="en-US" sz="2800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20BAC14D-D65C-C131-D0DD-7F685A2E3600}"/>
              </a:ext>
            </a:extLst>
          </p:cNvPr>
          <p:cNvSpPr/>
          <p:nvPr/>
        </p:nvSpPr>
        <p:spPr>
          <a:xfrm>
            <a:off x="572095" y="2789753"/>
            <a:ext cx="13486209" cy="5913239"/>
          </a:xfrm>
          <a:prstGeom prst="roundRect">
            <a:avLst>
              <a:gd name="adj" fmla="val 1879"/>
            </a:avLst>
          </a:prstGeom>
          <a:solidFill>
            <a:srgbClr val="DDEEE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DF09AA1A-77B9-9841-891C-61D1F264E101}"/>
              </a:ext>
            </a:extLst>
          </p:cNvPr>
          <p:cNvSpPr/>
          <p:nvPr/>
        </p:nvSpPr>
        <p:spPr>
          <a:xfrm>
            <a:off x="566023" y="2789753"/>
            <a:ext cx="13498354" cy="5913239"/>
          </a:xfrm>
          <a:prstGeom prst="roundRect">
            <a:avLst>
              <a:gd name="adj" fmla="val 313"/>
            </a:avLst>
          </a:prstGeom>
          <a:solidFill>
            <a:srgbClr val="DDEEE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3F4B7812-EE96-6033-807E-006759F1DE60}"/>
              </a:ext>
            </a:extLst>
          </p:cNvPr>
          <p:cNvSpPr/>
          <p:nvPr/>
        </p:nvSpPr>
        <p:spPr>
          <a:xfrm>
            <a:off x="689372" y="2882265"/>
            <a:ext cx="13251656" cy="57282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405449"/>
                </a:solidFill>
                <a:highlight>
                  <a:srgbClr val="DDEEE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 Teste parametrizado
@pytest.mark.parametrize("a, b, resultado",
[
    (10, 2, 5),
    (20, 5, 4),
    (6, 3, 2)
]
)
def test_divisao_valida(a, b, resultado):
    assert divide(a, b) == resultado
# Teste de exceção
def test_divisao_por_zero():
    with pytest.raises(ValueError):
        divide(10, 0)</a:t>
            </a:r>
            <a:r>
              <a:rPr lang="en-US" sz="950" dirty="0">
                <a:solidFill>
                  <a:srgbClr val="405449"/>
                </a:solidFill>
                <a:highlight>
                  <a:srgbClr val="DDEEE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
</a:t>
            </a:r>
            <a:endParaRPr lang="en-US" sz="950" dirty="0"/>
          </a:p>
        </p:txBody>
      </p:sp>
    </p:spTree>
    <p:extLst>
      <p:ext uri="{BB962C8B-B14F-4D97-AF65-F5344CB8AC3E}">
        <p14:creationId xmlns:p14="http://schemas.microsoft.com/office/powerpoint/2010/main" val="38839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1039773"/>
            <a:ext cx="6150054" cy="615005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3929" y="2260044"/>
            <a:ext cx="6150054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Conclusão</a:t>
            </a:r>
            <a:endParaRPr lang="en-US" sz="4850" dirty="0"/>
          </a:p>
        </p:txBody>
      </p:sp>
      <p:sp>
        <p:nvSpPr>
          <p:cNvPr id="4" name="Text 1"/>
          <p:cNvSpPr/>
          <p:nvPr/>
        </p:nvSpPr>
        <p:spPr>
          <a:xfrm>
            <a:off x="7623929" y="3278386"/>
            <a:ext cx="6150054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PyTest é uma ferramenta poderosa e flexível para a criação de testes em Python, com uma sintaxe simples e muitas funcionalidades avançadas.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7623929" y="4944904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Para projetos maiores, é sugerido a implementação de testes de integração, uso de plugins e integração com CI/CD.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71260" y="1145143"/>
            <a:ext cx="7407116" cy="700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Instalação e Configuração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592372" y="2182297"/>
            <a:ext cx="30480" cy="4902041"/>
          </a:xfrm>
          <a:prstGeom prst="roundRect">
            <a:avLst>
              <a:gd name="adj" fmla="val 662169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2"/>
          <p:cNvSpPr/>
          <p:nvPr/>
        </p:nvSpPr>
        <p:spPr>
          <a:xfrm>
            <a:off x="6829365" y="2671405"/>
            <a:ext cx="784860" cy="30480"/>
          </a:xfrm>
          <a:prstGeom prst="roundRect">
            <a:avLst>
              <a:gd name="adj" fmla="val 662169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Shape 3"/>
          <p:cNvSpPr/>
          <p:nvPr/>
        </p:nvSpPr>
        <p:spPr>
          <a:xfrm>
            <a:off x="6355378" y="2434471"/>
            <a:ext cx="504468" cy="504468"/>
          </a:xfrm>
          <a:prstGeom prst="roundRect">
            <a:avLst>
              <a:gd name="adj" fmla="val 40008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4"/>
          <p:cNvSpPr/>
          <p:nvPr/>
        </p:nvSpPr>
        <p:spPr>
          <a:xfrm>
            <a:off x="6523613" y="2518529"/>
            <a:ext cx="167878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00" dirty="0"/>
          </a:p>
        </p:txBody>
      </p:sp>
      <p:sp>
        <p:nvSpPr>
          <p:cNvPr id="8" name="Text 5"/>
          <p:cNvSpPr/>
          <p:nvPr/>
        </p:nvSpPr>
        <p:spPr>
          <a:xfrm>
            <a:off x="7840980" y="2406491"/>
            <a:ext cx="2910007" cy="3502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Instalando o PyTest: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840980" y="2891314"/>
            <a:ext cx="6004560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Comando para instalação: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840980" y="3502343"/>
            <a:ext cx="6004560" cy="695087"/>
          </a:xfrm>
          <a:prstGeom prst="roundRect">
            <a:avLst>
              <a:gd name="adj" fmla="val 29037"/>
            </a:avLst>
          </a:prstGeom>
          <a:solidFill>
            <a:srgbClr val="DDEEE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Shape 8"/>
          <p:cNvSpPr/>
          <p:nvPr/>
        </p:nvSpPr>
        <p:spPr>
          <a:xfrm>
            <a:off x="7829788" y="3502343"/>
            <a:ext cx="6026944" cy="695087"/>
          </a:xfrm>
          <a:prstGeom prst="roundRect">
            <a:avLst>
              <a:gd name="adj" fmla="val 4839"/>
            </a:avLst>
          </a:prstGeom>
          <a:solidFill>
            <a:srgbClr val="DDEEE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Text 9"/>
          <p:cNvSpPr/>
          <p:nvPr/>
        </p:nvSpPr>
        <p:spPr>
          <a:xfrm>
            <a:off x="8053983" y="3670459"/>
            <a:ext cx="5578554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05449"/>
                </a:solidFill>
                <a:highlight>
                  <a:srgbClr val="DDEEE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pip install pytest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829365" y="5134928"/>
            <a:ext cx="784860" cy="30480"/>
          </a:xfrm>
          <a:prstGeom prst="roundRect">
            <a:avLst>
              <a:gd name="adj" fmla="val 662169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Shape 11"/>
          <p:cNvSpPr/>
          <p:nvPr/>
        </p:nvSpPr>
        <p:spPr>
          <a:xfrm>
            <a:off x="6355378" y="4897993"/>
            <a:ext cx="504468" cy="504468"/>
          </a:xfrm>
          <a:prstGeom prst="roundRect">
            <a:avLst>
              <a:gd name="adj" fmla="val 40008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2"/>
          <p:cNvSpPr/>
          <p:nvPr/>
        </p:nvSpPr>
        <p:spPr>
          <a:xfrm>
            <a:off x="6497657" y="4982051"/>
            <a:ext cx="219789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00" dirty="0"/>
          </a:p>
        </p:txBody>
      </p:sp>
      <p:sp>
        <p:nvSpPr>
          <p:cNvPr id="16" name="Text 13"/>
          <p:cNvSpPr/>
          <p:nvPr/>
        </p:nvSpPr>
        <p:spPr>
          <a:xfrm>
            <a:off x="7840980" y="4870013"/>
            <a:ext cx="6004560" cy="700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Estrutura Básica de um Projeto com PyTest:</a:t>
            </a:r>
            <a:endParaRPr lang="en-US" sz="2200" dirty="0"/>
          </a:p>
        </p:txBody>
      </p:sp>
      <p:sp>
        <p:nvSpPr>
          <p:cNvPr id="17" name="Text 14"/>
          <p:cNvSpPr/>
          <p:nvPr/>
        </p:nvSpPr>
        <p:spPr>
          <a:xfrm>
            <a:off x="7840980" y="5705118"/>
            <a:ext cx="6004560" cy="7177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Normalmente, os arquivos de teste são colocados em uma pasta chamada tests/.</a:t>
            </a:r>
            <a:endParaRPr lang="en-US" sz="1750" dirty="0"/>
          </a:p>
        </p:txBody>
      </p:sp>
      <p:sp>
        <p:nvSpPr>
          <p:cNvPr id="18" name="Text 15"/>
          <p:cNvSpPr/>
          <p:nvPr/>
        </p:nvSpPr>
        <p:spPr>
          <a:xfrm>
            <a:off x="7840980" y="6501289"/>
            <a:ext cx="6004560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Os arquivos de teste geralmente têm o prefixo test_.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638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53639" y="602813"/>
            <a:ext cx="6384965" cy="684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50"/>
              </a:lnSpc>
              <a:buNone/>
            </a:pPr>
            <a:r>
              <a:rPr lang="en-US" sz="43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Criando Testes Básicos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6253639" y="1616631"/>
            <a:ext cx="7609523" cy="3810595"/>
          </a:xfrm>
          <a:prstGeom prst="roundRect">
            <a:avLst>
              <a:gd name="adj" fmla="val 5178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6472833" y="1835825"/>
            <a:ext cx="3110270" cy="3425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Arquivo: test_soma.py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6472833" y="2309813"/>
            <a:ext cx="7171134" cy="373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405449"/>
                </a:solidFill>
                <a:highlight>
                  <a:srgbClr val="DDEEE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def soma(a, b): 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6472833" y="2814757"/>
            <a:ext cx="7171134" cy="373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405449"/>
                </a:solidFill>
                <a:highlight>
                  <a:srgbClr val="DDEEE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return a + b </a:t>
            </a:r>
            <a:endParaRPr lang="en-US" sz="1700" dirty="0"/>
          </a:p>
        </p:txBody>
      </p:sp>
      <p:sp>
        <p:nvSpPr>
          <p:cNvPr id="8" name="Text 5"/>
          <p:cNvSpPr/>
          <p:nvPr/>
        </p:nvSpPr>
        <p:spPr>
          <a:xfrm>
            <a:off x="6472833" y="3319701"/>
            <a:ext cx="7171134" cy="373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405449"/>
                </a:solidFill>
                <a:highlight>
                  <a:srgbClr val="DDEEE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def test_soma_positivos(): </a:t>
            </a: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6472833" y="3824645"/>
            <a:ext cx="7171134" cy="373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405449"/>
                </a:solidFill>
                <a:highlight>
                  <a:srgbClr val="DDEEE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assert soma(2, 3) == 5 </a:t>
            </a: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6472833" y="4329589"/>
            <a:ext cx="7171134" cy="373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405449"/>
                </a:solidFill>
                <a:highlight>
                  <a:srgbClr val="DDEEE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def test_soma_negativos(): </a:t>
            </a:r>
            <a:endParaRPr lang="en-US" sz="1700" dirty="0"/>
          </a:p>
        </p:txBody>
      </p:sp>
      <p:sp>
        <p:nvSpPr>
          <p:cNvPr id="11" name="Text 8"/>
          <p:cNvSpPr/>
          <p:nvPr/>
        </p:nvSpPr>
        <p:spPr>
          <a:xfrm>
            <a:off x="6472833" y="4834533"/>
            <a:ext cx="7171134" cy="373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405449"/>
                </a:solidFill>
                <a:highlight>
                  <a:srgbClr val="DDEEE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assert soma(-2, -3) == -5</a:t>
            </a:r>
            <a:endParaRPr lang="en-US" sz="1700" dirty="0"/>
          </a:p>
        </p:txBody>
      </p:sp>
      <p:sp>
        <p:nvSpPr>
          <p:cNvPr id="12" name="Shape 9"/>
          <p:cNvSpPr/>
          <p:nvPr/>
        </p:nvSpPr>
        <p:spPr>
          <a:xfrm>
            <a:off x="6253639" y="5646420"/>
            <a:ext cx="7609523" cy="1987153"/>
          </a:xfrm>
          <a:prstGeom prst="roundRect">
            <a:avLst>
              <a:gd name="adj" fmla="val 9929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10"/>
          <p:cNvSpPr/>
          <p:nvPr/>
        </p:nvSpPr>
        <p:spPr>
          <a:xfrm>
            <a:off x="6472833" y="5865614"/>
            <a:ext cx="2740343" cy="3425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Uso do Assert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6472833" y="6339602"/>
            <a:ext cx="7171134" cy="10747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 função </a:t>
            </a:r>
            <a:r>
              <a:rPr lang="en-US" sz="1700" dirty="0">
                <a:solidFill>
                  <a:srgbClr val="405449"/>
                </a:solidFill>
                <a:highlight>
                  <a:srgbClr val="DDEEE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assert</a:t>
            </a: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do Python é tudo que PyTest precisa para verificar a validade dos testes, sem necessidade de classes ou métodos especiais.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18052" y="665083"/>
            <a:ext cx="7480697" cy="14851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00"/>
              </a:lnSpc>
              <a:buNone/>
            </a:pPr>
            <a:r>
              <a:rPr lang="en-US" sz="46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Executando Testes com PyTest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6318052" y="2773918"/>
            <a:ext cx="534591" cy="534591"/>
          </a:xfrm>
          <a:prstGeom prst="roundRect">
            <a:avLst>
              <a:gd name="adj" fmla="val 40008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6496407" y="2862977"/>
            <a:ext cx="177879" cy="3564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7090172" y="2773918"/>
            <a:ext cx="3293388" cy="3712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Executando os Testes:</a:t>
            </a:r>
            <a:endParaRPr lang="en-US" sz="2300" dirty="0"/>
          </a:p>
        </p:txBody>
      </p:sp>
      <p:sp>
        <p:nvSpPr>
          <p:cNvPr id="7" name="Text 4"/>
          <p:cNvSpPr/>
          <p:nvPr/>
        </p:nvSpPr>
        <p:spPr>
          <a:xfrm>
            <a:off x="7090172" y="3287673"/>
            <a:ext cx="6708577" cy="3801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Comando básico para executar todos os testes: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7090172" y="3935135"/>
            <a:ext cx="6708577" cy="736402"/>
          </a:xfrm>
          <a:prstGeom prst="roundRect">
            <a:avLst>
              <a:gd name="adj" fmla="val 29044"/>
            </a:avLst>
          </a:prstGeom>
          <a:solidFill>
            <a:srgbClr val="DDEEE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Shape 6"/>
          <p:cNvSpPr/>
          <p:nvPr/>
        </p:nvSpPr>
        <p:spPr>
          <a:xfrm>
            <a:off x="7078385" y="3935135"/>
            <a:ext cx="6732151" cy="736402"/>
          </a:xfrm>
          <a:prstGeom prst="roundRect">
            <a:avLst>
              <a:gd name="adj" fmla="val 4841"/>
            </a:avLst>
          </a:prstGeom>
          <a:solidFill>
            <a:srgbClr val="DDEEE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Text 7"/>
          <p:cNvSpPr/>
          <p:nvPr/>
        </p:nvSpPr>
        <p:spPr>
          <a:xfrm>
            <a:off x="7315914" y="4113252"/>
            <a:ext cx="6257092" cy="3801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405449"/>
                </a:solidFill>
                <a:highlight>
                  <a:srgbClr val="DDEEE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pytest</a:t>
            </a:r>
            <a:endParaRPr lang="en-US" sz="1850" dirty="0"/>
          </a:p>
        </p:txBody>
      </p:sp>
      <p:sp>
        <p:nvSpPr>
          <p:cNvPr id="11" name="Shape 8"/>
          <p:cNvSpPr/>
          <p:nvPr/>
        </p:nvSpPr>
        <p:spPr>
          <a:xfrm>
            <a:off x="6318052" y="5176361"/>
            <a:ext cx="534591" cy="534591"/>
          </a:xfrm>
          <a:prstGeom prst="roundRect">
            <a:avLst>
              <a:gd name="adj" fmla="val 40008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Text 9"/>
          <p:cNvSpPr/>
          <p:nvPr/>
        </p:nvSpPr>
        <p:spPr>
          <a:xfrm>
            <a:off x="6468904" y="5265420"/>
            <a:ext cx="232886" cy="3564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800" dirty="0"/>
          </a:p>
        </p:txBody>
      </p:sp>
      <p:sp>
        <p:nvSpPr>
          <p:cNvPr id="13" name="Text 10"/>
          <p:cNvSpPr/>
          <p:nvPr/>
        </p:nvSpPr>
        <p:spPr>
          <a:xfrm>
            <a:off x="7090172" y="5176361"/>
            <a:ext cx="2970490" cy="3712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Opções úteis:</a:t>
            </a:r>
            <a:endParaRPr lang="en-US" sz="2300" dirty="0"/>
          </a:p>
        </p:txBody>
      </p:sp>
      <p:sp>
        <p:nvSpPr>
          <p:cNvPr id="14" name="Text 11"/>
          <p:cNvSpPr/>
          <p:nvPr/>
        </p:nvSpPr>
        <p:spPr>
          <a:xfrm>
            <a:off x="7090172" y="5690116"/>
            <a:ext cx="6708577" cy="403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405449"/>
                </a:solidFill>
                <a:highlight>
                  <a:srgbClr val="DDEEE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pytest -v</a:t>
            </a:r>
            <a:r>
              <a:rPr lang="en-US" sz="18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: Exibe mais detalhes (modo verbose).</a:t>
            </a:r>
            <a:endParaRPr lang="en-US" sz="1850" dirty="0"/>
          </a:p>
        </p:txBody>
      </p:sp>
      <p:sp>
        <p:nvSpPr>
          <p:cNvPr id="15" name="Text 12"/>
          <p:cNvSpPr/>
          <p:nvPr/>
        </p:nvSpPr>
        <p:spPr>
          <a:xfrm>
            <a:off x="7090172" y="6235660"/>
            <a:ext cx="6708577" cy="403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405449"/>
                </a:solidFill>
                <a:highlight>
                  <a:srgbClr val="DDEEE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pytest --maxfail=1</a:t>
            </a:r>
            <a:r>
              <a:rPr lang="en-US" sz="18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: Interrompe na primeira falha.</a:t>
            </a:r>
            <a:endParaRPr lang="en-US" sz="1850" dirty="0"/>
          </a:p>
        </p:txBody>
      </p:sp>
      <p:sp>
        <p:nvSpPr>
          <p:cNvPr id="16" name="Text 13"/>
          <p:cNvSpPr/>
          <p:nvPr/>
        </p:nvSpPr>
        <p:spPr>
          <a:xfrm>
            <a:off x="7090172" y="6781205"/>
            <a:ext cx="6708577" cy="7831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405449"/>
                </a:solidFill>
                <a:highlight>
                  <a:srgbClr val="DDEEE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pytest -k "nome_do_teste"</a:t>
            </a:r>
            <a:r>
              <a:rPr lang="en-US" sz="18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: Executa um teste específico com base em uma palavra-chave.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8555" y="650200"/>
            <a:ext cx="5847278" cy="730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750"/>
              </a:lnSpc>
              <a:buNone/>
            </a:pPr>
            <a:r>
              <a:rPr lang="en-US" sz="46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Fixtures</a:t>
            </a:r>
            <a:endParaRPr lang="en-US" sz="4600" dirty="0"/>
          </a:p>
        </p:txBody>
      </p:sp>
      <p:sp>
        <p:nvSpPr>
          <p:cNvPr id="3" name="Text 1"/>
          <p:cNvSpPr/>
          <p:nvPr/>
        </p:nvSpPr>
        <p:spPr>
          <a:xfrm>
            <a:off x="818555" y="1965603"/>
            <a:ext cx="2923580" cy="3655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O que são Fixtures?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818555" y="2564963"/>
            <a:ext cx="5940028" cy="7481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- Fixtures em PyTest são usadas para configurar o ambiente do teste antes da execução.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818555" y="3523655"/>
            <a:ext cx="5940028" cy="3740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- São declaradas com o decorador @pytest.fixture.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7336750" y="1965603"/>
            <a:ext cx="2945844" cy="3655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Exemplo de Fixture:</a:t>
            </a:r>
            <a:endParaRPr lang="en-US" sz="2300" dirty="0"/>
          </a:p>
        </p:txBody>
      </p:sp>
      <p:sp>
        <p:nvSpPr>
          <p:cNvPr id="7" name="Shape 5"/>
          <p:cNvSpPr/>
          <p:nvPr/>
        </p:nvSpPr>
        <p:spPr>
          <a:xfrm>
            <a:off x="7336750" y="2594253"/>
            <a:ext cx="6482596" cy="3717608"/>
          </a:xfrm>
          <a:prstGeom prst="roundRect">
            <a:avLst>
              <a:gd name="adj" fmla="val 5662"/>
            </a:avLst>
          </a:prstGeom>
          <a:solidFill>
            <a:srgbClr val="DDEEE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6"/>
          <p:cNvSpPr/>
          <p:nvPr/>
        </p:nvSpPr>
        <p:spPr>
          <a:xfrm>
            <a:off x="7325082" y="2594253"/>
            <a:ext cx="6505932" cy="3717608"/>
          </a:xfrm>
          <a:prstGeom prst="roundRect">
            <a:avLst>
              <a:gd name="adj" fmla="val 944"/>
            </a:avLst>
          </a:prstGeom>
          <a:solidFill>
            <a:srgbClr val="DDEEE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7558921" y="2769632"/>
            <a:ext cx="6038255" cy="33668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800" dirty="0">
                <a:solidFill>
                  <a:srgbClr val="405449"/>
                </a:solidFill>
                <a:highlight>
                  <a:srgbClr val="DDEEE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pytest
@pytest.fixture
def dados_exemplo():
    return [1, 2, 3]
def test_tamanho_lista(dados_exemplo):
    assert len(dados_exemplo) == 3
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7336750" y="6574988"/>
            <a:ext cx="6482596" cy="7939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 fixture </a:t>
            </a:r>
            <a:r>
              <a:rPr lang="en-US" sz="1800" dirty="0">
                <a:solidFill>
                  <a:srgbClr val="405449"/>
                </a:solidFill>
                <a:highlight>
                  <a:srgbClr val="DDEEE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dados_exemplo</a:t>
            </a:r>
            <a:r>
              <a:rPr lang="en-US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fornece uma lista para o teste </a:t>
            </a:r>
            <a:r>
              <a:rPr lang="en-US" sz="1800" dirty="0">
                <a:solidFill>
                  <a:srgbClr val="405449"/>
                </a:solidFill>
                <a:highlight>
                  <a:srgbClr val="DDEEE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test_tamanho_lista</a:t>
            </a:r>
            <a:r>
              <a:rPr lang="en-US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02715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2095" y="2474238"/>
            <a:ext cx="5268754" cy="506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950"/>
              </a:lnSpc>
              <a:buNone/>
            </a:pPr>
            <a:r>
              <a:rPr lang="en-US" sz="31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Parametrização de Testes</a:t>
            </a:r>
            <a:endParaRPr lang="en-US" sz="3150" dirty="0"/>
          </a:p>
        </p:txBody>
      </p:sp>
      <p:sp>
        <p:nvSpPr>
          <p:cNvPr id="4" name="Shape 1"/>
          <p:cNvSpPr/>
          <p:nvPr/>
        </p:nvSpPr>
        <p:spPr>
          <a:xfrm>
            <a:off x="572095" y="3224213"/>
            <a:ext cx="6662023" cy="4558308"/>
          </a:xfrm>
          <a:prstGeom prst="roundRect">
            <a:avLst>
              <a:gd name="adj" fmla="val 3202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734258" y="3386376"/>
            <a:ext cx="2543175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O que é Parametrização?</a:t>
            </a:r>
            <a:endParaRPr lang="en-US" sz="1550" dirty="0"/>
          </a:p>
        </p:txBody>
      </p:sp>
      <p:sp>
        <p:nvSpPr>
          <p:cNvPr id="6" name="Text 3"/>
          <p:cNvSpPr/>
          <p:nvPr/>
        </p:nvSpPr>
        <p:spPr>
          <a:xfrm>
            <a:off x="734258" y="3737015"/>
            <a:ext cx="6337697" cy="518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PyTest permite rodar um mesmo teste com múltiplas entradas, o que evita a repetição de código e facilita a cobertura de casos de teste.</a:t>
            </a:r>
            <a:endParaRPr lang="en-US" sz="1250" dirty="0"/>
          </a:p>
        </p:txBody>
      </p:sp>
      <p:sp>
        <p:nvSpPr>
          <p:cNvPr id="7" name="Shape 4"/>
          <p:cNvSpPr/>
          <p:nvPr/>
        </p:nvSpPr>
        <p:spPr>
          <a:xfrm>
            <a:off x="7396282" y="3224213"/>
            <a:ext cx="6662023" cy="4558308"/>
          </a:xfrm>
          <a:prstGeom prst="roundRect">
            <a:avLst>
              <a:gd name="adj" fmla="val 3202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Text 5"/>
          <p:cNvSpPr/>
          <p:nvPr/>
        </p:nvSpPr>
        <p:spPr>
          <a:xfrm>
            <a:off x="7558445" y="3386376"/>
            <a:ext cx="2872621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Exemplo de Parametrização</a:t>
            </a:r>
            <a:endParaRPr lang="en-US" sz="1550" dirty="0"/>
          </a:p>
        </p:txBody>
      </p:sp>
      <p:sp>
        <p:nvSpPr>
          <p:cNvPr id="9" name="Shape 6"/>
          <p:cNvSpPr/>
          <p:nvPr/>
        </p:nvSpPr>
        <p:spPr>
          <a:xfrm>
            <a:off x="7558445" y="3822144"/>
            <a:ext cx="6337697" cy="3356372"/>
          </a:xfrm>
          <a:prstGeom prst="roundRect">
            <a:avLst>
              <a:gd name="adj" fmla="val 4349"/>
            </a:avLst>
          </a:prstGeom>
          <a:solidFill>
            <a:srgbClr val="DDEEE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Shape 7"/>
          <p:cNvSpPr/>
          <p:nvPr/>
        </p:nvSpPr>
        <p:spPr>
          <a:xfrm>
            <a:off x="7550348" y="3822144"/>
            <a:ext cx="6353889" cy="3356372"/>
          </a:xfrm>
          <a:prstGeom prst="roundRect">
            <a:avLst>
              <a:gd name="adj" fmla="val 725"/>
            </a:avLst>
          </a:prstGeom>
          <a:solidFill>
            <a:srgbClr val="DDEEE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Text 8"/>
          <p:cNvSpPr/>
          <p:nvPr/>
        </p:nvSpPr>
        <p:spPr>
          <a:xfrm>
            <a:off x="7712512" y="3943707"/>
            <a:ext cx="6029563" cy="31132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dirty="0">
                <a:solidFill>
                  <a:srgbClr val="405449"/>
                </a:solidFill>
                <a:highlight>
                  <a:srgbClr val="DDEEE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pytest
@pytest.mark.parametrize("a, b, resultado",
[
    (2, 3, 5),
    (-1, -1, -2),
    (0, 5, 5)
]
)
def test_soma_parametrizada(a, b, resultado):
    assert soma(a, b) == resultado
</a:t>
            </a:r>
            <a:endParaRPr lang="en-US" sz="1250" dirty="0"/>
          </a:p>
        </p:txBody>
      </p:sp>
      <p:sp>
        <p:nvSpPr>
          <p:cNvPr id="12" name="Text 9"/>
          <p:cNvSpPr/>
          <p:nvPr/>
        </p:nvSpPr>
        <p:spPr>
          <a:xfrm>
            <a:off x="7558445" y="7360920"/>
            <a:ext cx="6337697" cy="2594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Cada combinação de valores de a, b e resultado é testada.</a:t>
            </a:r>
            <a:endParaRPr lang="en-US" sz="12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193959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Plugins e Extensões</a:t>
            </a:r>
            <a:endParaRPr lang="en-US" sz="48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2459236"/>
            <a:ext cx="617220" cy="6172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4037" y="3323273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pytest-cov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864037" y="3857149"/>
            <a:ext cx="405384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Gera relatórios de cobertura de código.</a:t>
            </a:r>
            <a:endParaRPr lang="en-US" sz="19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61" y="2459236"/>
            <a:ext cx="617220" cy="617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88161" y="3323273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pytest-xdist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5288161" y="3857149"/>
            <a:ext cx="40539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Executa testes em paralelo.</a:t>
            </a:r>
            <a:endParaRPr lang="en-US" sz="19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404" y="2459236"/>
            <a:ext cx="617220" cy="61722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2404" y="3323273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pytest-mock</a:t>
            </a:r>
            <a:endParaRPr lang="en-US" sz="2400" dirty="0"/>
          </a:p>
        </p:txBody>
      </p:sp>
      <p:sp>
        <p:nvSpPr>
          <p:cNvPr id="11" name="Text 6"/>
          <p:cNvSpPr/>
          <p:nvPr/>
        </p:nvSpPr>
        <p:spPr>
          <a:xfrm>
            <a:off x="9712404" y="3857149"/>
            <a:ext cx="405384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Integração com o Mock para criação de mocks e simulações.</a:t>
            </a:r>
            <a:endParaRPr lang="en-US" sz="1900" dirty="0"/>
          </a:p>
        </p:txBody>
      </p:sp>
      <p:sp>
        <p:nvSpPr>
          <p:cNvPr id="12" name="Text 7"/>
          <p:cNvSpPr/>
          <p:nvPr/>
        </p:nvSpPr>
        <p:spPr>
          <a:xfrm>
            <a:off x="864037" y="4924901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PyTest possui uma vasta coleção de plugins que estendem sua funcionalidade.</a:t>
            </a:r>
            <a:endParaRPr lang="en-US" sz="1900" dirty="0"/>
          </a:p>
        </p:txBody>
      </p:sp>
      <p:sp>
        <p:nvSpPr>
          <p:cNvPr id="13" name="Text 8"/>
          <p:cNvSpPr/>
          <p:nvPr/>
        </p:nvSpPr>
        <p:spPr>
          <a:xfrm>
            <a:off x="864037" y="5597604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Como instalar um plugin:</a:t>
            </a:r>
            <a:endParaRPr lang="en-US" sz="1900" dirty="0"/>
          </a:p>
        </p:txBody>
      </p:sp>
      <p:sp>
        <p:nvSpPr>
          <p:cNvPr id="14" name="Shape 9"/>
          <p:cNvSpPr/>
          <p:nvPr/>
        </p:nvSpPr>
        <p:spPr>
          <a:xfrm>
            <a:off x="864037" y="6270308"/>
            <a:ext cx="12902327" cy="765334"/>
          </a:xfrm>
          <a:prstGeom prst="roundRect">
            <a:avLst>
              <a:gd name="adj" fmla="val 29033"/>
            </a:avLst>
          </a:prstGeom>
          <a:solidFill>
            <a:srgbClr val="DDEEE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Shape 10"/>
          <p:cNvSpPr/>
          <p:nvPr/>
        </p:nvSpPr>
        <p:spPr>
          <a:xfrm>
            <a:off x="851773" y="6270308"/>
            <a:ext cx="12926854" cy="765334"/>
          </a:xfrm>
          <a:prstGeom prst="roundRect">
            <a:avLst>
              <a:gd name="adj" fmla="val 4839"/>
            </a:avLst>
          </a:prstGeom>
          <a:solidFill>
            <a:srgbClr val="DDEEE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6" name="Text 11"/>
          <p:cNvSpPr/>
          <p:nvPr/>
        </p:nvSpPr>
        <p:spPr>
          <a:xfrm>
            <a:off x="1098590" y="6455450"/>
            <a:ext cx="124332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highlight>
                  <a:srgbClr val="DDEEE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pip install pytest-cov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048827"/>
            <a:ext cx="992124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Mensagens de Erro e Debugging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437453"/>
            <a:ext cx="4900017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Mensagens de Erro Detalhadas: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070033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 PyTest mostra o código do erro diretamente, o que facilita a identificação de bugs.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437453"/>
            <a:ext cx="4578787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Uso de --pdb para Debugging: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623929" y="4070033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 --pdb, você pode entrar no modo de depuração no momento em que um teste falha.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7623929" y="5137785"/>
            <a:ext cx="6150054" cy="765334"/>
          </a:xfrm>
          <a:prstGeom prst="roundRect">
            <a:avLst>
              <a:gd name="adj" fmla="val 29033"/>
            </a:avLst>
          </a:prstGeom>
          <a:solidFill>
            <a:srgbClr val="DDEEE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6"/>
          <p:cNvSpPr/>
          <p:nvPr/>
        </p:nvSpPr>
        <p:spPr>
          <a:xfrm>
            <a:off x="7611666" y="5137785"/>
            <a:ext cx="6174581" cy="765334"/>
          </a:xfrm>
          <a:prstGeom prst="roundRect">
            <a:avLst>
              <a:gd name="adj" fmla="val 4839"/>
            </a:avLst>
          </a:prstGeom>
          <a:solidFill>
            <a:srgbClr val="DDEEE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7858482" y="5322927"/>
            <a:ext cx="5680948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highlight>
                  <a:srgbClr val="DDEEE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pytest --pdb</a:t>
            </a: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1047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6884" y="3429476"/>
            <a:ext cx="6851333" cy="702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Boas Práticas no PyTest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786884" y="4722138"/>
            <a:ext cx="505778" cy="505778"/>
          </a:xfrm>
          <a:prstGeom prst="roundRect">
            <a:avLst>
              <a:gd name="adj" fmla="val 40009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955596" y="4806315"/>
            <a:ext cx="168354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17452" y="4722138"/>
            <a:ext cx="2810470" cy="3513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Organização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17452" y="5208389"/>
            <a:ext cx="5685353" cy="7191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Coloque os testes em uma estrutura de pastas clara e mantenha um padrão de nomeação.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7595" y="4722138"/>
            <a:ext cx="505778" cy="505778"/>
          </a:xfrm>
          <a:prstGeom prst="roundRect">
            <a:avLst>
              <a:gd name="adj" fmla="val 40009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6"/>
          <p:cNvSpPr/>
          <p:nvPr/>
        </p:nvSpPr>
        <p:spPr>
          <a:xfrm>
            <a:off x="7570232" y="4806315"/>
            <a:ext cx="220385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8158163" y="4722138"/>
            <a:ext cx="2810470" cy="3513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Reaproveitamento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8158163" y="5208389"/>
            <a:ext cx="5685353" cy="7191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Evite código duplicado utilizando fixtures bem projetadas.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86884" y="6405205"/>
            <a:ext cx="505778" cy="505778"/>
          </a:xfrm>
          <a:prstGeom prst="roundRect">
            <a:avLst>
              <a:gd name="adj" fmla="val 40009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10"/>
          <p:cNvSpPr/>
          <p:nvPr/>
        </p:nvSpPr>
        <p:spPr>
          <a:xfrm>
            <a:off x="937855" y="6489383"/>
            <a:ext cx="203716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17452" y="6405205"/>
            <a:ext cx="2810470" cy="3513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Parametrização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17452" y="6891457"/>
            <a:ext cx="5685353" cy="7191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 parametrização para cobrir múltiplos cenários sem repetição de código.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427595" y="6405205"/>
            <a:ext cx="505778" cy="505778"/>
          </a:xfrm>
          <a:prstGeom prst="roundRect">
            <a:avLst>
              <a:gd name="adj" fmla="val 40009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7" name="Text 14"/>
          <p:cNvSpPr/>
          <p:nvPr/>
        </p:nvSpPr>
        <p:spPr>
          <a:xfrm>
            <a:off x="7565827" y="6489383"/>
            <a:ext cx="229195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8158163" y="6405205"/>
            <a:ext cx="2810470" cy="3513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Plugins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8158163" y="6891457"/>
            <a:ext cx="5685353" cy="7191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Explore os plugins disponíveis para facilitar tarefas comuns como relatórios e paralelização.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920</Words>
  <Application>Microsoft Office PowerPoint</Application>
  <PresentationFormat>Personalizar</PresentationFormat>
  <Paragraphs>98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Consolas</vt:lpstr>
      <vt:lpstr>Nobile</vt:lpstr>
      <vt:lpstr>Fraunces Extra Bold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Luana Marques</cp:lastModifiedBy>
  <cp:revision>2</cp:revision>
  <dcterms:created xsi:type="dcterms:W3CDTF">2024-10-29T01:10:00Z</dcterms:created>
  <dcterms:modified xsi:type="dcterms:W3CDTF">2024-10-29T01:13:51Z</dcterms:modified>
</cp:coreProperties>
</file>