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1" r:id="rId8"/>
    <p:sldId id="263" r:id="rId9"/>
    <p:sldId id="264" r:id="rId10"/>
    <p:sldId id="266" r:id="rId11"/>
    <p:sldId id="265" r:id="rId12"/>
    <p:sldId id="268" r:id="rId13"/>
    <p:sldId id="273" r:id="rId14"/>
    <p:sldId id="270" r:id="rId15"/>
    <p:sldId id="271" r:id="rId16"/>
    <p:sldId id="272" r:id="rId17"/>
    <p:sldId id="269" r:id="rId18"/>
    <p:sldId id="275" r:id="rId19"/>
    <p:sldId id="274"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42" d="100"/>
          <a:sy n="42" d="100"/>
        </p:scale>
        <p:origin x="72"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nchenry@gmail.com" userId="ac74e713015d6b19" providerId="LiveId" clId="{A1AB9F8B-BFF3-4AD1-8509-15E9AA5DA1B7}"/>
    <pc:docChg chg="addSld delSld modSld">
      <pc:chgData name="qnchenry@gmail.com" userId="ac74e713015d6b19" providerId="LiveId" clId="{A1AB9F8B-BFF3-4AD1-8509-15E9AA5DA1B7}" dt="2018-06-11T21:44:40.833" v="57" actId="20577"/>
      <pc:docMkLst>
        <pc:docMk/>
      </pc:docMkLst>
      <pc:sldChg chg="addSp modSp">
        <pc:chgData name="qnchenry@gmail.com" userId="ac74e713015d6b19" providerId="LiveId" clId="{A1AB9F8B-BFF3-4AD1-8509-15E9AA5DA1B7}" dt="2018-06-11T21:44:40.833" v="57" actId="20577"/>
        <pc:sldMkLst>
          <pc:docMk/>
          <pc:sldMk cId="8154796" sldId="256"/>
        </pc:sldMkLst>
        <pc:spChg chg="add mod">
          <ac:chgData name="qnchenry@gmail.com" userId="ac74e713015d6b19" providerId="LiveId" clId="{A1AB9F8B-BFF3-4AD1-8509-15E9AA5DA1B7}" dt="2018-06-11T21:44:40.833" v="57" actId="20577"/>
          <ac:spMkLst>
            <pc:docMk/>
            <pc:sldMk cId="8154796" sldId="256"/>
            <ac:spMk id="4" creationId="{561F50FB-8403-442D-9F5E-5B7B892DA380}"/>
          </ac:spMkLst>
        </pc:spChg>
      </pc:sldChg>
      <pc:sldChg chg="modSp">
        <pc:chgData name="qnchenry@gmail.com" userId="ac74e713015d6b19" providerId="LiveId" clId="{A1AB9F8B-BFF3-4AD1-8509-15E9AA5DA1B7}" dt="2018-06-11T21:42:24.034" v="31" actId="5793"/>
        <pc:sldMkLst>
          <pc:docMk/>
          <pc:sldMk cId="1171917371" sldId="267"/>
        </pc:sldMkLst>
        <pc:spChg chg="mod">
          <ac:chgData name="qnchenry@gmail.com" userId="ac74e713015d6b19" providerId="LiveId" clId="{A1AB9F8B-BFF3-4AD1-8509-15E9AA5DA1B7}" dt="2018-06-11T21:42:24.034" v="31" actId="5793"/>
          <ac:spMkLst>
            <pc:docMk/>
            <pc:sldMk cId="1171917371" sldId="267"/>
            <ac:spMk id="2" creationId="{682D0899-C5DD-4B59-8B2D-359385AA966E}"/>
          </ac:spMkLst>
        </pc:spChg>
      </pc:sldChg>
      <pc:sldChg chg="modSp">
        <pc:chgData name="qnchenry@gmail.com" userId="ac74e713015d6b19" providerId="LiveId" clId="{A1AB9F8B-BFF3-4AD1-8509-15E9AA5DA1B7}" dt="2018-06-11T21:41:13.727" v="13" actId="20577"/>
        <pc:sldMkLst>
          <pc:docMk/>
          <pc:sldMk cId="4072598277" sldId="269"/>
        </pc:sldMkLst>
        <pc:spChg chg="mod">
          <ac:chgData name="qnchenry@gmail.com" userId="ac74e713015d6b19" providerId="LiveId" clId="{A1AB9F8B-BFF3-4AD1-8509-15E9AA5DA1B7}" dt="2018-06-11T21:41:13.727" v="13" actId="20577"/>
          <ac:spMkLst>
            <pc:docMk/>
            <pc:sldMk cId="4072598277" sldId="269"/>
            <ac:spMk id="4" creationId="{7D4022A1-91D3-4220-8C37-219BE3DFC07E}"/>
          </ac:spMkLst>
        </pc:spChg>
      </pc:sldChg>
      <pc:sldChg chg="modSp">
        <pc:chgData name="qnchenry@gmail.com" userId="ac74e713015d6b19" providerId="LiveId" clId="{A1AB9F8B-BFF3-4AD1-8509-15E9AA5DA1B7}" dt="2018-06-11T21:41:36.480" v="28" actId="20577"/>
        <pc:sldMkLst>
          <pc:docMk/>
          <pc:sldMk cId="2932044025" sldId="274"/>
        </pc:sldMkLst>
        <pc:spChg chg="mod">
          <ac:chgData name="qnchenry@gmail.com" userId="ac74e713015d6b19" providerId="LiveId" clId="{A1AB9F8B-BFF3-4AD1-8509-15E9AA5DA1B7}" dt="2018-06-11T21:41:36.480" v="28" actId="20577"/>
          <ac:spMkLst>
            <pc:docMk/>
            <pc:sldMk cId="2932044025" sldId="274"/>
            <ac:spMk id="4" creationId="{C56AD5B7-284E-4C64-B474-42E819891C67}"/>
          </ac:spMkLst>
        </pc:spChg>
      </pc:sldChg>
      <pc:sldChg chg="add del">
        <pc:chgData name="qnchenry@gmail.com" userId="ac74e713015d6b19" providerId="LiveId" clId="{A1AB9F8B-BFF3-4AD1-8509-15E9AA5DA1B7}" dt="2018-06-11T21:42:07.129" v="30" actId="2696"/>
        <pc:sldMkLst>
          <pc:docMk/>
          <pc:sldMk cId="3348169117"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1A7C-F5BA-4176-891A-63AFB712FB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F1743F-4D00-4B9F-9D4C-91317CD886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E02AB0-51C7-4DA4-82DE-302E46126F74}"/>
              </a:ext>
            </a:extLst>
          </p:cNvPr>
          <p:cNvSpPr>
            <a:spLocks noGrp="1"/>
          </p:cNvSpPr>
          <p:nvPr>
            <p:ph type="dt" sz="half" idx="10"/>
          </p:nvPr>
        </p:nvSpPr>
        <p:spPr/>
        <p:txBody>
          <a:bodyPr/>
          <a:lstStyle/>
          <a:p>
            <a:fld id="{7FE209D2-4CF3-4E2E-A355-48F9436BA4DD}" type="datetimeFigureOut">
              <a:rPr lang="en-US" smtClean="0"/>
              <a:t>6/9/2018</a:t>
            </a:fld>
            <a:endParaRPr lang="en-US"/>
          </a:p>
        </p:txBody>
      </p:sp>
      <p:sp>
        <p:nvSpPr>
          <p:cNvPr id="5" name="Footer Placeholder 4">
            <a:extLst>
              <a:ext uri="{FF2B5EF4-FFF2-40B4-BE49-F238E27FC236}">
                <a16:creationId xmlns:a16="http://schemas.microsoft.com/office/drawing/2014/main" id="{7656C10C-76AF-408E-AA96-95994A892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7B4F80-E4BD-4096-87CD-1DAC8067F94E}"/>
              </a:ext>
            </a:extLst>
          </p:cNvPr>
          <p:cNvSpPr>
            <a:spLocks noGrp="1"/>
          </p:cNvSpPr>
          <p:nvPr>
            <p:ph type="sldNum" sz="quarter" idx="12"/>
          </p:nvPr>
        </p:nvSpPr>
        <p:spPr/>
        <p:txBody>
          <a:bodyPr/>
          <a:lstStyle/>
          <a:p>
            <a:fld id="{B91667DF-FD12-4756-8997-8D30DFB6315E}" type="slidenum">
              <a:rPr lang="en-US" smtClean="0"/>
              <a:t>‹#›</a:t>
            </a:fld>
            <a:endParaRPr lang="en-US"/>
          </a:p>
        </p:txBody>
      </p:sp>
    </p:spTree>
    <p:extLst>
      <p:ext uri="{BB962C8B-B14F-4D97-AF65-F5344CB8AC3E}">
        <p14:creationId xmlns:p14="http://schemas.microsoft.com/office/powerpoint/2010/main" val="2689069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9544-51D1-43AE-BFC4-AA0E874CEA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2B6268-40A5-46F9-8AB9-CBE1918E7DC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9B1DC0-62E6-4C1F-9779-CEC251303FFD}"/>
              </a:ext>
            </a:extLst>
          </p:cNvPr>
          <p:cNvSpPr>
            <a:spLocks noGrp="1"/>
          </p:cNvSpPr>
          <p:nvPr>
            <p:ph type="dt" sz="half" idx="10"/>
          </p:nvPr>
        </p:nvSpPr>
        <p:spPr/>
        <p:txBody>
          <a:bodyPr/>
          <a:lstStyle/>
          <a:p>
            <a:fld id="{7FE209D2-4CF3-4E2E-A355-48F9436BA4DD}" type="datetimeFigureOut">
              <a:rPr lang="en-US" smtClean="0"/>
              <a:t>6/9/2018</a:t>
            </a:fld>
            <a:endParaRPr lang="en-US"/>
          </a:p>
        </p:txBody>
      </p:sp>
      <p:sp>
        <p:nvSpPr>
          <p:cNvPr id="5" name="Footer Placeholder 4">
            <a:extLst>
              <a:ext uri="{FF2B5EF4-FFF2-40B4-BE49-F238E27FC236}">
                <a16:creationId xmlns:a16="http://schemas.microsoft.com/office/drawing/2014/main" id="{576B6A2D-931C-4C12-95C2-2FA0E83EE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44B94-C070-46F4-8E0C-DAD393D63821}"/>
              </a:ext>
            </a:extLst>
          </p:cNvPr>
          <p:cNvSpPr>
            <a:spLocks noGrp="1"/>
          </p:cNvSpPr>
          <p:nvPr>
            <p:ph type="sldNum" sz="quarter" idx="12"/>
          </p:nvPr>
        </p:nvSpPr>
        <p:spPr/>
        <p:txBody>
          <a:bodyPr/>
          <a:lstStyle/>
          <a:p>
            <a:fld id="{B91667DF-FD12-4756-8997-8D30DFB6315E}" type="slidenum">
              <a:rPr lang="en-US" smtClean="0"/>
              <a:t>‹#›</a:t>
            </a:fld>
            <a:endParaRPr lang="en-US"/>
          </a:p>
        </p:txBody>
      </p:sp>
    </p:spTree>
    <p:extLst>
      <p:ext uri="{BB962C8B-B14F-4D97-AF65-F5344CB8AC3E}">
        <p14:creationId xmlns:p14="http://schemas.microsoft.com/office/powerpoint/2010/main" val="17750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6FC078-FACA-4DEC-8502-A1A6099E30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9BF3F9-AED1-4F62-9083-8E53D9873EB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89E75-52BB-45A3-A231-03E5471E170F}"/>
              </a:ext>
            </a:extLst>
          </p:cNvPr>
          <p:cNvSpPr>
            <a:spLocks noGrp="1"/>
          </p:cNvSpPr>
          <p:nvPr>
            <p:ph type="dt" sz="half" idx="10"/>
          </p:nvPr>
        </p:nvSpPr>
        <p:spPr/>
        <p:txBody>
          <a:bodyPr/>
          <a:lstStyle/>
          <a:p>
            <a:fld id="{7FE209D2-4CF3-4E2E-A355-48F9436BA4DD}" type="datetimeFigureOut">
              <a:rPr lang="en-US" smtClean="0"/>
              <a:t>6/9/2018</a:t>
            </a:fld>
            <a:endParaRPr lang="en-US"/>
          </a:p>
        </p:txBody>
      </p:sp>
      <p:sp>
        <p:nvSpPr>
          <p:cNvPr id="5" name="Footer Placeholder 4">
            <a:extLst>
              <a:ext uri="{FF2B5EF4-FFF2-40B4-BE49-F238E27FC236}">
                <a16:creationId xmlns:a16="http://schemas.microsoft.com/office/drawing/2014/main" id="{651B707C-7862-43C8-921F-6117745E9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D274D-33C9-4037-A4B8-9DBBCAC2CA16}"/>
              </a:ext>
            </a:extLst>
          </p:cNvPr>
          <p:cNvSpPr>
            <a:spLocks noGrp="1"/>
          </p:cNvSpPr>
          <p:nvPr>
            <p:ph type="sldNum" sz="quarter" idx="12"/>
          </p:nvPr>
        </p:nvSpPr>
        <p:spPr/>
        <p:txBody>
          <a:bodyPr/>
          <a:lstStyle/>
          <a:p>
            <a:fld id="{B91667DF-FD12-4756-8997-8D30DFB6315E}" type="slidenum">
              <a:rPr lang="en-US" smtClean="0"/>
              <a:t>‹#›</a:t>
            </a:fld>
            <a:endParaRPr lang="en-US"/>
          </a:p>
        </p:txBody>
      </p:sp>
    </p:spTree>
    <p:extLst>
      <p:ext uri="{BB962C8B-B14F-4D97-AF65-F5344CB8AC3E}">
        <p14:creationId xmlns:p14="http://schemas.microsoft.com/office/powerpoint/2010/main" val="403494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2F95-FFEB-4952-AF11-E4CA0861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697B0-EDDF-4465-BEE6-DE6DB832DB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A6C7A-F425-4BF3-AD13-FEAAC354E64D}"/>
              </a:ext>
            </a:extLst>
          </p:cNvPr>
          <p:cNvSpPr>
            <a:spLocks noGrp="1"/>
          </p:cNvSpPr>
          <p:nvPr>
            <p:ph type="dt" sz="half" idx="10"/>
          </p:nvPr>
        </p:nvSpPr>
        <p:spPr/>
        <p:txBody>
          <a:bodyPr/>
          <a:lstStyle/>
          <a:p>
            <a:fld id="{7FE209D2-4CF3-4E2E-A355-48F9436BA4DD}" type="datetimeFigureOut">
              <a:rPr lang="en-US" smtClean="0"/>
              <a:t>6/9/2018</a:t>
            </a:fld>
            <a:endParaRPr lang="en-US"/>
          </a:p>
        </p:txBody>
      </p:sp>
      <p:sp>
        <p:nvSpPr>
          <p:cNvPr id="5" name="Footer Placeholder 4">
            <a:extLst>
              <a:ext uri="{FF2B5EF4-FFF2-40B4-BE49-F238E27FC236}">
                <a16:creationId xmlns:a16="http://schemas.microsoft.com/office/drawing/2014/main" id="{5F70B8BF-3D1C-4E09-B560-7AA07F824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A3E1F3-88AE-498F-8A09-EEEBBB9E2E71}"/>
              </a:ext>
            </a:extLst>
          </p:cNvPr>
          <p:cNvSpPr>
            <a:spLocks noGrp="1"/>
          </p:cNvSpPr>
          <p:nvPr>
            <p:ph type="sldNum" sz="quarter" idx="12"/>
          </p:nvPr>
        </p:nvSpPr>
        <p:spPr/>
        <p:txBody>
          <a:bodyPr/>
          <a:lstStyle/>
          <a:p>
            <a:fld id="{B91667DF-FD12-4756-8997-8D30DFB6315E}" type="slidenum">
              <a:rPr lang="en-US" smtClean="0"/>
              <a:t>‹#›</a:t>
            </a:fld>
            <a:endParaRPr lang="en-US"/>
          </a:p>
        </p:txBody>
      </p:sp>
    </p:spTree>
    <p:extLst>
      <p:ext uri="{BB962C8B-B14F-4D97-AF65-F5344CB8AC3E}">
        <p14:creationId xmlns:p14="http://schemas.microsoft.com/office/powerpoint/2010/main" val="1750995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25D3-D44B-404E-8C7F-056373C509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E34149-6E4F-4F4F-B8CE-72812013F0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73711E-9993-41C4-B0CC-C4C183439CE7}"/>
              </a:ext>
            </a:extLst>
          </p:cNvPr>
          <p:cNvSpPr>
            <a:spLocks noGrp="1"/>
          </p:cNvSpPr>
          <p:nvPr>
            <p:ph type="dt" sz="half" idx="10"/>
          </p:nvPr>
        </p:nvSpPr>
        <p:spPr/>
        <p:txBody>
          <a:bodyPr/>
          <a:lstStyle/>
          <a:p>
            <a:fld id="{7FE209D2-4CF3-4E2E-A355-48F9436BA4DD}" type="datetimeFigureOut">
              <a:rPr lang="en-US" smtClean="0"/>
              <a:t>6/9/2018</a:t>
            </a:fld>
            <a:endParaRPr lang="en-US"/>
          </a:p>
        </p:txBody>
      </p:sp>
      <p:sp>
        <p:nvSpPr>
          <p:cNvPr id="5" name="Footer Placeholder 4">
            <a:extLst>
              <a:ext uri="{FF2B5EF4-FFF2-40B4-BE49-F238E27FC236}">
                <a16:creationId xmlns:a16="http://schemas.microsoft.com/office/drawing/2014/main" id="{9B809C50-AC98-46D2-82E7-BB285A56F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6D2B6E-02E6-44EE-9358-65A325141F6C}"/>
              </a:ext>
            </a:extLst>
          </p:cNvPr>
          <p:cNvSpPr>
            <a:spLocks noGrp="1"/>
          </p:cNvSpPr>
          <p:nvPr>
            <p:ph type="sldNum" sz="quarter" idx="12"/>
          </p:nvPr>
        </p:nvSpPr>
        <p:spPr/>
        <p:txBody>
          <a:bodyPr/>
          <a:lstStyle/>
          <a:p>
            <a:fld id="{B91667DF-FD12-4756-8997-8D30DFB6315E}" type="slidenum">
              <a:rPr lang="en-US" smtClean="0"/>
              <a:t>‹#›</a:t>
            </a:fld>
            <a:endParaRPr lang="en-US"/>
          </a:p>
        </p:txBody>
      </p:sp>
    </p:spTree>
    <p:extLst>
      <p:ext uri="{BB962C8B-B14F-4D97-AF65-F5344CB8AC3E}">
        <p14:creationId xmlns:p14="http://schemas.microsoft.com/office/powerpoint/2010/main" val="2333889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F0D56-3D50-4941-A831-1A1EF55E69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C46B7F-AAE9-4D86-8514-0928CC50CF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55DEFC-C386-45B4-A21F-A7EA9EA13C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4EE0B3-D616-4CDD-A500-2C6F8BA1042D}"/>
              </a:ext>
            </a:extLst>
          </p:cNvPr>
          <p:cNvSpPr>
            <a:spLocks noGrp="1"/>
          </p:cNvSpPr>
          <p:nvPr>
            <p:ph type="dt" sz="half" idx="10"/>
          </p:nvPr>
        </p:nvSpPr>
        <p:spPr/>
        <p:txBody>
          <a:bodyPr/>
          <a:lstStyle/>
          <a:p>
            <a:fld id="{7FE209D2-4CF3-4E2E-A355-48F9436BA4DD}" type="datetimeFigureOut">
              <a:rPr lang="en-US" smtClean="0"/>
              <a:t>6/9/2018</a:t>
            </a:fld>
            <a:endParaRPr lang="en-US"/>
          </a:p>
        </p:txBody>
      </p:sp>
      <p:sp>
        <p:nvSpPr>
          <p:cNvPr id="6" name="Footer Placeholder 5">
            <a:extLst>
              <a:ext uri="{FF2B5EF4-FFF2-40B4-BE49-F238E27FC236}">
                <a16:creationId xmlns:a16="http://schemas.microsoft.com/office/drawing/2014/main" id="{037D2A71-FEAB-4973-94D5-F9EF853A6E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3EFA5B-B4A3-45B7-B814-CF9DFB431171}"/>
              </a:ext>
            </a:extLst>
          </p:cNvPr>
          <p:cNvSpPr>
            <a:spLocks noGrp="1"/>
          </p:cNvSpPr>
          <p:nvPr>
            <p:ph type="sldNum" sz="quarter" idx="12"/>
          </p:nvPr>
        </p:nvSpPr>
        <p:spPr/>
        <p:txBody>
          <a:bodyPr/>
          <a:lstStyle/>
          <a:p>
            <a:fld id="{B91667DF-FD12-4756-8997-8D30DFB6315E}" type="slidenum">
              <a:rPr lang="en-US" smtClean="0"/>
              <a:t>‹#›</a:t>
            </a:fld>
            <a:endParaRPr lang="en-US"/>
          </a:p>
        </p:txBody>
      </p:sp>
    </p:spTree>
    <p:extLst>
      <p:ext uri="{BB962C8B-B14F-4D97-AF65-F5344CB8AC3E}">
        <p14:creationId xmlns:p14="http://schemas.microsoft.com/office/powerpoint/2010/main" val="383758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4E9B-CEC3-43C8-8565-9672179486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019ABE-02DB-4ED4-98AF-A8FB73C684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E7372A8-AC4F-43BB-8A6E-5F930B4C63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ACA00A-B527-4DA1-8189-A4C2BB26F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D1BCD08-2302-4757-B90C-70751B4E45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C943DD-F991-40BC-B59C-BE80827013B0}"/>
              </a:ext>
            </a:extLst>
          </p:cNvPr>
          <p:cNvSpPr>
            <a:spLocks noGrp="1"/>
          </p:cNvSpPr>
          <p:nvPr>
            <p:ph type="dt" sz="half" idx="10"/>
          </p:nvPr>
        </p:nvSpPr>
        <p:spPr/>
        <p:txBody>
          <a:bodyPr/>
          <a:lstStyle/>
          <a:p>
            <a:fld id="{7FE209D2-4CF3-4E2E-A355-48F9436BA4DD}" type="datetimeFigureOut">
              <a:rPr lang="en-US" smtClean="0"/>
              <a:t>6/9/2018</a:t>
            </a:fld>
            <a:endParaRPr lang="en-US"/>
          </a:p>
        </p:txBody>
      </p:sp>
      <p:sp>
        <p:nvSpPr>
          <p:cNvPr id="8" name="Footer Placeholder 7">
            <a:extLst>
              <a:ext uri="{FF2B5EF4-FFF2-40B4-BE49-F238E27FC236}">
                <a16:creationId xmlns:a16="http://schemas.microsoft.com/office/drawing/2014/main" id="{8DB2538A-BC24-4F0C-B69C-C8D5DE1674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EC603C-3E47-431B-B6B0-DA4904B0D903}"/>
              </a:ext>
            </a:extLst>
          </p:cNvPr>
          <p:cNvSpPr>
            <a:spLocks noGrp="1"/>
          </p:cNvSpPr>
          <p:nvPr>
            <p:ph type="sldNum" sz="quarter" idx="12"/>
          </p:nvPr>
        </p:nvSpPr>
        <p:spPr/>
        <p:txBody>
          <a:bodyPr/>
          <a:lstStyle/>
          <a:p>
            <a:fld id="{B91667DF-FD12-4756-8997-8D30DFB6315E}" type="slidenum">
              <a:rPr lang="en-US" smtClean="0"/>
              <a:t>‹#›</a:t>
            </a:fld>
            <a:endParaRPr lang="en-US"/>
          </a:p>
        </p:txBody>
      </p:sp>
    </p:spTree>
    <p:extLst>
      <p:ext uri="{BB962C8B-B14F-4D97-AF65-F5344CB8AC3E}">
        <p14:creationId xmlns:p14="http://schemas.microsoft.com/office/powerpoint/2010/main" val="2171396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9A24-CCC6-401B-8B5A-FF8047E384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732799-07B7-431A-A0C7-6EE5174B8061}"/>
              </a:ext>
            </a:extLst>
          </p:cNvPr>
          <p:cNvSpPr>
            <a:spLocks noGrp="1"/>
          </p:cNvSpPr>
          <p:nvPr>
            <p:ph type="dt" sz="half" idx="10"/>
          </p:nvPr>
        </p:nvSpPr>
        <p:spPr/>
        <p:txBody>
          <a:bodyPr/>
          <a:lstStyle/>
          <a:p>
            <a:fld id="{7FE209D2-4CF3-4E2E-A355-48F9436BA4DD}" type="datetimeFigureOut">
              <a:rPr lang="en-US" smtClean="0"/>
              <a:t>6/9/2018</a:t>
            </a:fld>
            <a:endParaRPr lang="en-US"/>
          </a:p>
        </p:txBody>
      </p:sp>
      <p:sp>
        <p:nvSpPr>
          <p:cNvPr id="4" name="Footer Placeholder 3">
            <a:extLst>
              <a:ext uri="{FF2B5EF4-FFF2-40B4-BE49-F238E27FC236}">
                <a16:creationId xmlns:a16="http://schemas.microsoft.com/office/drawing/2014/main" id="{C1C52A9D-942F-4522-8C67-68E4FD2670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4FAAC-75D6-49F8-8755-1673DEA16DA8}"/>
              </a:ext>
            </a:extLst>
          </p:cNvPr>
          <p:cNvSpPr>
            <a:spLocks noGrp="1"/>
          </p:cNvSpPr>
          <p:nvPr>
            <p:ph type="sldNum" sz="quarter" idx="12"/>
          </p:nvPr>
        </p:nvSpPr>
        <p:spPr/>
        <p:txBody>
          <a:bodyPr/>
          <a:lstStyle/>
          <a:p>
            <a:fld id="{B91667DF-FD12-4756-8997-8D30DFB6315E}" type="slidenum">
              <a:rPr lang="en-US" smtClean="0"/>
              <a:t>‹#›</a:t>
            </a:fld>
            <a:endParaRPr lang="en-US"/>
          </a:p>
        </p:txBody>
      </p:sp>
    </p:spTree>
    <p:extLst>
      <p:ext uri="{BB962C8B-B14F-4D97-AF65-F5344CB8AC3E}">
        <p14:creationId xmlns:p14="http://schemas.microsoft.com/office/powerpoint/2010/main" val="188976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96D40A-1A26-475B-A2AB-905A6714462C}"/>
              </a:ext>
            </a:extLst>
          </p:cNvPr>
          <p:cNvSpPr>
            <a:spLocks noGrp="1"/>
          </p:cNvSpPr>
          <p:nvPr>
            <p:ph type="dt" sz="half" idx="10"/>
          </p:nvPr>
        </p:nvSpPr>
        <p:spPr/>
        <p:txBody>
          <a:bodyPr/>
          <a:lstStyle/>
          <a:p>
            <a:fld id="{7FE209D2-4CF3-4E2E-A355-48F9436BA4DD}" type="datetimeFigureOut">
              <a:rPr lang="en-US" smtClean="0"/>
              <a:t>6/9/2018</a:t>
            </a:fld>
            <a:endParaRPr lang="en-US"/>
          </a:p>
        </p:txBody>
      </p:sp>
      <p:sp>
        <p:nvSpPr>
          <p:cNvPr id="3" name="Footer Placeholder 2">
            <a:extLst>
              <a:ext uri="{FF2B5EF4-FFF2-40B4-BE49-F238E27FC236}">
                <a16:creationId xmlns:a16="http://schemas.microsoft.com/office/drawing/2014/main" id="{57F08BD2-3E52-4D14-9F01-E9AD0BF615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72DE48-4271-4B76-9445-D68538AE7BB3}"/>
              </a:ext>
            </a:extLst>
          </p:cNvPr>
          <p:cNvSpPr>
            <a:spLocks noGrp="1"/>
          </p:cNvSpPr>
          <p:nvPr>
            <p:ph type="sldNum" sz="quarter" idx="12"/>
          </p:nvPr>
        </p:nvSpPr>
        <p:spPr/>
        <p:txBody>
          <a:bodyPr/>
          <a:lstStyle/>
          <a:p>
            <a:fld id="{B91667DF-FD12-4756-8997-8D30DFB6315E}" type="slidenum">
              <a:rPr lang="en-US" smtClean="0"/>
              <a:t>‹#›</a:t>
            </a:fld>
            <a:endParaRPr lang="en-US"/>
          </a:p>
        </p:txBody>
      </p:sp>
    </p:spTree>
    <p:extLst>
      <p:ext uri="{BB962C8B-B14F-4D97-AF65-F5344CB8AC3E}">
        <p14:creationId xmlns:p14="http://schemas.microsoft.com/office/powerpoint/2010/main" val="337843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1D7D5-B1FB-41BD-828C-BC4E240E5F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82DA09-D8E8-4A13-AF02-D92F15B846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7D1AC6-F4C7-48DF-B32B-A802C963B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CDE5BF-E1FF-4853-91D5-EB88319E6E63}"/>
              </a:ext>
            </a:extLst>
          </p:cNvPr>
          <p:cNvSpPr>
            <a:spLocks noGrp="1"/>
          </p:cNvSpPr>
          <p:nvPr>
            <p:ph type="dt" sz="half" idx="10"/>
          </p:nvPr>
        </p:nvSpPr>
        <p:spPr/>
        <p:txBody>
          <a:bodyPr/>
          <a:lstStyle/>
          <a:p>
            <a:fld id="{7FE209D2-4CF3-4E2E-A355-48F9436BA4DD}" type="datetimeFigureOut">
              <a:rPr lang="en-US" smtClean="0"/>
              <a:t>6/9/2018</a:t>
            </a:fld>
            <a:endParaRPr lang="en-US"/>
          </a:p>
        </p:txBody>
      </p:sp>
      <p:sp>
        <p:nvSpPr>
          <p:cNvPr id="6" name="Footer Placeholder 5">
            <a:extLst>
              <a:ext uri="{FF2B5EF4-FFF2-40B4-BE49-F238E27FC236}">
                <a16:creationId xmlns:a16="http://schemas.microsoft.com/office/drawing/2014/main" id="{A8DD135E-5DF7-49A4-BEAF-89AF16EF7A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D42283-62F3-4935-91EB-2BDF30845679}"/>
              </a:ext>
            </a:extLst>
          </p:cNvPr>
          <p:cNvSpPr>
            <a:spLocks noGrp="1"/>
          </p:cNvSpPr>
          <p:nvPr>
            <p:ph type="sldNum" sz="quarter" idx="12"/>
          </p:nvPr>
        </p:nvSpPr>
        <p:spPr/>
        <p:txBody>
          <a:bodyPr/>
          <a:lstStyle/>
          <a:p>
            <a:fld id="{B91667DF-FD12-4756-8997-8D30DFB6315E}" type="slidenum">
              <a:rPr lang="en-US" smtClean="0"/>
              <a:t>‹#›</a:t>
            </a:fld>
            <a:endParaRPr lang="en-US"/>
          </a:p>
        </p:txBody>
      </p:sp>
    </p:spTree>
    <p:extLst>
      <p:ext uri="{BB962C8B-B14F-4D97-AF65-F5344CB8AC3E}">
        <p14:creationId xmlns:p14="http://schemas.microsoft.com/office/powerpoint/2010/main" val="92305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3511-D5B0-41CB-B33F-2C2B93CCF7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99451E-00AA-4DC4-9B8A-BEFC53E9ED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C39C01-64A4-45F7-A3F2-31AFE09A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5FACAD-70F1-4A45-A797-658D877ACFC3}"/>
              </a:ext>
            </a:extLst>
          </p:cNvPr>
          <p:cNvSpPr>
            <a:spLocks noGrp="1"/>
          </p:cNvSpPr>
          <p:nvPr>
            <p:ph type="dt" sz="half" idx="10"/>
          </p:nvPr>
        </p:nvSpPr>
        <p:spPr/>
        <p:txBody>
          <a:bodyPr/>
          <a:lstStyle/>
          <a:p>
            <a:fld id="{7FE209D2-4CF3-4E2E-A355-48F9436BA4DD}" type="datetimeFigureOut">
              <a:rPr lang="en-US" smtClean="0"/>
              <a:t>6/9/2018</a:t>
            </a:fld>
            <a:endParaRPr lang="en-US"/>
          </a:p>
        </p:txBody>
      </p:sp>
      <p:sp>
        <p:nvSpPr>
          <p:cNvPr id="6" name="Footer Placeholder 5">
            <a:extLst>
              <a:ext uri="{FF2B5EF4-FFF2-40B4-BE49-F238E27FC236}">
                <a16:creationId xmlns:a16="http://schemas.microsoft.com/office/drawing/2014/main" id="{978ED0FA-5C7E-4E3D-B1B9-E7C8A8AAFB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CC3DDE-6205-4D89-8D0C-1E253CB3BD07}"/>
              </a:ext>
            </a:extLst>
          </p:cNvPr>
          <p:cNvSpPr>
            <a:spLocks noGrp="1"/>
          </p:cNvSpPr>
          <p:nvPr>
            <p:ph type="sldNum" sz="quarter" idx="12"/>
          </p:nvPr>
        </p:nvSpPr>
        <p:spPr/>
        <p:txBody>
          <a:bodyPr/>
          <a:lstStyle/>
          <a:p>
            <a:fld id="{B91667DF-FD12-4756-8997-8D30DFB6315E}" type="slidenum">
              <a:rPr lang="en-US" smtClean="0"/>
              <a:t>‹#›</a:t>
            </a:fld>
            <a:endParaRPr lang="en-US"/>
          </a:p>
        </p:txBody>
      </p:sp>
    </p:spTree>
    <p:extLst>
      <p:ext uri="{BB962C8B-B14F-4D97-AF65-F5344CB8AC3E}">
        <p14:creationId xmlns:p14="http://schemas.microsoft.com/office/powerpoint/2010/main" val="942255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44FA0B-2A4C-4743-8F6E-0BE1C4F7BC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9878F1-413C-4ABB-97C1-58A9972180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9EBE77-7992-49D8-AEB6-2D75BCFA15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209D2-4CF3-4E2E-A355-48F9436BA4DD}" type="datetimeFigureOut">
              <a:rPr lang="en-US" smtClean="0"/>
              <a:t>6/9/2018</a:t>
            </a:fld>
            <a:endParaRPr lang="en-US"/>
          </a:p>
        </p:txBody>
      </p:sp>
      <p:sp>
        <p:nvSpPr>
          <p:cNvPr id="5" name="Footer Placeholder 4">
            <a:extLst>
              <a:ext uri="{FF2B5EF4-FFF2-40B4-BE49-F238E27FC236}">
                <a16:creationId xmlns:a16="http://schemas.microsoft.com/office/drawing/2014/main" id="{D7029F8F-31FD-49A2-8334-55D9614C4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498E80-0090-4403-AAB9-10CF00E79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667DF-FD12-4756-8997-8D30DFB6315E}" type="slidenum">
              <a:rPr lang="en-US" smtClean="0"/>
              <a:t>‹#›</a:t>
            </a:fld>
            <a:endParaRPr lang="en-US"/>
          </a:p>
        </p:txBody>
      </p:sp>
    </p:spTree>
    <p:extLst>
      <p:ext uri="{BB962C8B-B14F-4D97-AF65-F5344CB8AC3E}">
        <p14:creationId xmlns:p14="http://schemas.microsoft.com/office/powerpoint/2010/main" val="176369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umass.edu/landeco/teaching/multivariate/schedule/cluster1.pdf" TargetMode="External"/><Relationship Id="rId2" Type="http://schemas.openxmlformats.org/officeDocument/2006/relationships/hyperlink" Target="https://www-users.cs.umn.edu/~kumar001/dmbook/ch8.pd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52FB7-F871-4138-A883-686C49BA730A}"/>
              </a:ext>
            </a:extLst>
          </p:cNvPr>
          <p:cNvSpPr>
            <a:spLocks noGrp="1"/>
          </p:cNvSpPr>
          <p:nvPr>
            <p:ph type="ctrTitle"/>
          </p:nvPr>
        </p:nvSpPr>
        <p:spPr/>
        <p:txBody>
          <a:bodyPr/>
          <a:lstStyle/>
          <a:p>
            <a:r>
              <a:rPr lang="en-US" dirty="0"/>
              <a:t>User Election in Clustering Algorithms</a:t>
            </a:r>
          </a:p>
        </p:txBody>
      </p:sp>
      <p:sp>
        <p:nvSpPr>
          <p:cNvPr id="3" name="Subtitle 2">
            <a:extLst>
              <a:ext uri="{FF2B5EF4-FFF2-40B4-BE49-F238E27FC236}">
                <a16:creationId xmlns:a16="http://schemas.microsoft.com/office/drawing/2014/main" id="{45C80791-3702-4BF3-B784-6EAFCD4A40CC}"/>
              </a:ext>
            </a:extLst>
          </p:cNvPr>
          <p:cNvSpPr>
            <a:spLocks noGrp="1"/>
          </p:cNvSpPr>
          <p:nvPr>
            <p:ph type="subTitle" idx="1"/>
          </p:nvPr>
        </p:nvSpPr>
        <p:spPr/>
        <p:txBody>
          <a:bodyPr/>
          <a:lstStyle/>
          <a:p>
            <a:r>
              <a:rPr lang="en-US" dirty="0"/>
              <a:t>**** Steps in a clustering algorithm that are [1. partial to user interaction] and  [2. critical in the algorithms output] are opportunities for Bias to be infused into the output****</a:t>
            </a:r>
          </a:p>
        </p:txBody>
      </p:sp>
      <p:sp>
        <p:nvSpPr>
          <p:cNvPr id="4" name="TextBox 3">
            <a:extLst>
              <a:ext uri="{FF2B5EF4-FFF2-40B4-BE49-F238E27FC236}">
                <a16:creationId xmlns:a16="http://schemas.microsoft.com/office/drawing/2014/main" id="{561F50FB-8403-442D-9F5E-5B7B892DA380}"/>
              </a:ext>
            </a:extLst>
          </p:cNvPr>
          <p:cNvSpPr txBox="1"/>
          <p:nvPr/>
        </p:nvSpPr>
        <p:spPr>
          <a:xfrm>
            <a:off x="6812280" y="5875020"/>
            <a:ext cx="4343400" cy="369332"/>
          </a:xfrm>
          <a:prstGeom prst="rect">
            <a:avLst/>
          </a:prstGeom>
          <a:noFill/>
        </p:spPr>
        <p:txBody>
          <a:bodyPr wrap="square" rtlCol="0">
            <a:spAutoFit/>
          </a:bodyPr>
          <a:lstStyle/>
          <a:p>
            <a:r>
              <a:rPr lang="en-US" dirty="0"/>
              <a:t>Draft by </a:t>
            </a:r>
            <a:r>
              <a:rPr lang="en-US" dirty="0" err="1"/>
              <a:t>Quinci</a:t>
            </a:r>
            <a:r>
              <a:rPr lang="en-US" dirty="0"/>
              <a:t> Henry</a:t>
            </a:r>
          </a:p>
        </p:txBody>
      </p:sp>
    </p:spTree>
    <p:extLst>
      <p:ext uri="{BB962C8B-B14F-4D97-AF65-F5344CB8AC3E}">
        <p14:creationId xmlns:p14="http://schemas.microsoft.com/office/powerpoint/2010/main" val="8154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6BE73-F703-4030-B44A-FB83FC9648CD}"/>
              </a:ext>
            </a:extLst>
          </p:cNvPr>
          <p:cNvSpPr>
            <a:spLocks noGrp="1"/>
          </p:cNvSpPr>
          <p:nvPr>
            <p:ph type="title"/>
          </p:nvPr>
        </p:nvSpPr>
        <p:spPr/>
        <p:txBody>
          <a:bodyPr/>
          <a:lstStyle/>
          <a:p>
            <a:r>
              <a:rPr lang="en-US" dirty="0"/>
              <a:t>Method 2: </a:t>
            </a:r>
            <a:r>
              <a:rPr lang="en-US" i="1" dirty="0"/>
              <a:t>Bisecting</a:t>
            </a:r>
            <a:r>
              <a:rPr lang="en-US" dirty="0"/>
              <a:t> K – means (cont.)</a:t>
            </a:r>
          </a:p>
        </p:txBody>
      </p:sp>
      <p:sp>
        <p:nvSpPr>
          <p:cNvPr id="3" name="Content Placeholder 2">
            <a:extLst>
              <a:ext uri="{FF2B5EF4-FFF2-40B4-BE49-F238E27FC236}">
                <a16:creationId xmlns:a16="http://schemas.microsoft.com/office/drawing/2014/main" id="{7D9FF25D-2F4D-4FBD-B4D4-5395977D205C}"/>
              </a:ext>
            </a:extLst>
          </p:cNvPr>
          <p:cNvSpPr>
            <a:spLocks noGrp="1"/>
          </p:cNvSpPr>
          <p:nvPr>
            <p:ph idx="1"/>
          </p:nvPr>
        </p:nvSpPr>
        <p:spPr/>
        <p:txBody>
          <a:bodyPr>
            <a:normAutofit/>
          </a:bodyPr>
          <a:lstStyle/>
          <a:p>
            <a:pPr marL="514350" indent="-514350">
              <a:buAutoNum type="arabicPeriod"/>
            </a:pPr>
            <a:r>
              <a:rPr lang="en-US" dirty="0"/>
              <a:t>Initially allow one large cluster</a:t>
            </a:r>
          </a:p>
          <a:p>
            <a:pPr marL="514350" indent="-514350">
              <a:buAutoNum type="arabicPeriod"/>
            </a:pPr>
            <a:r>
              <a:rPr lang="en-US" dirty="0"/>
              <a:t>Repeat</a:t>
            </a:r>
          </a:p>
          <a:p>
            <a:pPr marL="971550" lvl="1" indent="-514350">
              <a:buAutoNum type="arabicPeriod"/>
            </a:pPr>
            <a:r>
              <a:rPr lang="en-US" u="sng" dirty="0"/>
              <a:t>Select a cluster from “list” of clusters*</a:t>
            </a:r>
          </a:p>
          <a:p>
            <a:pPr marL="971550" lvl="1" indent="-514350">
              <a:buAutoNum type="arabicPeriod"/>
            </a:pPr>
            <a:r>
              <a:rPr lang="en-US" dirty="0"/>
              <a:t>Perform trial bisections</a:t>
            </a:r>
          </a:p>
          <a:p>
            <a:pPr marL="971550" lvl="1" indent="-514350">
              <a:buAutoNum type="arabicPeriod"/>
            </a:pPr>
            <a:r>
              <a:rPr lang="en-US" dirty="0"/>
              <a:t>End for</a:t>
            </a:r>
          </a:p>
          <a:p>
            <a:pPr marL="1428750" lvl="2" indent="-514350">
              <a:buAutoNum type="arabicPeriod"/>
            </a:pPr>
            <a:r>
              <a:rPr lang="en-US" dirty="0"/>
              <a:t>Bisect cluster using  basic K- means </a:t>
            </a:r>
          </a:p>
          <a:p>
            <a:pPr marL="971550" lvl="1" indent="-514350">
              <a:buAutoNum type="arabicPeriod"/>
            </a:pPr>
            <a:r>
              <a:rPr lang="en-US" u="sng" dirty="0">
                <a:solidFill>
                  <a:srgbClr val="FF0000"/>
                </a:solidFill>
              </a:rPr>
              <a:t>Select two clusters with lowest SSE</a:t>
            </a:r>
            <a:r>
              <a:rPr lang="en-US" dirty="0"/>
              <a:t>.</a:t>
            </a:r>
          </a:p>
          <a:p>
            <a:pPr marL="971550" lvl="1" indent="-514350">
              <a:buAutoNum type="arabicPeriod"/>
            </a:pPr>
            <a:r>
              <a:rPr lang="en-US" dirty="0"/>
              <a:t>Add these two clusters to the “list” of clusters</a:t>
            </a:r>
          </a:p>
          <a:p>
            <a:pPr marL="514350" indent="-514350">
              <a:buAutoNum type="arabicPeriod"/>
            </a:pPr>
            <a:r>
              <a:rPr lang="en-US" dirty="0"/>
              <a:t>Until the list of clusters contains </a:t>
            </a:r>
            <a:r>
              <a:rPr lang="en-US" u="sng" dirty="0"/>
              <a:t>K clusters*</a:t>
            </a:r>
            <a:r>
              <a:rPr lang="en-US" dirty="0"/>
              <a:t>. </a:t>
            </a:r>
          </a:p>
        </p:txBody>
      </p:sp>
    </p:spTree>
    <p:extLst>
      <p:ext uri="{BB962C8B-B14F-4D97-AF65-F5344CB8AC3E}">
        <p14:creationId xmlns:p14="http://schemas.microsoft.com/office/powerpoint/2010/main" val="293210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9ED1-BD41-4CAF-8F7F-B0F25DBB68D7}"/>
              </a:ext>
            </a:extLst>
          </p:cNvPr>
          <p:cNvSpPr>
            <a:spLocks noGrp="1"/>
          </p:cNvSpPr>
          <p:nvPr>
            <p:ph type="title"/>
          </p:nvPr>
        </p:nvSpPr>
        <p:spPr/>
        <p:txBody>
          <a:bodyPr/>
          <a:lstStyle/>
          <a:p>
            <a:r>
              <a:rPr lang="en-US" i="1" dirty="0"/>
              <a:t>Bisecting</a:t>
            </a:r>
            <a:r>
              <a:rPr lang="en-US" dirty="0"/>
              <a:t> K – means [select two clusters with lowest SSE]</a:t>
            </a:r>
          </a:p>
        </p:txBody>
      </p:sp>
      <p:sp>
        <p:nvSpPr>
          <p:cNvPr id="3" name="Content Placeholder 2">
            <a:extLst>
              <a:ext uri="{FF2B5EF4-FFF2-40B4-BE49-F238E27FC236}">
                <a16:creationId xmlns:a16="http://schemas.microsoft.com/office/drawing/2014/main" id="{3CFA5204-E172-4FA8-BAFB-8E15316CD557}"/>
              </a:ext>
            </a:extLst>
          </p:cNvPr>
          <p:cNvSpPr>
            <a:spLocks noGrp="1"/>
          </p:cNvSpPr>
          <p:nvPr>
            <p:ph sz="half" idx="1"/>
          </p:nvPr>
        </p:nvSpPr>
        <p:spPr/>
        <p:txBody>
          <a:bodyPr/>
          <a:lstStyle/>
          <a:p>
            <a:r>
              <a:rPr lang="en-US" dirty="0"/>
              <a:t>Analogous to the aforementioned distance functions, SSE is simply a function to measure homogenous nature of  a clustering. Further, alternate methods may in fact be used though SSE is highly conventional.</a:t>
            </a:r>
          </a:p>
        </p:txBody>
      </p:sp>
      <p:sp>
        <p:nvSpPr>
          <p:cNvPr id="4" name="Content Placeholder 3">
            <a:extLst>
              <a:ext uri="{FF2B5EF4-FFF2-40B4-BE49-F238E27FC236}">
                <a16:creationId xmlns:a16="http://schemas.microsoft.com/office/drawing/2014/main" id="{16D10AA3-60CE-463A-93E4-08CC730B1698}"/>
              </a:ext>
            </a:extLst>
          </p:cNvPr>
          <p:cNvSpPr>
            <a:spLocks noGrp="1"/>
          </p:cNvSpPr>
          <p:nvPr>
            <p:ph sz="half" idx="2"/>
          </p:nvPr>
        </p:nvSpPr>
        <p:spPr/>
        <p:txBody>
          <a:bodyPr/>
          <a:lstStyle/>
          <a:p>
            <a:pPr marL="0" indent="0">
              <a:buNone/>
            </a:pPr>
            <a:r>
              <a:rPr lang="en-US" dirty="0"/>
              <a:t>examples: </a:t>
            </a:r>
          </a:p>
          <a:p>
            <a:pPr marL="0" indent="0">
              <a:buNone/>
            </a:pPr>
            <a:r>
              <a:rPr lang="en-US" dirty="0"/>
              <a:t>*Multivariate Analysis of Variance (MANOVA)</a:t>
            </a:r>
          </a:p>
          <a:p>
            <a:pPr marL="0" indent="0">
              <a:buNone/>
            </a:pPr>
            <a:r>
              <a:rPr lang="en-US" dirty="0"/>
              <a:t>* Multi-Response Permutation Procedures (MRPP)</a:t>
            </a:r>
          </a:p>
          <a:p>
            <a:pPr marL="0" indent="0">
              <a:buNone/>
            </a:pPr>
            <a:r>
              <a:rPr lang="en-US" dirty="0"/>
              <a:t>* Analysis of Group Similarities (ANOSIM)</a:t>
            </a:r>
          </a:p>
          <a:p>
            <a:pPr marL="0" indent="0">
              <a:buNone/>
            </a:pPr>
            <a:r>
              <a:rPr lang="en-US" dirty="0"/>
              <a:t>* Mantel’s Test (MANTEL)</a:t>
            </a:r>
            <a:r>
              <a:rPr lang="en-US" baseline="30000" dirty="0"/>
              <a:t>2</a:t>
            </a:r>
            <a:endParaRPr lang="en-US" dirty="0"/>
          </a:p>
          <a:p>
            <a:pPr marL="0" indent="0">
              <a:buNone/>
            </a:pPr>
            <a:endParaRPr lang="en-US" dirty="0"/>
          </a:p>
        </p:txBody>
      </p:sp>
    </p:spTree>
    <p:extLst>
      <p:ext uri="{BB962C8B-B14F-4D97-AF65-F5344CB8AC3E}">
        <p14:creationId xmlns:p14="http://schemas.microsoft.com/office/powerpoint/2010/main" val="348130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C15D-4EBA-48DB-8A45-2F88309ED8E7}"/>
              </a:ext>
            </a:extLst>
          </p:cNvPr>
          <p:cNvSpPr>
            <a:spLocks noGrp="1"/>
          </p:cNvSpPr>
          <p:nvPr>
            <p:ph type="title"/>
          </p:nvPr>
        </p:nvSpPr>
        <p:spPr/>
        <p:txBody>
          <a:bodyPr/>
          <a:lstStyle/>
          <a:p>
            <a:r>
              <a:rPr lang="en-US" dirty="0"/>
              <a:t>Method 3: Basic agglomerative hierarchical clustering</a:t>
            </a:r>
          </a:p>
        </p:txBody>
      </p:sp>
      <p:sp>
        <p:nvSpPr>
          <p:cNvPr id="3" name="Content Placeholder 2">
            <a:extLst>
              <a:ext uri="{FF2B5EF4-FFF2-40B4-BE49-F238E27FC236}">
                <a16:creationId xmlns:a16="http://schemas.microsoft.com/office/drawing/2014/main" id="{CC49E71F-4BEA-4486-89BD-642C8B291D52}"/>
              </a:ext>
            </a:extLst>
          </p:cNvPr>
          <p:cNvSpPr>
            <a:spLocks noGrp="1"/>
          </p:cNvSpPr>
          <p:nvPr>
            <p:ph idx="1"/>
          </p:nvPr>
        </p:nvSpPr>
        <p:spPr/>
        <p:txBody>
          <a:bodyPr>
            <a:normAutofit/>
          </a:bodyPr>
          <a:lstStyle/>
          <a:p>
            <a:pPr marL="514350" indent="-514350">
              <a:buAutoNum type="arabicPeriod"/>
            </a:pPr>
            <a:r>
              <a:rPr lang="en-US" dirty="0"/>
              <a:t>Compute the </a:t>
            </a:r>
            <a:r>
              <a:rPr lang="en-US" u="sng" dirty="0">
                <a:solidFill>
                  <a:srgbClr val="FF0000"/>
                </a:solidFill>
              </a:rPr>
              <a:t>proximity</a:t>
            </a:r>
            <a:r>
              <a:rPr lang="en-US" dirty="0"/>
              <a:t> matrix</a:t>
            </a:r>
          </a:p>
          <a:p>
            <a:pPr marL="514350" indent="-514350">
              <a:buAutoNum type="arabicPeriod"/>
            </a:pPr>
            <a:r>
              <a:rPr lang="en-US" dirty="0"/>
              <a:t>Repeat</a:t>
            </a:r>
          </a:p>
          <a:p>
            <a:pPr marL="971550" lvl="1" indent="-514350">
              <a:buAutoNum type="arabicPeriod"/>
            </a:pPr>
            <a:r>
              <a:rPr lang="en-US" dirty="0"/>
              <a:t>Merge the </a:t>
            </a:r>
            <a:r>
              <a:rPr lang="en-US" u="sng" dirty="0"/>
              <a:t>closest*</a:t>
            </a:r>
            <a:r>
              <a:rPr lang="en-US" dirty="0"/>
              <a:t> two clusters</a:t>
            </a:r>
          </a:p>
          <a:p>
            <a:pPr marL="971550" lvl="1" indent="-514350">
              <a:buAutoNum type="arabicPeriod"/>
            </a:pPr>
            <a:r>
              <a:rPr lang="en-US" dirty="0"/>
              <a:t>Update the proximity matrix to reflect the proximity between the new cluster and the original clusters. </a:t>
            </a:r>
          </a:p>
          <a:p>
            <a:pPr marL="514350" indent="-514350">
              <a:buAutoNum type="arabicPeriod"/>
            </a:pPr>
            <a:r>
              <a:rPr lang="en-US" dirty="0"/>
              <a:t>Until Only one cluster remains.</a:t>
            </a:r>
          </a:p>
          <a:p>
            <a:pPr marL="514350" indent="-514350">
              <a:buAutoNum type="arabicPeriod"/>
            </a:pPr>
            <a:endParaRPr lang="en-US" dirty="0"/>
          </a:p>
          <a:p>
            <a:pPr marL="514350" indent="-514350">
              <a:buAutoNum type="arabicPeriod"/>
            </a:pPr>
            <a:endParaRPr lang="en-US" dirty="0"/>
          </a:p>
          <a:p>
            <a:pPr marL="0" indent="0">
              <a:buNone/>
            </a:pPr>
            <a:r>
              <a:rPr lang="en-US" dirty="0"/>
              <a:t>*  use the “level” of the clustering with the lowest </a:t>
            </a:r>
            <a:r>
              <a:rPr lang="en-US" u="sng" dirty="0"/>
              <a:t>SSE*</a:t>
            </a:r>
          </a:p>
        </p:txBody>
      </p:sp>
      <p:sp>
        <p:nvSpPr>
          <p:cNvPr id="4" name="Content Placeholder 3">
            <a:extLst>
              <a:ext uri="{FF2B5EF4-FFF2-40B4-BE49-F238E27FC236}">
                <a16:creationId xmlns:a16="http://schemas.microsoft.com/office/drawing/2014/main" id="{6D352FDF-6177-4B0A-9FFD-9803A07E6569}"/>
              </a:ext>
            </a:extLst>
          </p:cNvPr>
          <p:cNvSpPr>
            <a:spLocks noGrp="1"/>
          </p:cNvSpPr>
          <p:nvPr>
            <p:ph sz="half" idx="4294967295"/>
          </p:nvPr>
        </p:nvSpPr>
        <p:spPr>
          <a:xfrm>
            <a:off x="7010400" y="1825625"/>
            <a:ext cx="5181600" cy="4351338"/>
          </a:xfrm>
        </p:spPr>
        <p:txBody>
          <a:bodyPr>
            <a:normAutofit/>
          </a:bodyPr>
          <a:lstStyle/>
          <a:p>
            <a:pPr lvl="1"/>
            <a:endParaRPr lang="en-US" dirty="0"/>
          </a:p>
          <a:p>
            <a:pPr lvl="2"/>
            <a:endParaRPr lang="en-US" dirty="0"/>
          </a:p>
        </p:txBody>
      </p:sp>
    </p:spTree>
    <p:extLst>
      <p:ext uri="{BB962C8B-B14F-4D97-AF65-F5344CB8AC3E}">
        <p14:creationId xmlns:p14="http://schemas.microsoft.com/office/powerpoint/2010/main" val="3475150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490568-DFCD-461F-B15F-0EF44B45E38C}"/>
              </a:ext>
            </a:extLst>
          </p:cNvPr>
          <p:cNvSpPr>
            <a:spLocks noGrp="1"/>
          </p:cNvSpPr>
          <p:nvPr>
            <p:ph type="title"/>
          </p:nvPr>
        </p:nvSpPr>
        <p:spPr/>
        <p:txBody>
          <a:bodyPr/>
          <a:lstStyle/>
          <a:p>
            <a:r>
              <a:rPr lang="en-US" dirty="0">
                <a:solidFill>
                  <a:prstClr val="black"/>
                </a:solidFill>
              </a:rPr>
              <a:t>Method 3: Basic agglomerative hierarchical clustering (cont.)</a:t>
            </a:r>
            <a:endParaRPr lang="en-US" dirty="0"/>
          </a:p>
        </p:txBody>
      </p:sp>
      <p:sp>
        <p:nvSpPr>
          <p:cNvPr id="6" name="Content Placeholder 5">
            <a:extLst>
              <a:ext uri="{FF2B5EF4-FFF2-40B4-BE49-F238E27FC236}">
                <a16:creationId xmlns:a16="http://schemas.microsoft.com/office/drawing/2014/main" id="{EBCA32E5-D526-4665-A386-B4AF1F658AD7}"/>
              </a:ext>
            </a:extLst>
          </p:cNvPr>
          <p:cNvSpPr>
            <a:spLocks noGrp="1"/>
          </p:cNvSpPr>
          <p:nvPr>
            <p:ph idx="1"/>
          </p:nvPr>
        </p:nvSpPr>
        <p:spPr/>
        <p:txBody>
          <a:bodyPr/>
          <a:lstStyle/>
          <a:p>
            <a:pPr lvl="0"/>
            <a:r>
              <a:rPr lang="en-US" sz="2600" dirty="0">
                <a:solidFill>
                  <a:prstClr val="black"/>
                </a:solidFill>
              </a:rPr>
              <a:t>Definition of proximity will effect outcome</a:t>
            </a:r>
          </a:p>
          <a:p>
            <a:pPr lvl="1"/>
            <a:r>
              <a:rPr lang="en-US" sz="2200" dirty="0">
                <a:solidFill>
                  <a:prstClr val="black"/>
                </a:solidFill>
              </a:rPr>
              <a:t>Single link </a:t>
            </a:r>
          </a:p>
          <a:p>
            <a:pPr lvl="2"/>
            <a:r>
              <a:rPr lang="en-US" sz="1900" dirty="0">
                <a:solidFill>
                  <a:prstClr val="black"/>
                </a:solidFill>
              </a:rPr>
              <a:t>Proximity is defined as distance between closest two points</a:t>
            </a:r>
          </a:p>
          <a:p>
            <a:pPr lvl="1"/>
            <a:r>
              <a:rPr lang="en-US" sz="2200" dirty="0">
                <a:solidFill>
                  <a:prstClr val="black"/>
                </a:solidFill>
              </a:rPr>
              <a:t>Complete link</a:t>
            </a:r>
          </a:p>
          <a:p>
            <a:pPr lvl="2"/>
            <a:r>
              <a:rPr lang="en-US" sz="1900" dirty="0">
                <a:solidFill>
                  <a:prstClr val="black"/>
                </a:solidFill>
              </a:rPr>
              <a:t>Proximity is defined as distance between farthest two points</a:t>
            </a:r>
          </a:p>
          <a:p>
            <a:pPr lvl="1"/>
            <a:r>
              <a:rPr lang="en-US" sz="2200" dirty="0">
                <a:solidFill>
                  <a:prstClr val="black"/>
                </a:solidFill>
              </a:rPr>
              <a:t>Group average</a:t>
            </a:r>
          </a:p>
          <a:p>
            <a:pPr lvl="2"/>
            <a:r>
              <a:rPr lang="en-US" sz="1900" dirty="0">
                <a:solidFill>
                  <a:prstClr val="black"/>
                </a:solidFill>
              </a:rPr>
              <a:t>Proximity is the average distance between each pair of points such that a pair contains one point from each set. </a:t>
            </a:r>
          </a:p>
          <a:p>
            <a:pPr lvl="1"/>
            <a:r>
              <a:rPr lang="en-US" sz="2200" dirty="0">
                <a:solidFill>
                  <a:prstClr val="black"/>
                </a:solidFill>
              </a:rPr>
              <a:t>Ward’s </a:t>
            </a:r>
          </a:p>
          <a:p>
            <a:pPr lvl="2"/>
            <a:r>
              <a:rPr lang="en-US" sz="1900" dirty="0">
                <a:solidFill>
                  <a:prstClr val="black"/>
                </a:solidFill>
              </a:rPr>
              <a:t>Proximity is proportional to the increase in SSE resulting from merging two clusters.</a:t>
            </a:r>
          </a:p>
          <a:p>
            <a:endParaRPr lang="en-US" dirty="0"/>
          </a:p>
        </p:txBody>
      </p:sp>
    </p:spTree>
    <p:extLst>
      <p:ext uri="{BB962C8B-B14F-4D97-AF65-F5344CB8AC3E}">
        <p14:creationId xmlns:p14="http://schemas.microsoft.com/office/powerpoint/2010/main" val="2801876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FB3C-658B-444F-B60A-829C027234E0}"/>
              </a:ext>
            </a:extLst>
          </p:cNvPr>
          <p:cNvSpPr>
            <a:spLocks noGrp="1"/>
          </p:cNvSpPr>
          <p:nvPr>
            <p:ph type="title"/>
          </p:nvPr>
        </p:nvSpPr>
        <p:spPr/>
        <p:txBody>
          <a:bodyPr/>
          <a:lstStyle/>
          <a:p>
            <a:r>
              <a:rPr lang="en-US" dirty="0"/>
              <a:t>Method 4 : DBSCAN</a:t>
            </a:r>
          </a:p>
        </p:txBody>
      </p:sp>
      <p:sp>
        <p:nvSpPr>
          <p:cNvPr id="3" name="Content Placeholder 2">
            <a:extLst>
              <a:ext uri="{FF2B5EF4-FFF2-40B4-BE49-F238E27FC236}">
                <a16:creationId xmlns:a16="http://schemas.microsoft.com/office/drawing/2014/main" id="{E00E6A10-A20A-45A9-AB1C-5C9629719F90}"/>
              </a:ext>
            </a:extLst>
          </p:cNvPr>
          <p:cNvSpPr>
            <a:spLocks noGrp="1"/>
          </p:cNvSpPr>
          <p:nvPr>
            <p:ph idx="1"/>
          </p:nvPr>
        </p:nvSpPr>
        <p:spPr/>
        <p:txBody>
          <a:bodyPr/>
          <a:lstStyle/>
          <a:p>
            <a:pPr marL="514350" indent="-514350">
              <a:buAutoNum type="arabicPeriod"/>
            </a:pPr>
            <a:r>
              <a:rPr lang="en-US" u="sng" dirty="0">
                <a:solidFill>
                  <a:srgbClr val="FF0000"/>
                </a:solidFill>
              </a:rPr>
              <a:t>Label all points as core, border, or noise points</a:t>
            </a:r>
            <a:r>
              <a:rPr lang="en-US" dirty="0"/>
              <a:t>.</a:t>
            </a:r>
          </a:p>
          <a:p>
            <a:pPr marL="514350" indent="-514350">
              <a:buAutoNum type="arabicPeriod"/>
            </a:pPr>
            <a:r>
              <a:rPr lang="en-US" dirty="0"/>
              <a:t>Eliminate noise points</a:t>
            </a:r>
          </a:p>
          <a:p>
            <a:pPr marL="514350" indent="-514350">
              <a:buAutoNum type="arabicPeriod"/>
            </a:pPr>
            <a:r>
              <a:rPr lang="en-US" dirty="0"/>
              <a:t>Put an edge between all core points that are </a:t>
            </a:r>
            <a:r>
              <a:rPr lang="en-US" u="sng" dirty="0">
                <a:solidFill>
                  <a:srgbClr val="FF0000"/>
                </a:solidFill>
              </a:rPr>
              <a:t>within Eps of each other</a:t>
            </a:r>
            <a:r>
              <a:rPr lang="en-US" dirty="0"/>
              <a:t>.</a:t>
            </a:r>
          </a:p>
          <a:p>
            <a:pPr marL="514350" indent="-514350">
              <a:buAutoNum type="arabicPeriod"/>
            </a:pPr>
            <a:r>
              <a:rPr lang="en-US" dirty="0"/>
              <a:t>Make each group of connected core points into a separate cluster.</a:t>
            </a:r>
          </a:p>
          <a:p>
            <a:pPr marL="514350" indent="-514350">
              <a:buAutoNum type="arabicPeriod"/>
            </a:pPr>
            <a:r>
              <a:rPr lang="en-US" u="sng" dirty="0">
                <a:solidFill>
                  <a:srgbClr val="FF0000"/>
                </a:solidFill>
              </a:rPr>
              <a:t>Assign each border point to one of the clusters of its associated core points. </a:t>
            </a:r>
          </a:p>
        </p:txBody>
      </p:sp>
    </p:spTree>
    <p:extLst>
      <p:ext uri="{BB962C8B-B14F-4D97-AF65-F5344CB8AC3E}">
        <p14:creationId xmlns:p14="http://schemas.microsoft.com/office/powerpoint/2010/main" val="415874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C90DA4-9FA8-4B8B-AD1D-F3DE579D8CA9}"/>
              </a:ext>
            </a:extLst>
          </p:cNvPr>
          <p:cNvSpPr>
            <a:spLocks noGrp="1"/>
          </p:cNvSpPr>
          <p:nvPr>
            <p:ph type="title"/>
          </p:nvPr>
        </p:nvSpPr>
        <p:spPr/>
        <p:txBody>
          <a:bodyPr/>
          <a:lstStyle/>
          <a:p>
            <a:r>
              <a:rPr lang="en-US" dirty="0"/>
              <a:t>DBSCAN [label points as noise, border, or core]</a:t>
            </a:r>
          </a:p>
        </p:txBody>
      </p:sp>
      <p:sp>
        <p:nvSpPr>
          <p:cNvPr id="7" name="Content Placeholder 6">
            <a:extLst>
              <a:ext uri="{FF2B5EF4-FFF2-40B4-BE49-F238E27FC236}">
                <a16:creationId xmlns:a16="http://schemas.microsoft.com/office/drawing/2014/main" id="{5B0DC647-F98B-480E-8D58-AA5B5C912AF5}"/>
              </a:ext>
            </a:extLst>
          </p:cNvPr>
          <p:cNvSpPr>
            <a:spLocks noGrp="1"/>
          </p:cNvSpPr>
          <p:nvPr>
            <p:ph sz="half" idx="1"/>
          </p:nvPr>
        </p:nvSpPr>
        <p:spPr/>
        <p:txBody>
          <a:bodyPr/>
          <a:lstStyle/>
          <a:p>
            <a:r>
              <a:rPr lang="en-US" dirty="0"/>
              <a:t>The user intuitively categorizes points into three categories . This effectively eliminates outliers from computation.</a:t>
            </a:r>
          </a:p>
        </p:txBody>
      </p:sp>
      <p:sp>
        <p:nvSpPr>
          <p:cNvPr id="8" name="Content Placeholder 7">
            <a:extLst>
              <a:ext uri="{FF2B5EF4-FFF2-40B4-BE49-F238E27FC236}">
                <a16:creationId xmlns:a16="http://schemas.microsoft.com/office/drawing/2014/main" id="{D15082B5-7128-43A0-BE1E-5775C26B379E}"/>
              </a:ext>
            </a:extLst>
          </p:cNvPr>
          <p:cNvSpPr>
            <a:spLocks noGrp="1"/>
          </p:cNvSpPr>
          <p:nvPr>
            <p:ph sz="half" idx="2"/>
          </p:nvPr>
        </p:nvSpPr>
        <p:spPr/>
        <p:txBody>
          <a:bodyPr/>
          <a:lstStyle/>
          <a:p>
            <a:r>
              <a:rPr lang="en-US" dirty="0"/>
              <a:t>The subjectivity required begs the question of “ How do we determine noise, border, and core points?” This is an open door for potential bias. </a:t>
            </a:r>
          </a:p>
        </p:txBody>
      </p:sp>
    </p:spTree>
    <p:extLst>
      <p:ext uri="{BB962C8B-B14F-4D97-AF65-F5344CB8AC3E}">
        <p14:creationId xmlns:p14="http://schemas.microsoft.com/office/powerpoint/2010/main" val="3821805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FB3C-658B-444F-B60A-829C027234E0}"/>
              </a:ext>
            </a:extLst>
          </p:cNvPr>
          <p:cNvSpPr>
            <a:spLocks noGrp="1"/>
          </p:cNvSpPr>
          <p:nvPr>
            <p:ph type="title"/>
          </p:nvPr>
        </p:nvSpPr>
        <p:spPr/>
        <p:txBody>
          <a:bodyPr/>
          <a:lstStyle/>
          <a:p>
            <a:r>
              <a:rPr lang="en-US" dirty="0"/>
              <a:t>Method 4 : DBSCAN (cont.)</a:t>
            </a:r>
          </a:p>
        </p:txBody>
      </p:sp>
      <p:sp>
        <p:nvSpPr>
          <p:cNvPr id="3" name="Content Placeholder 2">
            <a:extLst>
              <a:ext uri="{FF2B5EF4-FFF2-40B4-BE49-F238E27FC236}">
                <a16:creationId xmlns:a16="http://schemas.microsoft.com/office/drawing/2014/main" id="{E00E6A10-A20A-45A9-AB1C-5C9629719F90}"/>
              </a:ext>
            </a:extLst>
          </p:cNvPr>
          <p:cNvSpPr>
            <a:spLocks noGrp="1"/>
          </p:cNvSpPr>
          <p:nvPr>
            <p:ph idx="1"/>
          </p:nvPr>
        </p:nvSpPr>
        <p:spPr/>
        <p:txBody>
          <a:bodyPr/>
          <a:lstStyle/>
          <a:p>
            <a:pPr marL="514350" indent="-514350">
              <a:buAutoNum type="arabicPeriod"/>
            </a:pPr>
            <a:r>
              <a:rPr lang="en-US" u="sng" dirty="0"/>
              <a:t>Label all points as core, border, or noise points*</a:t>
            </a:r>
          </a:p>
          <a:p>
            <a:pPr marL="514350" indent="-514350">
              <a:buAutoNum type="arabicPeriod"/>
            </a:pPr>
            <a:r>
              <a:rPr lang="en-US" dirty="0"/>
              <a:t>Eliminate noise points</a:t>
            </a:r>
          </a:p>
          <a:p>
            <a:pPr marL="514350" indent="-514350">
              <a:buAutoNum type="arabicPeriod"/>
            </a:pPr>
            <a:r>
              <a:rPr lang="en-US" dirty="0"/>
              <a:t>Put an edge between all core points that are </a:t>
            </a:r>
            <a:r>
              <a:rPr lang="en-US" u="sng" dirty="0">
                <a:solidFill>
                  <a:srgbClr val="FF0000"/>
                </a:solidFill>
              </a:rPr>
              <a:t>within Eps of each other</a:t>
            </a:r>
            <a:r>
              <a:rPr lang="en-US" dirty="0"/>
              <a:t>.</a:t>
            </a:r>
          </a:p>
          <a:p>
            <a:pPr marL="514350" indent="-514350">
              <a:buAutoNum type="arabicPeriod"/>
            </a:pPr>
            <a:r>
              <a:rPr lang="en-US" dirty="0"/>
              <a:t>Make each group of connected core points into a separate cluster.</a:t>
            </a:r>
          </a:p>
          <a:p>
            <a:pPr marL="514350" indent="-514350">
              <a:buAutoNum type="arabicPeriod"/>
            </a:pPr>
            <a:r>
              <a:rPr lang="en-US" u="sng" dirty="0">
                <a:solidFill>
                  <a:srgbClr val="FF0000"/>
                </a:solidFill>
              </a:rPr>
              <a:t>Assign each border point to one of the clusters of its associated core points. </a:t>
            </a:r>
          </a:p>
        </p:txBody>
      </p:sp>
    </p:spTree>
    <p:extLst>
      <p:ext uri="{BB962C8B-B14F-4D97-AF65-F5344CB8AC3E}">
        <p14:creationId xmlns:p14="http://schemas.microsoft.com/office/powerpoint/2010/main" val="2327682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A390-0248-4446-9C09-D29770B34B56}"/>
              </a:ext>
            </a:extLst>
          </p:cNvPr>
          <p:cNvSpPr>
            <a:spLocks noGrp="1"/>
          </p:cNvSpPr>
          <p:nvPr>
            <p:ph type="title"/>
          </p:nvPr>
        </p:nvSpPr>
        <p:spPr/>
        <p:txBody>
          <a:bodyPr>
            <a:normAutofit fontScale="90000"/>
          </a:bodyPr>
          <a:lstStyle/>
          <a:p>
            <a:r>
              <a:rPr lang="en-US" dirty="0"/>
              <a:t>DBSCAN [Put an edge between all core points that are within </a:t>
            </a:r>
            <a:r>
              <a:rPr lang="en-US" i="1" dirty="0"/>
              <a:t>Eps </a:t>
            </a:r>
            <a:r>
              <a:rPr lang="en-US" dirty="0"/>
              <a:t>of each other.]</a:t>
            </a:r>
            <a:br>
              <a:rPr lang="en-US" dirty="0"/>
            </a:br>
            <a:endParaRPr lang="en-US" dirty="0"/>
          </a:p>
        </p:txBody>
      </p:sp>
      <p:sp>
        <p:nvSpPr>
          <p:cNvPr id="3" name="Content Placeholder 2">
            <a:extLst>
              <a:ext uri="{FF2B5EF4-FFF2-40B4-BE49-F238E27FC236}">
                <a16:creationId xmlns:a16="http://schemas.microsoft.com/office/drawing/2014/main" id="{BBF8EDAA-0584-45CA-95D6-C442D9EB0B19}"/>
              </a:ext>
            </a:extLst>
          </p:cNvPr>
          <p:cNvSpPr>
            <a:spLocks noGrp="1"/>
          </p:cNvSpPr>
          <p:nvPr>
            <p:ph sz="half" idx="1"/>
          </p:nvPr>
        </p:nvSpPr>
        <p:spPr/>
        <p:txBody>
          <a:bodyPr/>
          <a:lstStyle/>
          <a:p>
            <a:r>
              <a:rPr lang="en-US" dirty="0"/>
              <a:t>The user applies a self-determined constant , Eps, to allow objective neighborhoods by which the points will be further segregated. </a:t>
            </a:r>
          </a:p>
        </p:txBody>
      </p:sp>
      <p:sp>
        <p:nvSpPr>
          <p:cNvPr id="4" name="Content Placeholder 3">
            <a:extLst>
              <a:ext uri="{FF2B5EF4-FFF2-40B4-BE49-F238E27FC236}">
                <a16:creationId xmlns:a16="http://schemas.microsoft.com/office/drawing/2014/main" id="{7D4022A1-91D3-4220-8C37-219BE3DFC07E}"/>
              </a:ext>
            </a:extLst>
          </p:cNvPr>
          <p:cNvSpPr>
            <a:spLocks noGrp="1"/>
          </p:cNvSpPr>
          <p:nvPr>
            <p:ph sz="half" idx="2"/>
          </p:nvPr>
        </p:nvSpPr>
        <p:spPr/>
        <p:txBody>
          <a:bodyPr/>
          <a:lstStyle/>
          <a:p>
            <a:r>
              <a:rPr lang="en-US" dirty="0"/>
              <a:t>Eps, must be catered to the data set and to the overarching purpose of the computation. It has the most crucial impact upon the results of DBSCAN. There is enough flexibility within some sets such that there exists a wide range of practical Eps values. This flexibility represents an opportunity for bias. </a:t>
            </a:r>
          </a:p>
        </p:txBody>
      </p:sp>
    </p:spTree>
    <p:extLst>
      <p:ext uri="{BB962C8B-B14F-4D97-AF65-F5344CB8AC3E}">
        <p14:creationId xmlns:p14="http://schemas.microsoft.com/office/powerpoint/2010/main" val="4072598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FB3C-658B-444F-B60A-829C027234E0}"/>
              </a:ext>
            </a:extLst>
          </p:cNvPr>
          <p:cNvSpPr>
            <a:spLocks noGrp="1"/>
          </p:cNvSpPr>
          <p:nvPr>
            <p:ph type="title"/>
          </p:nvPr>
        </p:nvSpPr>
        <p:spPr/>
        <p:txBody>
          <a:bodyPr/>
          <a:lstStyle/>
          <a:p>
            <a:r>
              <a:rPr lang="en-US" dirty="0"/>
              <a:t>Method 4 : DBSCAN (cont.)</a:t>
            </a:r>
          </a:p>
        </p:txBody>
      </p:sp>
      <p:sp>
        <p:nvSpPr>
          <p:cNvPr id="3" name="Content Placeholder 2">
            <a:extLst>
              <a:ext uri="{FF2B5EF4-FFF2-40B4-BE49-F238E27FC236}">
                <a16:creationId xmlns:a16="http://schemas.microsoft.com/office/drawing/2014/main" id="{E00E6A10-A20A-45A9-AB1C-5C9629719F90}"/>
              </a:ext>
            </a:extLst>
          </p:cNvPr>
          <p:cNvSpPr>
            <a:spLocks noGrp="1"/>
          </p:cNvSpPr>
          <p:nvPr>
            <p:ph idx="1"/>
          </p:nvPr>
        </p:nvSpPr>
        <p:spPr/>
        <p:txBody>
          <a:bodyPr/>
          <a:lstStyle/>
          <a:p>
            <a:pPr marL="514350" indent="-514350">
              <a:buAutoNum type="arabicPeriod"/>
            </a:pPr>
            <a:r>
              <a:rPr lang="en-US" u="sng" dirty="0"/>
              <a:t>Label all points as core, border, or noise points*</a:t>
            </a:r>
          </a:p>
          <a:p>
            <a:pPr marL="514350" indent="-514350">
              <a:buAutoNum type="arabicPeriod"/>
            </a:pPr>
            <a:r>
              <a:rPr lang="en-US" dirty="0"/>
              <a:t>Eliminate noise points</a:t>
            </a:r>
          </a:p>
          <a:p>
            <a:pPr marL="514350" indent="-514350">
              <a:buAutoNum type="arabicPeriod"/>
            </a:pPr>
            <a:r>
              <a:rPr lang="en-US" dirty="0"/>
              <a:t>Put an edge between all core points that are </a:t>
            </a:r>
            <a:r>
              <a:rPr lang="en-US" u="sng" dirty="0"/>
              <a:t>within Eps of each other</a:t>
            </a:r>
            <a:r>
              <a:rPr lang="en-US" dirty="0"/>
              <a:t>.*</a:t>
            </a:r>
          </a:p>
          <a:p>
            <a:pPr marL="514350" indent="-514350">
              <a:buAutoNum type="arabicPeriod"/>
            </a:pPr>
            <a:r>
              <a:rPr lang="en-US" dirty="0"/>
              <a:t>Make each group of connected core points into a separate cluster.</a:t>
            </a:r>
          </a:p>
          <a:p>
            <a:pPr marL="514350" indent="-514350">
              <a:buAutoNum type="arabicPeriod"/>
            </a:pPr>
            <a:r>
              <a:rPr lang="en-US" u="sng" dirty="0">
                <a:solidFill>
                  <a:srgbClr val="FF0000"/>
                </a:solidFill>
              </a:rPr>
              <a:t>Assign each border point to one of the clusters of its associated core points. </a:t>
            </a:r>
          </a:p>
        </p:txBody>
      </p:sp>
    </p:spTree>
    <p:extLst>
      <p:ext uri="{BB962C8B-B14F-4D97-AF65-F5344CB8AC3E}">
        <p14:creationId xmlns:p14="http://schemas.microsoft.com/office/powerpoint/2010/main" val="1804136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34F2-5E92-44FD-B17D-9486906E0C18}"/>
              </a:ext>
            </a:extLst>
          </p:cNvPr>
          <p:cNvSpPr>
            <a:spLocks noGrp="1"/>
          </p:cNvSpPr>
          <p:nvPr>
            <p:ph type="title"/>
          </p:nvPr>
        </p:nvSpPr>
        <p:spPr/>
        <p:txBody>
          <a:bodyPr>
            <a:normAutofit fontScale="90000"/>
          </a:bodyPr>
          <a:lstStyle/>
          <a:p>
            <a:r>
              <a:rPr lang="en-US" dirty="0"/>
              <a:t>DBSCAN [Assign each border point to one of the clusters of its associated core points]</a:t>
            </a:r>
            <a:br>
              <a:rPr lang="en-US" dirty="0"/>
            </a:br>
            <a:endParaRPr lang="en-US" dirty="0"/>
          </a:p>
        </p:txBody>
      </p:sp>
      <p:sp>
        <p:nvSpPr>
          <p:cNvPr id="4" name="Content Placeholder 3">
            <a:extLst>
              <a:ext uri="{FF2B5EF4-FFF2-40B4-BE49-F238E27FC236}">
                <a16:creationId xmlns:a16="http://schemas.microsoft.com/office/drawing/2014/main" id="{C56AD5B7-284E-4C64-B474-42E819891C67}"/>
              </a:ext>
            </a:extLst>
          </p:cNvPr>
          <p:cNvSpPr>
            <a:spLocks noGrp="1"/>
          </p:cNvSpPr>
          <p:nvPr>
            <p:ph sz="half" idx="1"/>
          </p:nvPr>
        </p:nvSpPr>
        <p:spPr/>
        <p:txBody>
          <a:bodyPr>
            <a:normAutofit lnSpcReduction="10000"/>
          </a:bodyPr>
          <a:lstStyle/>
          <a:p>
            <a:r>
              <a:rPr lang="en-US" dirty="0"/>
              <a:t>Basically, the user “chooses” to which cluster those points that are applicable to multiple clusters will be attributed. </a:t>
            </a:r>
          </a:p>
        </p:txBody>
      </p:sp>
      <p:sp>
        <p:nvSpPr>
          <p:cNvPr id="5" name="Content Placeholder 4">
            <a:extLst>
              <a:ext uri="{FF2B5EF4-FFF2-40B4-BE49-F238E27FC236}">
                <a16:creationId xmlns:a16="http://schemas.microsoft.com/office/drawing/2014/main" id="{85EFDB8B-C082-44D1-ACF2-0E8F457C3F97}"/>
              </a:ext>
            </a:extLst>
          </p:cNvPr>
          <p:cNvSpPr>
            <a:spLocks noGrp="1"/>
          </p:cNvSpPr>
          <p:nvPr>
            <p:ph sz="half" idx="2"/>
          </p:nvPr>
        </p:nvSpPr>
        <p:spPr/>
        <p:txBody>
          <a:bodyPr>
            <a:normAutofit lnSpcReduction="10000"/>
          </a:bodyPr>
          <a:lstStyle/>
          <a:p>
            <a:r>
              <a:rPr lang="en-US" dirty="0"/>
              <a:t>Here the Eps fails to classify certain points deterministically into one cluster. It is safe to assume that the user would then have the freedom to use other characteristics of said points (if they are available) to designate the point to one cluster or another. The user’s necessity to discriminate outside of the mathematical model may force bias into the output. </a:t>
            </a:r>
          </a:p>
        </p:txBody>
      </p:sp>
    </p:spTree>
    <p:extLst>
      <p:ext uri="{BB962C8B-B14F-4D97-AF65-F5344CB8AC3E}">
        <p14:creationId xmlns:p14="http://schemas.microsoft.com/office/powerpoint/2010/main" val="293204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5FF5-B7A1-452C-81C9-7E8E2EDE55D6}"/>
              </a:ext>
            </a:extLst>
          </p:cNvPr>
          <p:cNvSpPr>
            <a:spLocks noGrp="1"/>
          </p:cNvSpPr>
          <p:nvPr>
            <p:ph type="title"/>
          </p:nvPr>
        </p:nvSpPr>
        <p:spPr/>
        <p:txBody>
          <a:bodyPr/>
          <a:lstStyle/>
          <a:p>
            <a:r>
              <a:rPr lang="en-US" dirty="0"/>
              <a:t>Prefix </a:t>
            </a:r>
          </a:p>
        </p:txBody>
      </p:sp>
      <p:sp>
        <p:nvSpPr>
          <p:cNvPr id="3" name="Content Placeholder 2">
            <a:extLst>
              <a:ext uri="{FF2B5EF4-FFF2-40B4-BE49-F238E27FC236}">
                <a16:creationId xmlns:a16="http://schemas.microsoft.com/office/drawing/2014/main" id="{68BAD7A6-96EB-47E6-8EC6-90BD3CD087C8}"/>
              </a:ext>
            </a:extLst>
          </p:cNvPr>
          <p:cNvSpPr>
            <a:spLocks noGrp="1"/>
          </p:cNvSpPr>
          <p:nvPr>
            <p:ph idx="1"/>
          </p:nvPr>
        </p:nvSpPr>
        <p:spPr/>
        <p:txBody>
          <a:bodyPr/>
          <a:lstStyle/>
          <a:p>
            <a:r>
              <a:rPr lang="en-US" dirty="0"/>
              <a:t>Steps of clustering algorithms are displayed. Those steps that are catalysts for potential bias are</a:t>
            </a:r>
            <a:r>
              <a:rPr lang="en-US" u="sng" dirty="0"/>
              <a:t> </a:t>
            </a:r>
            <a:r>
              <a:rPr lang="en-US" b="1" u="sng" dirty="0">
                <a:solidFill>
                  <a:srgbClr val="FF0000"/>
                </a:solidFill>
              </a:rPr>
              <a:t>highlighted in red and underlined</a:t>
            </a:r>
            <a:r>
              <a:rPr lang="en-US" dirty="0"/>
              <a:t>.</a:t>
            </a:r>
          </a:p>
          <a:p>
            <a:r>
              <a:rPr lang="en-US" dirty="0"/>
              <a:t>Recurring “bias points” , those that have already been highlighted (perhaps in another algorithm), are </a:t>
            </a:r>
            <a:r>
              <a:rPr lang="en-US" u="sng" dirty="0"/>
              <a:t>underlined and starred *</a:t>
            </a:r>
            <a:r>
              <a:rPr lang="en-US" dirty="0">
                <a:solidFill>
                  <a:srgbClr val="FF9966"/>
                </a:solidFill>
              </a:rPr>
              <a:t>. </a:t>
            </a:r>
          </a:p>
          <a:p>
            <a:r>
              <a:rPr lang="en-US" dirty="0"/>
              <a:t>Steps susceptible to bias are further explained in terms of its methodology and its effect on the algorithms output.</a:t>
            </a:r>
          </a:p>
        </p:txBody>
      </p:sp>
    </p:spTree>
    <p:extLst>
      <p:ext uri="{BB962C8B-B14F-4D97-AF65-F5344CB8AC3E}">
        <p14:creationId xmlns:p14="http://schemas.microsoft.com/office/powerpoint/2010/main" val="4240361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2D0899-C5DD-4B59-8B2D-359385AA966E}"/>
              </a:ext>
            </a:extLst>
          </p:cNvPr>
          <p:cNvSpPr/>
          <p:nvPr/>
        </p:nvSpPr>
        <p:spPr>
          <a:xfrm>
            <a:off x="1303020" y="320040"/>
            <a:ext cx="9784080" cy="6740307"/>
          </a:xfrm>
          <a:prstGeom prst="rect">
            <a:avLst/>
          </a:prstGeom>
        </p:spPr>
        <p:txBody>
          <a:bodyPr wrap="square">
            <a:spAutoFit/>
          </a:bodyPr>
          <a:lstStyle/>
          <a:p>
            <a:pPr lvl="0"/>
            <a:r>
              <a:rPr lang="en-US" sz="4800" dirty="0"/>
              <a:t>1.  </a:t>
            </a:r>
          </a:p>
          <a:p>
            <a:r>
              <a:rPr lang="en-US" sz="4800" u="sng" dirty="0">
                <a:solidFill>
                  <a:srgbClr val="1155CC"/>
                </a:solidFill>
                <a:latin typeface="Arial" panose="020B0604020202020204" pitchFamily="34" charset="0"/>
                <a:ea typeface="Arial" panose="020B0604020202020204" pitchFamily="34" charset="0"/>
                <a:hlinkClick r:id="rId2"/>
              </a:rPr>
              <a:t>https://www-users.cs.umn.edu/~kumar001/dmbook/ch8.pdf</a:t>
            </a:r>
            <a:endParaRPr lang="en-US" sz="4800" dirty="0"/>
          </a:p>
          <a:p>
            <a:endParaRPr lang="en-US" sz="4800" dirty="0"/>
          </a:p>
          <a:p>
            <a:r>
              <a:rPr lang="en-US" sz="4800" dirty="0"/>
              <a:t>2. </a:t>
            </a:r>
            <a:r>
              <a:rPr lang="en-US" sz="4800" dirty="0">
                <a:hlinkClick r:id="rId3"/>
              </a:rPr>
              <a:t>https://www.umass.edu/landeco/teaching/multivariate/schedule/cluster1.pdf</a:t>
            </a:r>
            <a:endParaRPr lang="en-US" sz="4800" dirty="0"/>
          </a:p>
        </p:txBody>
      </p:sp>
    </p:spTree>
    <p:extLst>
      <p:ext uri="{BB962C8B-B14F-4D97-AF65-F5344CB8AC3E}">
        <p14:creationId xmlns:p14="http://schemas.microsoft.com/office/powerpoint/2010/main" val="1171917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A9A9-C953-48E6-9B95-FC7798FF19F7}"/>
              </a:ext>
            </a:extLst>
          </p:cNvPr>
          <p:cNvSpPr>
            <a:spLocks noGrp="1"/>
          </p:cNvSpPr>
          <p:nvPr>
            <p:ph type="title"/>
          </p:nvPr>
        </p:nvSpPr>
        <p:spPr/>
        <p:txBody>
          <a:bodyPr/>
          <a:lstStyle/>
          <a:p>
            <a:r>
              <a:rPr lang="en-US" dirty="0"/>
              <a:t>Method 1: Basic K- means algorithm </a:t>
            </a:r>
          </a:p>
        </p:txBody>
      </p:sp>
      <p:sp>
        <p:nvSpPr>
          <p:cNvPr id="3" name="Content Placeholder 2">
            <a:extLst>
              <a:ext uri="{FF2B5EF4-FFF2-40B4-BE49-F238E27FC236}">
                <a16:creationId xmlns:a16="http://schemas.microsoft.com/office/drawing/2014/main" id="{030D8B05-69C1-41DD-8E5A-D9DC5CBAA0AC}"/>
              </a:ext>
            </a:extLst>
          </p:cNvPr>
          <p:cNvSpPr>
            <a:spLocks noGrp="1"/>
          </p:cNvSpPr>
          <p:nvPr>
            <p:ph idx="1"/>
          </p:nvPr>
        </p:nvSpPr>
        <p:spPr>
          <a:xfrm>
            <a:off x="960120" y="1825625"/>
            <a:ext cx="10393680" cy="4351338"/>
          </a:xfrm>
        </p:spPr>
        <p:txBody>
          <a:bodyPr/>
          <a:lstStyle/>
          <a:p>
            <a:pPr marL="514350" indent="-514350">
              <a:buAutoNum type="arabicPeriod"/>
            </a:pPr>
            <a:r>
              <a:rPr lang="en-US" dirty="0">
                <a:solidFill>
                  <a:srgbClr val="FF0000"/>
                </a:solidFill>
              </a:rPr>
              <a:t>Select K points </a:t>
            </a:r>
            <a:r>
              <a:rPr lang="en-US" dirty="0"/>
              <a:t>as initial centroids.</a:t>
            </a:r>
          </a:p>
          <a:p>
            <a:pPr marL="514350" indent="-514350">
              <a:buAutoNum type="arabicPeriod"/>
            </a:pPr>
            <a:r>
              <a:rPr lang="en-US" dirty="0"/>
              <a:t>*Repeat* </a:t>
            </a:r>
          </a:p>
          <a:p>
            <a:pPr marL="971550" lvl="1" indent="-514350">
              <a:buAutoNum type="arabicPeriod"/>
            </a:pPr>
            <a:r>
              <a:rPr lang="en-US" dirty="0"/>
              <a:t>Form K clusters by assigning each point to its </a:t>
            </a:r>
            <a:r>
              <a:rPr lang="en-US" dirty="0">
                <a:solidFill>
                  <a:srgbClr val="FF0000"/>
                </a:solidFill>
              </a:rPr>
              <a:t>closest</a:t>
            </a:r>
            <a:r>
              <a:rPr lang="en-US" dirty="0"/>
              <a:t> centroid</a:t>
            </a:r>
          </a:p>
          <a:p>
            <a:pPr marL="971550" lvl="1" indent="-514350">
              <a:buAutoNum type="arabicPeriod"/>
            </a:pPr>
            <a:r>
              <a:rPr lang="en-US" dirty="0"/>
              <a:t>Recompute the centroid of each cluster</a:t>
            </a:r>
          </a:p>
          <a:p>
            <a:pPr marL="514350" indent="-514350">
              <a:buAutoNum type="arabicPeriod"/>
            </a:pPr>
            <a:r>
              <a:rPr lang="en-US" dirty="0"/>
              <a:t>*Until*  Centroids do not change</a:t>
            </a:r>
          </a:p>
        </p:txBody>
      </p:sp>
    </p:spTree>
    <p:extLst>
      <p:ext uri="{BB962C8B-B14F-4D97-AF65-F5344CB8AC3E}">
        <p14:creationId xmlns:p14="http://schemas.microsoft.com/office/powerpoint/2010/main" val="125242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FBB9-443F-4098-83FE-4D4C381F19CC}"/>
              </a:ext>
            </a:extLst>
          </p:cNvPr>
          <p:cNvSpPr>
            <a:spLocks noGrp="1"/>
          </p:cNvSpPr>
          <p:nvPr>
            <p:ph type="title"/>
          </p:nvPr>
        </p:nvSpPr>
        <p:spPr/>
        <p:txBody>
          <a:bodyPr/>
          <a:lstStyle/>
          <a:p>
            <a:r>
              <a:rPr lang="en-US" dirty="0"/>
              <a:t>Basic K means [Select K points]  </a:t>
            </a:r>
          </a:p>
        </p:txBody>
      </p:sp>
      <p:sp>
        <p:nvSpPr>
          <p:cNvPr id="3" name="Content Placeholder 2">
            <a:extLst>
              <a:ext uri="{FF2B5EF4-FFF2-40B4-BE49-F238E27FC236}">
                <a16:creationId xmlns:a16="http://schemas.microsoft.com/office/drawing/2014/main" id="{D651ADAC-E10E-465E-9CC2-3E567BDAEE5B}"/>
              </a:ext>
            </a:extLst>
          </p:cNvPr>
          <p:cNvSpPr>
            <a:spLocks noGrp="1"/>
          </p:cNvSpPr>
          <p:nvPr>
            <p:ph sz="half" idx="1"/>
          </p:nvPr>
        </p:nvSpPr>
        <p:spPr/>
        <p:txBody>
          <a:bodyPr/>
          <a:lstStyle/>
          <a:p>
            <a:r>
              <a:rPr lang="en-US" dirty="0"/>
              <a:t>The user predetermines how many clusters the algorithm will solve for. </a:t>
            </a:r>
          </a:p>
          <a:p>
            <a:r>
              <a:rPr lang="en-US" dirty="0"/>
              <a:t>The algorithm will assuredly find K clusters in the data set. </a:t>
            </a:r>
          </a:p>
        </p:txBody>
      </p:sp>
      <p:sp>
        <p:nvSpPr>
          <p:cNvPr id="4" name="Content Placeholder 3">
            <a:extLst>
              <a:ext uri="{FF2B5EF4-FFF2-40B4-BE49-F238E27FC236}">
                <a16:creationId xmlns:a16="http://schemas.microsoft.com/office/drawing/2014/main" id="{C13DE671-8537-48EB-91FC-6FBA887DFA5C}"/>
              </a:ext>
            </a:extLst>
          </p:cNvPr>
          <p:cNvSpPr>
            <a:spLocks noGrp="1"/>
          </p:cNvSpPr>
          <p:nvPr>
            <p:ph sz="half" idx="2"/>
          </p:nvPr>
        </p:nvSpPr>
        <p:spPr/>
        <p:txBody>
          <a:bodyPr/>
          <a:lstStyle/>
          <a:p>
            <a:r>
              <a:rPr lang="en-US" dirty="0"/>
              <a:t>Confirmation bias can easily creep in at this step. The user can proactively or retroactively assure that certain data points are grouped separate from each other. Conversely the user can allow large clusters that misrepresent the data set.</a:t>
            </a:r>
          </a:p>
        </p:txBody>
      </p:sp>
    </p:spTree>
    <p:extLst>
      <p:ext uri="{BB962C8B-B14F-4D97-AF65-F5344CB8AC3E}">
        <p14:creationId xmlns:p14="http://schemas.microsoft.com/office/powerpoint/2010/main" val="192667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A9A9-C953-48E6-9B95-FC7798FF19F7}"/>
              </a:ext>
            </a:extLst>
          </p:cNvPr>
          <p:cNvSpPr>
            <a:spLocks noGrp="1"/>
          </p:cNvSpPr>
          <p:nvPr>
            <p:ph type="title"/>
          </p:nvPr>
        </p:nvSpPr>
        <p:spPr/>
        <p:txBody>
          <a:bodyPr/>
          <a:lstStyle/>
          <a:p>
            <a:r>
              <a:rPr lang="en-US" dirty="0"/>
              <a:t>Method 1: Basic K- means algorithm (cont.) </a:t>
            </a:r>
          </a:p>
        </p:txBody>
      </p:sp>
      <p:sp>
        <p:nvSpPr>
          <p:cNvPr id="3" name="Content Placeholder 2">
            <a:extLst>
              <a:ext uri="{FF2B5EF4-FFF2-40B4-BE49-F238E27FC236}">
                <a16:creationId xmlns:a16="http://schemas.microsoft.com/office/drawing/2014/main" id="{030D8B05-69C1-41DD-8E5A-D9DC5CBAA0AC}"/>
              </a:ext>
            </a:extLst>
          </p:cNvPr>
          <p:cNvSpPr>
            <a:spLocks noGrp="1"/>
          </p:cNvSpPr>
          <p:nvPr>
            <p:ph idx="1"/>
          </p:nvPr>
        </p:nvSpPr>
        <p:spPr>
          <a:xfrm>
            <a:off x="960120" y="1825625"/>
            <a:ext cx="10393680" cy="4351338"/>
          </a:xfrm>
        </p:spPr>
        <p:txBody>
          <a:bodyPr/>
          <a:lstStyle/>
          <a:p>
            <a:pPr marL="514350" indent="-514350">
              <a:buAutoNum type="arabicPeriod"/>
            </a:pPr>
            <a:r>
              <a:rPr lang="en-US" u="sng" dirty="0"/>
              <a:t>Select K points *</a:t>
            </a:r>
            <a:r>
              <a:rPr lang="en-US" dirty="0"/>
              <a:t> as initial centroids.</a:t>
            </a:r>
          </a:p>
          <a:p>
            <a:pPr marL="514350" indent="-514350">
              <a:buAutoNum type="arabicPeriod"/>
            </a:pPr>
            <a:r>
              <a:rPr lang="en-US" dirty="0"/>
              <a:t>Repeat</a:t>
            </a:r>
          </a:p>
          <a:p>
            <a:pPr marL="971550" lvl="1" indent="-514350">
              <a:buAutoNum type="arabicPeriod"/>
            </a:pPr>
            <a:r>
              <a:rPr lang="en-US" dirty="0"/>
              <a:t>Form K clusters by assigning each point to its </a:t>
            </a:r>
            <a:r>
              <a:rPr lang="en-US" dirty="0">
                <a:solidFill>
                  <a:srgbClr val="FF0000"/>
                </a:solidFill>
              </a:rPr>
              <a:t>closest</a:t>
            </a:r>
            <a:r>
              <a:rPr lang="en-US" dirty="0"/>
              <a:t> centroid</a:t>
            </a:r>
          </a:p>
          <a:p>
            <a:pPr marL="971550" lvl="1" indent="-514350">
              <a:buAutoNum type="arabicPeriod"/>
            </a:pPr>
            <a:r>
              <a:rPr lang="en-US" dirty="0"/>
              <a:t>Recompute the centroid of each cluster</a:t>
            </a:r>
          </a:p>
          <a:p>
            <a:pPr marL="514350" indent="-514350">
              <a:buAutoNum type="arabicPeriod"/>
            </a:pPr>
            <a:r>
              <a:rPr lang="en-US" dirty="0"/>
              <a:t>Until  - Centroids do not change</a:t>
            </a:r>
          </a:p>
        </p:txBody>
      </p:sp>
    </p:spTree>
    <p:extLst>
      <p:ext uri="{BB962C8B-B14F-4D97-AF65-F5344CB8AC3E}">
        <p14:creationId xmlns:p14="http://schemas.microsoft.com/office/powerpoint/2010/main" val="263634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A004-2696-4359-B41B-9DE9ECE6439E}"/>
              </a:ext>
            </a:extLst>
          </p:cNvPr>
          <p:cNvSpPr>
            <a:spLocks noGrp="1"/>
          </p:cNvSpPr>
          <p:nvPr>
            <p:ph type="title"/>
          </p:nvPr>
        </p:nvSpPr>
        <p:spPr/>
        <p:txBody>
          <a:bodyPr/>
          <a:lstStyle/>
          <a:p>
            <a:r>
              <a:rPr lang="en-US" dirty="0"/>
              <a:t>*******Draft Slide (group note)*******</a:t>
            </a:r>
          </a:p>
        </p:txBody>
      </p:sp>
      <p:sp>
        <p:nvSpPr>
          <p:cNvPr id="3" name="Content Placeholder 2">
            <a:extLst>
              <a:ext uri="{FF2B5EF4-FFF2-40B4-BE49-F238E27FC236}">
                <a16:creationId xmlns:a16="http://schemas.microsoft.com/office/drawing/2014/main" id="{E87DBDD7-E3BE-436B-859A-C03E255A3A31}"/>
              </a:ext>
            </a:extLst>
          </p:cNvPr>
          <p:cNvSpPr>
            <a:spLocks noGrp="1"/>
          </p:cNvSpPr>
          <p:nvPr>
            <p:ph idx="1"/>
          </p:nvPr>
        </p:nvSpPr>
        <p:spPr/>
        <p:txBody>
          <a:bodyPr/>
          <a:lstStyle/>
          <a:p>
            <a:r>
              <a:rPr lang="en-US" dirty="0"/>
              <a:t>Does the placement of the initial centroids have a significant impact upon clustering???</a:t>
            </a:r>
          </a:p>
        </p:txBody>
      </p:sp>
    </p:spTree>
    <p:extLst>
      <p:ext uri="{BB962C8B-B14F-4D97-AF65-F5344CB8AC3E}">
        <p14:creationId xmlns:p14="http://schemas.microsoft.com/office/powerpoint/2010/main" val="93461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6EF0-A39F-46C0-8611-30FF32CC93F7}"/>
              </a:ext>
            </a:extLst>
          </p:cNvPr>
          <p:cNvSpPr>
            <a:spLocks noGrp="1"/>
          </p:cNvSpPr>
          <p:nvPr>
            <p:ph type="title"/>
          </p:nvPr>
        </p:nvSpPr>
        <p:spPr/>
        <p:txBody>
          <a:bodyPr/>
          <a:lstStyle/>
          <a:p>
            <a:r>
              <a:rPr lang="en-US" dirty="0"/>
              <a:t>K- means [assign points to </a:t>
            </a:r>
            <a:r>
              <a:rPr lang="en-US" dirty="0">
                <a:solidFill>
                  <a:srgbClr val="FF0000"/>
                </a:solidFill>
              </a:rPr>
              <a:t>closest</a:t>
            </a:r>
            <a:r>
              <a:rPr lang="en-US" dirty="0"/>
              <a:t> centroid] </a:t>
            </a:r>
          </a:p>
        </p:txBody>
      </p:sp>
      <p:sp>
        <p:nvSpPr>
          <p:cNvPr id="4" name="Content Placeholder 3">
            <a:extLst>
              <a:ext uri="{FF2B5EF4-FFF2-40B4-BE49-F238E27FC236}">
                <a16:creationId xmlns:a16="http://schemas.microsoft.com/office/drawing/2014/main" id="{D8E2128B-4C91-4753-9662-639E1F8045D5}"/>
              </a:ext>
            </a:extLst>
          </p:cNvPr>
          <p:cNvSpPr>
            <a:spLocks noGrp="1"/>
          </p:cNvSpPr>
          <p:nvPr>
            <p:ph sz="half" idx="1"/>
          </p:nvPr>
        </p:nvSpPr>
        <p:spPr/>
        <p:txBody>
          <a:bodyPr/>
          <a:lstStyle/>
          <a:p>
            <a:r>
              <a:rPr lang="en-US" dirty="0"/>
              <a:t>There are several proximity functions available to determine how “close” a point is to the set’s centroids. </a:t>
            </a:r>
          </a:p>
          <a:p>
            <a:r>
              <a:rPr lang="en-US" dirty="0"/>
              <a:t>The user must choose which function is most appropriate.</a:t>
            </a:r>
          </a:p>
        </p:txBody>
      </p:sp>
      <p:sp>
        <p:nvSpPr>
          <p:cNvPr id="5" name="Content Placeholder 4">
            <a:extLst>
              <a:ext uri="{FF2B5EF4-FFF2-40B4-BE49-F238E27FC236}">
                <a16:creationId xmlns:a16="http://schemas.microsoft.com/office/drawing/2014/main" id="{ED785B25-18DB-4298-B209-D170F01D4896}"/>
              </a:ext>
            </a:extLst>
          </p:cNvPr>
          <p:cNvSpPr>
            <a:spLocks noGrp="1"/>
          </p:cNvSpPr>
          <p:nvPr>
            <p:ph sz="half" idx="2"/>
          </p:nvPr>
        </p:nvSpPr>
        <p:spPr/>
        <p:txBody>
          <a:bodyPr/>
          <a:lstStyle/>
          <a:p>
            <a:r>
              <a:rPr lang="en-US" dirty="0"/>
              <a:t>The method chosen must be appropriate to the set. In a geographical context some methods are irrelevant to actuality. The city’s infrastructure/ logistics must be accounted for. This is a subjective decision at its core, as there is no “correct” metric. </a:t>
            </a:r>
          </a:p>
        </p:txBody>
      </p:sp>
    </p:spTree>
    <p:extLst>
      <p:ext uri="{BB962C8B-B14F-4D97-AF65-F5344CB8AC3E}">
        <p14:creationId xmlns:p14="http://schemas.microsoft.com/office/powerpoint/2010/main" val="4183438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6BE73-F703-4030-B44A-FB83FC9648CD}"/>
              </a:ext>
            </a:extLst>
          </p:cNvPr>
          <p:cNvSpPr>
            <a:spLocks noGrp="1"/>
          </p:cNvSpPr>
          <p:nvPr>
            <p:ph type="title"/>
          </p:nvPr>
        </p:nvSpPr>
        <p:spPr/>
        <p:txBody>
          <a:bodyPr/>
          <a:lstStyle/>
          <a:p>
            <a:r>
              <a:rPr lang="en-US" dirty="0"/>
              <a:t>Method 2: </a:t>
            </a:r>
            <a:r>
              <a:rPr lang="en-US" i="1" dirty="0"/>
              <a:t>Bisecting</a:t>
            </a:r>
            <a:r>
              <a:rPr lang="en-US" dirty="0"/>
              <a:t> K - means</a:t>
            </a:r>
          </a:p>
        </p:txBody>
      </p:sp>
      <p:sp>
        <p:nvSpPr>
          <p:cNvPr id="3" name="Content Placeholder 2">
            <a:extLst>
              <a:ext uri="{FF2B5EF4-FFF2-40B4-BE49-F238E27FC236}">
                <a16:creationId xmlns:a16="http://schemas.microsoft.com/office/drawing/2014/main" id="{7D9FF25D-2F4D-4FBD-B4D4-5395977D205C}"/>
              </a:ext>
            </a:extLst>
          </p:cNvPr>
          <p:cNvSpPr>
            <a:spLocks noGrp="1"/>
          </p:cNvSpPr>
          <p:nvPr>
            <p:ph idx="1"/>
          </p:nvPr>
        </p:nvSpPr>
        <p:spPr/>
        <p:txBody>
          <a:bodyPr>
            <a:normAutofit/>
          </a:bodyPr>
          <a:lstStyle/>
          <a:p>
            <a:pPr marL="514350" indent="-514350">
              <a:buAutoNum type="arabicPeriod"/>
            </a:pPr>
            <a:r>
              <a:rPr lang="en-US" dirty="0"/>
              <a:t>Initially allow one large cluster</a:t>
            </a:r>
          </a:p>
          <a:p>
            <a:pPr marL="514350" indent="-514350">
              <a:buAutoNum type="arabicPeriod"/>
            </a:pPr>
            <a:r>
              <a:rPr lang="en-US" dirty="0"/>
              <a:t>Repeat</a:t>
            </a:r>
          </a:p>
          <a:p>
            <a:pPr marL="971550" lvl="1" indent="-514350">
              <a:buAutoNum type="arabicPeriod"/>
            </a:pPr>
            <a:r>
              <a:rPr lang="en-US" u="sng" dirty="0">
                <a:solidFill>
                  <a:srgbClr val="FF0000"/>
                </a:solidFill>
              </a:rPr>
              <a:t>Select a cluster from “list” of clusters</a:t>
            </a:r>
          </a:p>
          <a:p>
            <a:pPr marL="971550" lvl="1" indent="-514350">
              <a:buAutoNum type="arabicPeriod"/>
            </a:pPr>
            <a:r>
              <a:rPr lang="en-US" dirty="0"/>
              <a:t>Perform trial bisections</a:t>
            </a:r>
          </a:p>
          <a:p>
            <a:pPr marL="971550" lvl="1" indent="-514350">
              <a:buAutoNum type="arabicPeriod"/>
            </a:pPr>
            <a:r>
              <a:rPr lang="en-US" dirty="0"/>
              <a:t>End for</a:t>
            </a:r>
          </a:p>
          <a:p>
            <a:pPr marL="1428750" lvl="2" indent="-514350">
              <a:buAutoNum type="arabicPeriod"/>
            </a:pPr>
            <a:r>
              <a:rPr lang="en-US" dirty="0"/>
              <a:t>Bisect cluster using  basic K- means </a:t>
            </a:r>
          </a:p>
          <a:p>
            <a:pPr marL="971550" lvl="1" indent="-514350">
              <a:buAutoNum type="arabicPeriod"/>
            </a:pPr>
            <a:r>
              <a:rPr lang="en-US" u="sng" dirty="0">
                <a:solidFill>
                  <a:srgbClr val="FF0000"/>
                </a:solidFill>
              </a:rPr>
              <a:t>Select two clusters with lowest SSE</a:t>
            </a:r>
            <a:r>
              <a:rPr lang="en-US" dirty="0"/>
              <a:t>.</a:t>
            </a:r>
          </a:p>
          <a:p>
            <a:pPr marL="971550" lvl="1" indent="-514350">
              <a:buAutoNum type="arabicPeriod"/>
            </a:pPr>
            <a:r>
              <a:rPr lang="en-US" dirty="0"/>
              <a:t>Add these two clusters to the “list” of clusters</a:t>
            </a:r>
          </a:p>
          <a:p>
            <a:pPr marL="514350" indent="-514350">
              <a:buAutoNum type="arabicPeriod"/>
            </a:pPr>
            <a:r>
              <a:rPr lang="en-US" dirty="0"/>
              <a:t>Until the list of clusters contains </a:t>
            </a:r>
            <a:r>
              <a:rPr lang="en-US" u="sng" dirty="0"/>
              <a:t>K clusters*</a:t>
            </a:r>
            <a:r>
              <a:rPr lang="en-US" dirty="0"/>
              <a:t>. </a:t>
            </a:r>
          </a:p>
        </p:txBody>
      </p:sp>
    </p:spTree>
    <p:extLst>
      <p:ext uri="{BB962C8B-B14F-4D97-AF65-F5344CB8AC3E}">
        <p14:creationId xmlns:p14="http://schemas.microsoft.com/office/powerpoint/2010/main" val="1276372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2E01-5926-4217-A252-1A95A8CDE78A}"/>
              </a:ext>
            </a:extLst>
          </p:cNvPr>
          <p:cNvSpPr>
            <a:spLocks noGrp="1"/>
          </p:cNvSpPr>
          <p:nvPr>
            <p:ph type="title"/>
          </p:nvPr>
        </p:nvSpPr>
        <p:spPr/>
        <p:txBody>
          <a:bodyPr/>
          <a:lstStyle/>
          <a:p>
            <a:r>
              <a:rPr lang="en-US" i="1" dirty="0"/>
              <a:t>Bisecting </a:t>
            </a:r>
            <a:r>
              <a:rPr lang="en-US" dirty="0"/>
              <a:t>K- means [ select a cluster from the list of clusters ]</a:t>
            </a:r>
          </a:p>
        </p:txBody>
      </p:sp>
      <p:sp>
        <p:nvSpPr>
          <p:cNvPr id="3" name="Content Placeholder 2">
            <a:extLst>
              <a:ext uri="{FF2B5EF4-FFF2-40B4-BE49-F238E27FC236}">
                <a16:creationId xmlns:a16="http://schemas.microsoft.com/office/drawing/2014/main" id="{5E9D8216-BAF0-4062-9A99-C6E997744F77}"/>
              </a:ext>
            </a:extLst>
          </p:cNvPr>
          <p:cNvSpPr>
            <a:spLocks noGrp="1"/>
          </p:cNvSpPr>
          <p:nvPr>
            <p:ph sz="half" idx="1"/>
          </p:nvPr>
        </p:nvSpPr>
        <p:spPr/>
        <p:txBody>
          <a:bodyPr/>
          <a:lstStyle/>
          <a:p>
            <a:r>
              <a:rPr lang="en-US" dirty="0"/>
              <a:t>The bisecting K-means is presented as an improvement to K-means. However, K is still user selected. </a:t>
            </a:r>
          </a:p>
          <a:p>
            <a:r>
              <a:rPr lang="en-US" dirty="0"/>
              <a:t>The selection of a cluster to bisect is critical to our output.</a:t>
            </a:r>
          </a:p>
        </p:txBody>
      </p:sp>
      <p:sp>
        <p:nvSpPr>
          <p:cNvPr id="4" name="Content Placeholder 3">
            <a:extLst>
              <a:ext uri="{FF2B5EF4-FFF2-40B4-BE49-F238E27FC236}">
                <a16:creationId xmlns:a16="http://schemas.microsoft.com/office/drawing/2014/main" id="{B77A68F3-A4DA-4D8A-AAA7-4CF291FEE9D1}"/>
              </a:ext>
            </a:extLst>
          </p:cNvPr>
          <p:cNvSpPr>
            <a:spLocks noGrp="1"/>
          </p:cNvSpPr>
          <p:nvPr>
            <p:ph sz="half" idx="2"/>
          </p:nvPr>
        </p:nvSpPr>
        <p:spPr/>
        <p:txBody>
          <a:bodyPr/>
          <a:lstStyle/>
          <a:p>
            <a:r>
              <a:rPr lang="en-US" dirty="0"/>
              <a:t>“There are a number of ways to choose which cluster to split. We can choose the largest cluster at each step, choose the one with the largest SSE, or use a criterion based on both size and SSE. Different choices result in different clusters. “</a:t>
            </a:r>
            <a:r>
              <a:rPr lang="en-US" baseline="30000" dirty="0"/>
              <a:t>1</a:t>
            </a:r>
            <a:endParaRPr lang="en-US" dirty="0"/>
          </a:p>
        </p:txBody>
      </p:sp>
    </p:spTree>
    <p:extLst>
      <p:ext uri="{BB962C8B-B14F-4D97-AF65-F5344CB8AC3E}">
        <p14:creationId xmlns:p14="http://schemas.microsoft.com/office/powerpoint/2010/main" val="1320741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2497</TotalTime>
  <Words>1257</Words>
  <Application>Microsoft Office PowerPoint</Application>
  <PresentationFormat>Widescreen</PresentationFormat>
  <Paragraphs>110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User Election in Clustering Algorithms</vt:lpstr>
      <vt:lpstr>Prefix </vt:lpstr>
      <vt:lpstr>Method 1: Basic K- means algorithm </vt:lpstr>
      <vt:lpstr>Basic K means [Select K points]  </vt:lpstr>
      <vt:lpstr>Method 1: Basic K- means algorithm (cont.) </vt:lpstr>
      <vt:lpstr>*******Draft Slide (group note)*******</vt:lpstr>
      <vt:lpstr>K- means [assign points to closest centroid] </vt:lpstr>
      <vt:lpstr>Method 2: Bisecting K - means</vt:lpstr>
      <vt:lpstr>Bisecting K- means [ select a cluster from the list of clusters ]</vt:lpstr>
      <vt:lpstr>Method 2: Bisecting K – means (cont.)</vt:lpstr>
      <vt:lpstr>Bisecting K – means [select two clusters with lowest SSE]</vt:lpstr>
      <vt:lpstr>Method 3: Basic agglomerative hierarchical clustering</vt:lpstr>
      <vt:lpstr>Method 3: Basic agglomerative hierarchical clustering (cont.)</vt:lpstr>
      <vt:lpstr>Method 4 : DBSCAN</vt:lpstr>
      <vt:lpstr>DBSCAN [label points as noise, border, or core]</vt:lpstr>
      <vt:lpstr>Method 4 : DBSCAN (cont.)</vt:lpstr>
      <vt:lpstr>DBSCAN [Put an edge between all core points that are within Eps of each other.] </vt:lpstr>
      <vt:lpstr>Method 4 : DBSCAN (cont.)</vt:lpstr>
      <vt:lpstr>DBSCAN [Assign each border point to one of the clusters of its associated core points]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Election in Clustering Algorithms</dc:title>
  <dc:creator>qnchenry@gmail.com</dc:creator>
  <cp:lastModifiedBy>qnchenry@gmail.com</cp:lastModifiedBy>
  <cp:revision>18</cp:revision>
  <dcterms:created xsi:type="dcterms:W3CDTF">2018-06-10T04:06:52Z</dcterms:created>
  <dcterms:modified xsi:type="dcterms:W3CDTF">2018-06-11T21:44:47Z</dcterms:modified>
</cp:coreProperties>
</file>