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Montserrat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A12193-B3A3-4D63-BE3F-043FA5FC56E2}">
  <a:tblStyle styleId="{0DA12193-B3A3-4D63-BE3F-043FA5FC56E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19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Light-bold.fntdata"/><Relationship Id="rId30" Type="http://schemas.openxmlformats.org/officeDocument/2006/relationships/font" Target="fonts/MontserratLight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Light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Ligh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1f88dfd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1f88dfd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ed4e9b25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ed4e9b25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ed4e9b25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ed4e9b25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ed4e9b25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ed4e9b25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ed4e9b25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ed4e9b25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ed4e9b25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ed4e9b25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ed4e9b25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ed4e9b25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ed4e9b25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ed4e9b25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ed4e9b25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ed4e9b25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1f88dfd8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f1f88dfd8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f1f88dfd8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f1f88dfd8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f1f88dfd8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f1f88dfd8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1f88dfd8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f1f88dfd8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1f88dfd8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1f88dfd8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1f88dfd8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1f88dfd8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1f88dfd8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f1f88dfd8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1f88dfd8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1f88dfd8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ed4e9b25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ed4e9b25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ed4e9b25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ed4e9b25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975" y="1854012"/>
            <a:ext cx="2392049" cy="14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/>
        </p:nvSpPr>
        <p:spPr>
          <a:xfrm>
            <a:off x="24750" y="528425"/>
            <a:ext cx="9094500" cy="3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📝</a:t>
            </a:r>
            <a:r>
              <a:rPr lang="pt-BR" sz="23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b="1" lang="pt-BR" sz="17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Detalhamento dos Grupos e Segmentos:</a:t>
            </a:r>
            <a:endParaRPr b="1" sz="17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Cada grupo trabalhará com uma empresa real em segmentos específicos:</a:t>
            </a:r>
            <a:endParaRPr sz="1600"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C4043"/>
              </a:buClr>
              <a:buSzPts val="1600"/>
              <a:buFont typeface="Montserrat Light"/>
              <a:buAutoNum type="arabicPeriod"/>
            </a:pPr>
            <a:r>
              <a:rPr lang="pt-BR" sz="16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Grupo 1 (7 alunos): </a:t>
            </a:r>
            <a:r>
              <a:rPr b="1" lang="pt-BR" sz="16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O Boticário</a:t>
            </a:r>
            <a:r>
              <a:rPr lang="pt-BR" sz="16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- Segmento de Beleza</a:t>
            </a:r>
            <a:endParaRPr sz="1600"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600"/>
              <a:buFont typeface="Montserrat Light"/>
              <a:buAutoNum type="arabicPeriod"/>
            </a:pPr>
            <a:r>
              <a:rPr lang="pt-BR" sz="16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Grupo 2 (6 alunos): </a:t>
            </a:r>
            <a:r>
              <a:rPr b="1" lang="pt-BR" sz="16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Apple </a:t>
            </a:r>
            <a:r>
              <a:rPr lang="pt-BR" sz="16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- Segmento de Tecnologia</a:t>
            </a:r>
            <a:endParaRPr sz="1600"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600"/>
              <a:buFont typeface="Montserrat Light"/>
              <a:buAutoNum type="arabicPeriod"/>
            </a:pPr>
            <a:r>
              <a:rPr lang="pt-BR" sz="16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Grupo 3 (6 alunos): </a:t>
            </a:r>
            <a:r>
              <a:rPr b="1" lang="pt-BR" sz="16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Amazon Brasil </a:t>
            </a:r>
            <a:r>
              <a:rPr lang="pt-BR" sz="16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- Segmento de E-commerce</a:t>
            </a:r>
            <a:endParaRPr sz="1600"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600"/>
              <a:buFont typeface="Montserrat Light"/>
              <a:buAutoNum type="arabicPeriod"/>
            </a:pPr>
            <a:r>
              <a:rPr lang="pt-BR" sz="16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Grupo 4 (6 alunos): </a:t>
            </a:r>
            <a:r>
              <a:rPr b="1" lang="pt-BR" sz="16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Magazine Luiza</a:t>
            </a:r>
            <a:r>
              <a:rPr lang="pt-BR" sz="16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- Segmento de Varejo</a:t>
            </a:r>
            <a:endParaRPr sz="1600"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600"/>
              <a:buFont typeface="Montserrat Light"/>
              <a:buAutoNum type="arabicPeriod"/>
            </a:pPr>
            <a:r>
              <a:rPr lang="pt-BR" sz="16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Grupo 5 (6 alunos): </a:t>
            </a:r>
            <a:r>
              <a:rPr b="1" lang="pt-BR" sz="16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Uber Brasil</a:t>
            </a:r>
            <a:r>
              <a:rPr lang="pt-BR" sz="16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- Segmento de Mobilidade</a:t>
            </a:r>
            <a:endParaRPr sz="1600"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600"/>
              <a:buFont typeface="Montserrat Light"/>
              <a:buAutoNum type="arabicPeriod"/>
            </a:pPr>
            <a:r>
              <a:rPr lang="pt-BR" sz="16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Grupo 6 (7 alunos): </a:t>
            </a:r>
            <a:r>
              <a:rPr b="1" lang="pt-BR" sz="16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Netflix Brasil</a:t>
            </a:r>
            <a:r>
              <a:rPr lang="pt-BR" sz="16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- Segmento de Entretenimento</a:t>
            </a:r>
            <a:endParaRPr sz="1600"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b="1" sz="13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/>
        </p:nvSpPr>
        <p:spPr>
          <a:xfrm>
            <a:off x="24750" y="0"/>
            <a:ext cx="9094500" cy="3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📝</a:t>
            </a:r>
            <a:r>
              <a:rPr b="1" lang="pt-BR" sz="22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 Prazos e Apresentação</a:t>
            </a:r>
            <a:endParaRPr b="1" sz="22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C4043"/>
              </a:buClr>
              <a:buSzPts val="1600"/>
              <a:buFont typeface="Montserrat"/>
              <a:buChar char="➢"/>
            </a:pPr>
            <a:r>
              <a:rPr b="1" lang="pt-BR" sz="16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Entrega do Projeto: </a:t>
            </a:r>
            <a:r>
              <a:rPr lang="pt-BR" sz="16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 projeto completo deverá ser entregue em até 7 dias a partir do início do trabalho.</a:t>
            </a:r>
            <a:endParaRPr sz="1600"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600"/>
              <a:buFont typeface="Montserrat"/>
              <a:buChar char="➢"/>
            </a:pPr>
            <a:r>
              <a:rPr b="1" lang="pt-BR" sz="16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Apresentação do Projeto:</a:t>
            </a:r>
            <a:r>
              <a:rPr lang="pt-BR" sz="16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Cada grupo terá 30 minutos para apresentar o planejamento estratégico de mídia. A apresentação deve ser clara, objetiva e utilizar slides projetados para demonstrar as principais táticas e resultados esperados. Será avaliado o domínio do conteúdo, a capacidade de defesa das escolhas e o engajamento com a plateia.</a:t>
            </a:r>
            <a:endParaRPr sz="1600"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b="1" sz="16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/>
        </p:nvSpPr>
        <p:spPr>
          <a:xfrm>
            <a:off x="4934088" y="1463550"/>
            <a:ext cx="4120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Objetivo Geral de Mídia:</a:t>
            </a:r>
            <a:endParaRPr b="1" sz="1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Captação de novos clientes para produtos de beleza e cosméticos da linha premium de O Boticário, em todo o território nacional.</a:t>
            </a:r>
            <a:endParaRPr sz="15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Meta: </a:t>
            </a:r>
            <a:r>
              <a:rPr lang="pt-BR" sz="15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Aumentar a base de novos clientes em 80 mil consumidores nos próximos 6 meses, focando em vendas de produtos da linha premium.</a:t>
            </a:r>
            <a:endParaRPr sz="15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Budget: </a:t>
            </a:r>
            <a:r>
              <a:rPr lang="pt-BR" sz="15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R$ 10.000.000,00</a:t>
            </a:r>
            <a:endParaRPr sz="15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Duração da Campanha:</a:t>
            </a:r>
            <a:r>
              <a:rPr lang="pt-BR" sz="15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180 dias (6 meses)</a:t>
            </a:r>
            <a:endParaRPr sz="15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8" name="Google Shape;118;p24"/>
          <p:cNvSpPr txBox="1"/>
          <p:nvPr/>
        </p:nvSpPr>
        <p:spPr>
          <a:xfrm>
            <a:off x="877970" y="570750"/>
            <a:ext cx="7799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✳️ </a:t>
            </a:r>
            <a:r>
              <a:rPr b="1" lang="pt-BR" sz="2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Proposta do planejamento estratégico de mídia: </a:t>
            </a:r>
            <a:br>
              <a:rPr b="1" lang="pt-BR" sz="2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pt-BR" sz="2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Grupo 1: O Boticário</a:t>
            </a:r>
            <a:endParaRPr b="1" sz="20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119" name="Google Shape;119;p24"/>
          <p:cNvCxnSpPr/>
          <p:nvPr/>
        </p:nvCxnSpPr>
        <p:spPr>
          <a:xfrm>
            <a:off x="4572000" y="1267800"/>
            <a:ext cx="0" cy="2607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900" y="1463550"/>
            <a:ext cx="2803950" cy="28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/>
        </p:nvSpPr>
        <p:spPr>
          <a:xfrm>
            <a:off x="4934088" y="1463550"/>
            <a:ext cx="41205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Objetivo Geral de Mídia:</a:t>
            </a:r>
            <a:endParaRPr b="1" sz="1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Promover o lançamento do novo iPhone e aumentar as vendas através de canais digitais, com foco em consumidores de alto poder aquisitivo no Brasil.</a:t>
            </a:r>
            <a:endParaRPr sz="15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Meta: </a:t>
            </a:r>
            <a:r>
              <a:rPr lang="pt-BR" sz="15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Aumentar as vendas do novo iPhone em 30 mil unidades em 6 meses.</a:t>
            </a:r>
            <a:endParaRPr sz="15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Budget: </a:t>
            </a:r>
            <a:r>
              <a:rPr lang="pt-BR" sz="15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R$ 25.000.000,00</a:t>
            </a:r>
            <a:endParaRPr sz="15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Duração da Campanha: </a:t>
            </a:r>
            <a:r>
              <a:rPr lang="pt-BR" sz="15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180 dias (6 meses)</a:t>
            </a:r>
            <a:endParaRPr sz="15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877970" y="570750"/>
            <a:ext cx="7799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✳️ </a:t>
            </a:r>
            <a:r>
              <a:rPr b="1" lang="pt-BR" sz="2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Proposta do planejamento estratégico de mídia:</a:t>
            </a:r>
            <a:br>
              <a:rPr b="1" lang="pt-BR" sz="2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pt-BR" sz="2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Grupo 2: Apple</a:t>
            </a:r>
            <a:endParaRPr b="1" sz="20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127" name="Google Shape;127;p25"/>
          <p:cNvCxnSpPr/>
          <p:nvPr/>
        </p:nvCxnSpPr>
        <p:spPr>
          <a:xfrm>
            <a:off x="4572000" y="1267800"/>
            <a:ext cx="0" cy="2607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11" y="1856062"/>
            <a:ext cx="4091100" cy="20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/>
        </p:nvSpPr>
        <p:spPr>
          <a:xfrm>
            <a:off x="4934088" y="1463550"/>
            <a:ext cx="41205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Objetivo Geral de Mídia:</a:t>
            </a:r>
            <a:endParaRPr b="1" sz="1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Expandir a base de clientes Prime no Brasil e aumentar o número de assinaturas do serviço de streaming e benefícios de compras da Amazon.</a:t>
            </a:r>
            <a:endParaRPr sz="15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Meta:</a:t>
            </a:r>
            <a:r>
              <a:rPr lang="pt-BR" sz="15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Aumentar a base de assinantes Prime em 200 mil novos assinantes nos próximos 6 meses</a:t>
            </a:r>
            <a:r>
              <a:rPr b="1" lang="pt-BR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1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Budget: </a:t>
            </a:r>
            <a:r>
              <a:rPr lang="pt-BR" sz="15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R$ 20.000.000,00</a:t>
            </a:r>
            <a:endParaRPr sz="15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Duração da Campanha: </a:t>
            </a:r>
            <a:r>
              <a:rPr lang="pt-BR" sz="15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180 dias (6 meses)</a:t>
            </a:r>
            <a:endParaRPr sz="15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877970" y="570750"/>
            <a:ext cx="7799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✳️ </a:t>
            </a:r>
            <a:r>
              <a:rPr b="1" lang="pt-BR" sz="2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Proposta do planejamento estratégico de mídia:}</a:t>
            </a:r>
            <a:br>
              <a:rPr b="1" lang="pt-BR" sz="2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pt-BR" sz="2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Grupo 3: Amazon Brasil</a:t>
            </a:r>
            <a:endParaRPr b="1" sz="20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135" name="Google Shape;135;p26"/>
          <p:cNvCxnSpPr/>
          <p:nvPr/>
        </p:nvCxnSpPr>
        <p:spPr>
          <a:xfrm>
            <a:off x="4572000" y="1267800"/>
            <a:ext cx="0" cy="2607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950" y="1160950"/>
            <a:ext cx="3488901" cy="348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4947413" y="1678950"/>
            <a:ext cx="41205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Objetivo Geral de Mídia:</a:t>
            </a:r>
            <a:endParaRPr b="1" sz="1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Aumentar as vendas online e mobile de eletrodomésticos e eletrônicos no Brasil, com foco em promoções e campanhas sazonais.</a:t>
            </a:r>
            <a:endParaRPr sz="15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Meta: </a:t>
            </a:r>
            <a:r>
              <a:rPr lang="pt-BR" sz="15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Aumentar o volume de vendas online em R$ 50 milhões em faturamento nos próximos 6 meses.</a:t>
            </a:r>
            <a:endParaRPr sz="15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Budget: </a:t>
            </a:r>
            <a:r>
              <a:rPr lang="pt-BR" sz="15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R$ 18.000.000,00</a:t>
            </a:r>
            <a:endParaRPr sz="15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Duração da Campanha:</a:t>
            </a:r>
            <a:r>
              <a:rPr lang="pt-BR" sz="15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180 dias (6 meses)</a:t>
            </a:r>
            <a:endParaRPr sz="15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877970" y="570750"/>
            <a:ext cx="7799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✳️ </a:t>
            </a:r>
            <a:r>
              <a:rPr b="1" lang="pt-BR" sz="2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Proposta do planejamento estratégico de mídia:</a:t>
            </a:r>
            <a:br>
              <a:rPr b="1" lang="pt-BR" sz="2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pt-BR" sz="2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Grupo 4: Magazine Luiza</a:t>
            </a:r>
            <a:endParaRPr b="1" sz="20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143" name="Google Shape;143;p27"/>
          <p:cNvCxnSpPr/>
          <p:nvPr/>
        </p:nvCxnSpPr>
        <p:spPr>
          <a:xfrm>
            <a:off x="4572000" y="1267800"/>
            <a:ext cx="0" cy="2607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200" y="1267800"/>
            <a:ext cx="3186299" cy="318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/>
        </p:nvSpPr>
        <p:spPr>
          <a:xfrm>
            <a:off x="4934088" y="1463550"/>
            <a:ext cx="41205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Objetivo Geral de Mídia:</a:t>
            </a:r>
            <a:endParaRPr b="1" sz="1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Captação de novos motoristas e passageiros para expandir o uso da plataforma em áreas metropolitanas e capitais brasileiras.</a:t>
            </a:r>
            <a:endParaRPr sz="15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Meta: </a:t>
            </a:r>
            <a:r>
              <a:rPr lang="pt-BR" sz="15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Aumentar a base de motoristas em 30 mil novos motoristas e a base de passageiros em 300 mil novos usuários nos próximos 6 meses.</a:t>
            </a:r>
            <a:endParaRPr sz="15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Budget: </a:t>
            </a:r>
            <a:r>
              <a:rPr lang="pt-BR" sz="15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R$ 14.000.000,00</a:t>
            </a:r>
            <a:endParaRPr sz="15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Duração da Campanha: </a:t>
            </a:r>
            <a:r>
              <a:rPr lang="pt-BR" sz="15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180 dias (6 meses)</a:t>
            </a:r>
            <a:endParaRPr sz="15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877970" y="570750"/>
            <a:ext cx="7799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✳️ </a:t>
            </a:r>
            <a:r>
              <a:rPr b="1" lang="pt-BR" sz="2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Proposta do planejamento estratégico de mídia:</a:t>
            </a:r>
            <a:br>
              <a:rPr b="1" lang="pt-BR" sz="2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pt-BR" sz="2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Grupo 5: Uber Brasil</a:t>
            </a:r>
            <a:endParaRPr b="1" sz="20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151" name="Google Shape;151;p28"/>
          <p:cNvCxnSpPr/>
          <p:nvPr/>
        </p:nvCxnSpPr>
        <p:spPr>
          <a:xfrm>
            <a:off x="4572000" y="1267800"/>
            <a:ext cx="0" cy="2607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949" y="1752750"/>
            <a:ext cx="2620754" cy="260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/>
        </p:nvSpPr>
        <p:spPr>
          <a:xfrm>
            <a:off x="4934088" y="1463550"/>
            <a:ext cx="4120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Objetivo Geral de Mídia:</a:t>
            </a:r>
            <a:endParaRPr b="1" sz="1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Aumentar o número de assinantes da Netflix no Brasil, com foco em novos usuários atraídos por séries e filmes de produção original da plataforma.</a:t>
            </a:r>
            <a:endParaRPr sz="15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Meta: </a:t>
            </a:r>
            <a:r>
              <a:rPr lang="pt-BR" sz="15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Aumentar a base de assinantes em 250 mil novos usuários nos próximos 6 meses.</a:t>
            </a:r>
            <a:endParaRPr sz="15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Budget: </a:t>
            </a:r>
            <a:r>
              <a:rPr lang="pt-BR" sz="15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R$ 22.000.000,00</a:t>
            </a:r>
            <a:endParaRPr sz="15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Duração da Campanha: </a:t>
            </a:r>
            <a:r>
              <a:rPr lang="pt-BR" sz="15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180 dias (6 meses)</a:t>
            </a:r>
            <a:endParaRPr sz="15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9"/>
          <p:cNvSpPr txBox="1"/>
          <p:nvPr/>
        </p:nvSpPr>
        <p:spPr>
          <a:xfrm>
            <a:off x="877970" y="570750"/>
            <a:ext cx="7799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✳️ </a:t>
            </a:r>
            <a:r>
              <a:rPr b="1" lang="pt-BR" sz="2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Proposta do planejamento estratégico de mídia:</a:t>
            </a:r>
            <a:br>
              <a:rPr b="1" lang="pt-BR" sz="2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pt-BR" sz="2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Grupo 6: Netflix</a:t>
            </a:r>
            <a:endParaRPr b="1" sz="20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159" name="Google Shape;159;p29"/>
          <p:cNvCxnSpPr/>
          <p:nvPr/>
        </p:nvCxnSpPr>
        <p:spPr>
          <a:xfrm>
            <a:off x="4572000" y="1267800"/>
            <a:ext cx="0" cy="2607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974" y="1781500"/>
            <a:ext cx="3693725" cy="20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/>
        </p:nvSpPr>
        <p:spPr>
          <a:xfrm>
            <a:off x="950400" y="1756050"/>
            <a:ext cx="7243200" cy="9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434343"/>
                </a:solidFill>
                <a:highlight>
                  <a:schemeClr val="accent6"/>
                </a:highlight>
                <a:latin typeface="Montserrat"/>
                <a:ea typeface="Montserrat"/>
                <a:cs typeface="Montserrat"/>
                <a:sym typeface="Montserrat"/>
              </a:rPr>
              <a:t>Planejamento Estratégico de Mídia </a:t>
            </a:r>
            <a:endParaRPr b="1" sz="2500">
              <a:solidFill>
                <a:srgbClr val="434343"/>
              </a:solidFill>
              <a:highlight>
                <a:srgbClr val="EEFF4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Seleção dos grupos</a:t>
            </a:r>
            <a:endParaRPr sz="23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31"/>
          <p:cNvGraphicFramePr/>
          <p:nvPr/>
        </p:nvGraphicFramePr>
        <p:xfrm>
          <a:off x="493500" y="818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{0DA12193-B3A3-4D63-BE3F-043FA5FC56E2}</a:tableStyleId>
              </a:tblPr>
              <a:tblGrid>
                <a:gridCol w="1372725"/>
                <a:gridCol w="1372725"/>
                <a:gridCol w="1372725"/>
                <a:gridCol w="1372725"/>
                <a:gridCol w="1372725"/>
                <a:gridCol w="1372725"/>
              </a:tblGrid>
              <a:tr h="192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200">
                          <a:solidFill>
                            <a:srgbClr val="434343"/>
                          </a:solidFill>
                          <a:highlight>
                            <a:schemeClr val="accent6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G1 - O BOTICÁRIO</a:t>
                      </a:r>
                      <a:endParaRPr b="1" sz="1200">
                        <a:solidFill>
                          <a:srgbClr val="434343"/>
                        </a:solidFill>
                        <a:highlight>
                          <a:srgbClr val="EEFF41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200">
                          <a:solidFill>
                            <a:srgbClr val="434343"/>
                          </a:solidFill>
                          <a:highlight>
                            <a:schemeClr val="accent6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G2 - APPLE</a:t>
                      </a:r>
                      <a:endParaRPr b="1" sz="1200">
                        <a:solidFill>
                          <a:srgbClr val="434343"/>
                        </a:solidFill>
                        <a:highlight>
                          <a:srgbClr val="EEFF41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200">
                          <a:solidFill>
                            <a:srgbClr val="434343"/>
                          </a:solidFill>
                          <a:highlight>
                            <a:schemeClr val="accent6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G3 - AMAZON </a:t>
                      </a:r>
                      <a:endParaRPr b="1" sz="1200">
                        <a:solidFill>
                          <a:srgbClr val="434343"/>
                        </a:solidFill>
                        <a:highlight>
                          <a:srgbClr val="EEFF41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200">
                          <a:solidFill>
                            <a:srgbClr val="434343"/>
                          </a:solidFill>
                          <a:highlight>
                            <a:schemeClr val="accent6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G4 - MAGALU</a:t>
                      </a:r>
                      <a:endParaRPr b="1" sz="1200">
                        <a:solidFill>
                          <a:srgbClr val="434343"/>
                        </a:solidFill>
                        <a:highlight>
                          <a:srgbClr val="EEFF41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434343"/>
                          </a:solidFill>
                          <a:highlight>
                            <a:srgbClr val="EEFF41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G5 - UBER</a:t>
                      </a:r>
                      <a:endParaRPr b="1" sz="1200">
                        <a:solidFill>
                          <a:srgbClr val="434343"/>
                        </a:solidFill>
                        <a:highlight>
                          <a:srgbClr val="EEFF41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solidFill>
                            <a:srgbClr val="434343"/>
                          </a:solidFill>
                          <a:highlight>
                            <a:srgbClr val="EEFF41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G6 - NETFLIX</a:t>
                      </a:r>
                      <a:endParaRPr b="1" sz="1200">
                        <a:solidFill>
                          <a:srgbClr val="434343"/>
                        </a:solidFill>
                        <a:highlight>
                          <a:srgbClr val="EEFF41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67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rgbClr val="3C40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ANGELO</a:t>
                      </a:r>
                      <a:endParaRPr sz="1500">
                        <a:solidFill>
                          <a:srgbClr val="3C40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rgbClr val="3C40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ANTONIO</a:t>
                      </a:r>
                      <a:endParaRPr sz="1500">
                        <a:solidFill>
                          <a:srgbClr val="3C40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rgbClr val="3C40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DANIELLE CORREIA</a:t>
                      </a:r>
                      <a:endParaRPr sz="1500">
                        <a:solidFill>
                          <a:srgbClr val="3C40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rgbClr val="3C40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GABRIELLE AZEVEDO</a:t>
                      </a:r>
                      <a:endParaRPr sz="1500">
                        <a:solidFill>
                          <a:srgbClr val="3C40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MICHELLE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VANJA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rgbClr val="3C40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ALEXANDRE</a:t>
                      </a:r>
                      <a:endParaRPr sz="1500">
                        <a:solidFill>
                          <a:srgbClr val="3C40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rgbClr val="3C40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BRIGITA</a:t>
                      </a:r>
                      <a:endParaRPr sz="1500">
                        <a:solidFill>
                          <a:srgbClr val="3C40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rgbClr val="3C40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ALINE</a:t>
                      </a:r>
                      <a:endParaRPr sz="1500">
                        <a:solidFill>
                          <a:srgbClr val="3C40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rgbClr val="3C40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CARLA</a:t>
                      </a:r>
                      <a:endParaRPr sz="1500">
                        <a:solidFill>
                          <a:srgbClr val="3C40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ANNA LUIZA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MARIA EDUARDA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rgbClr val="3C40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ELAINE</a:t>
                      </a:r>
                      <a:endParaRPr sz="1500">
                        <a:solidFill>
                          <a:srgbClr val="3C40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rgbClr val="3C40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ELIZABETH</a:t>
                      </a:r>
                      <a:endParaRPr sz="1500">
                        <a:solidFill>
                          <a:srgbClr val="3C40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rgbClr val="3C40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EVELYN</a:t>
                      </a:r>
                      <a:endParaRPr sz="1500">
                        <a:solidFill>
                          <a:srgbClr val="3C40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rgbClr val="3C40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FERNANDA APARECIDA</a:t>
                      </a:r>
                      <a:endParaRPr sz="1500">
                        <a:solidFill>
                          <a:srgbClr val="3C40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DANIELA LIMA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KALBERIS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rgbClr val="3C40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JENEFER</a:t>
                      </a:r>
                      <a:endParaRPr sz="1500">
                        <a:solidFill>
                          <a:srgbClr val="3C40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rgbClr val="3C40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VENÂNCIO</a:t>
                      </a:r>
                      <a:endParaRPr sz="1500">
                        <a:solidFill>
                          <a:srgbClr val="3C40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rgbClr val="3C40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IGOR</a:t>
                      </a:r>
                      <a:endParaRPr sz="1500">
                        <a:solidFill>
                          <a:srgbClr val="3C40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rgbClr val="3C40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ANDREA</a:t>
                      </a:r>
                      <a:endParaRPr sz="1500">
                        <a:solidFill>
                          <a:srgbClr val="3C40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GABRIELA DOS SANTOS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RUAN BORGES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rgbClr val="3C40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LAENA</a:t>
                      </a:r>
                      <a:endParaRPr sz="1500">
                        <a:solidFill>
                          <a:srgbClr val="3C40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rgbClr val="3C40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WILLIAM</a:t>
                      </a:r>
                      <a:endParaRPr sz="1500">
                        <a:solidFill>
                          <a:srgbClr val="3C40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rgbClr val="3C40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RAIZA</a:t>
                      </a:r>
                      <a:endParaRPr sz="1500">
                        <a:solidFill>
                          <a:srgbClr val="3C40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rgbClr val="3C40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NILTON</a:t>
                      </a:r>
                      <a:endParaRPr sz="1500">
                        <a:solidFill>
                          <a:srgbClr val="3C40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RUBEN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JOSÉ TADEU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rgbClr val="3C40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RUAN CARLOS</a:t>
                      </a:r>
                      <a:endParaRPr sz="1500">
                        <a:solidFill>
                          <a:srgbClr val="3C40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rgbClr val="3C40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MICHEL</a:t>
                      </a:r>
                      <a:endParaRPr sz="1500">
                        <a:solidFill>
                          <a:srgbClr val="3C40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rgbClr val="3C40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TATIANA</a:t>
                      </a:r>
                      <a:endParaRPr sz="1500">
                        <a:solidFill>
                          <a:srgbClr val="3C40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rgbClr val="3C40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LAILA</a:t>
                      </a:r>
                      <a:endParaRPr sz="1500">
                        <a:solidFill>
                          <a:srgbClr val="3C40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WILSON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FERNANDA TRENTINI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solidFill>
                            <a:srgbClr val="3C4043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VANELLE</a:t>
                      </a:r>
                      <a:endParaRPr sz="1500">
                        <a:solidFill>
                          <a:srgbClr val="3C40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C40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C40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3C4043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SILVIA</a:t>
                      </a:r>
                      <a:endParaRPr sz="15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1" name="Google Shape;171;p31"/>
          <p:cNvSpPr txBox="1"/>
          <p:nvPr/>
        </p:nvSpPr>
        <p:spPr>
          <a:xfrm>
            <a:off x="3072000" y="9455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❤️‍🔥 Squads selecionadas </a:t>
            </a:r>
            <a:endParaRPr b="1" sz="1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950400" y="1249650"/>
            <a:ext cx="7243200" cy="1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rgbClr val="434343"/>
                </a:solidFill>
                <a:highlight>
                  <a:srgbClr val="EEFF41"/>
                </a:highlight>
                <a:latin typeface="Montserrat"/>
                <a:ea typeface="Montserrat"/>
                <a:cs typeface="Montserrat"/>
                <a:sym typeface="Montserrat"/>
              </a:rPr>
              <a:t>PROJETO FINAL</a:t>
            </a:r>
            <a:br>
              <a:rPr b="1" lang="pt-BR" sz="2300">
                <a:solidFill>
                  <a:srgbClr val="434343"/>
                </a:solidFill>
                <a:highlight>
                  <a:srgbClr val="EEFF41"/>
                </a:highlight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pt-BR" sz="23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Planejamento Estratégico de Mídia </a:t>
            </a:r>
            <a:endParaRPr b="1" sz="23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4934088" y="1463550"/>
            <a:ext cx="41205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Objetivo geral de mídia: </a:t>
            </a:r>
            <a:r>
              <a:rPr lang="pt-BR" sz="15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Cada grupo deve desenvolver um </a:t>
            </a:r>
            <a:r>
              <a:rPr b="1" lang="pt-BR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planejamento estratégico de mídia </a:t>
            </a:r>
            <a:r>
              <a:rPr lang="pt-BR" sz="15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com o </a:t>
            </a:r>
            <a:r>
              <a:rPr b="1" lang="pt-BR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objetivo de captar novos clientes</a:t>
            </a:r>
            <a:r>
              <a:rPr lang="pt-BR" sz="15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ou </a:t>
            </a:r>
            <a:r>
              <a:rPr b="1" lang="pt-BR" sz="1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usuários</a:t>
            </a:r>
            <a:r>
              <a:rPr lang="pt-BR" sz="15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para a empresa designada, alinhado ao segmento de mercado correspondente. A meta de captação de novos clientes e o orçamento podem variar de acordo com o perfil da empresa, que será designada para cada grupo.</a:t>
            </a:r>
            <a:endParaRPr sz="15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877970" y="570750"/>
            <a:ext cx="7799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✳️ </a:t>
            </a:r>
            <a:r>
              <a:rPr b="1" lang="pt-BR" sz="2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Proposta do planejamento estratégico de mídia</a:t>
            </a:r>
            <a:endParaRPr b="1" sz="20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66" name="Google Shape;66;p15"/>
          <p:cNvCxnSpPr/>
          <p:nvPr/>
        </p:nvCxnSpPr>
        <p:spPr>
          <a:xfrm>
            <a:off x="4572000" y="1267800"/>
            <a:ext cx="0" cy="26079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775" y="1296710"/>
            <a:ext cx="1325450" cy="132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5013" y="1415613"/>
            <a:ext cx="2175200" cy="10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2426" y="2130300"/>
            <a:ext cx="1600998" cy="1600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075" y="1947750"/>
            <a:ext cx="1966100" cy="196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7775" y="3387593"/>
            <a:ext cx="1325450" cy="1318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65013" y="3442682"/>
            <a:ext cx="2175201" cy="12087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950400" y="1689750"/>
            <a:ext cx="72432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434343"/>
                </a:solidFill>
                <a:highlight>
                  <a:schemeClr val="accent6"/>
                </a:highlight>
                <a:latin typeface="Montserrat"/>
                <a:ea typeface="Montserrat"/>
                <a:cs typeface="Montserrat"/>
                <a:sym typeface="Montserrat"/>
              </a:rPr>
              <a:t>Planejamento Estratégico de Mídia </a:t>
            </a:r>
            <a:endParaRPr b="1" sz="2200">
              <a:solidFill>
                <a:srgbClr val="434343"/>
              </a:solidFill>
              <a:highlight>
                <a:srgbClr val="EEFF4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Escopo</a:t>
            </a:r>
            <a:endParaRPr sz="200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0" y="122475"/>
            <a:ext cx="9209100" cy="4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📝</a:t>
            </a:r>
            <a:r>
              <a:rPr b="1" lang="pt-BR" sz="2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 Escopo do plano (1/4)</a:t>
            </a:r>
            <a:endParaRPr sz="20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Abertura do Projeto:</a:t>
            </a:r>
            <a:endParaRPr b="1" sz="17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500"/>
              <a:buFont typeface="Montserrat"/>
              <a:buChar char="➢"/>
            </a:pPr>
            <a:r>
              <a:rPr b="1" lang="pt-BR" sz="15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Introdução Geral ao Projeto:</a:t>
            </a:r>
            <a:endParaRPr b="1" sz="15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500"/>
              <a:buFont typeface="Montserrat Light"/>
              <a:buChar char="➢"/>
            </a:pPr>
            <a:r>
              <a:rPr lang="pt-BR" sz="15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Contextualização da empresa e o segmento de mercado em que ela atua.</a:t>
            </a:r>
            <a:endParaRPr sz="1500"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500"/>
              <a:buFont typeface="Montserrat Light"/>
              <a:buChar char="➢"/>
            </a:pPr>
            <a:r>
              <a:rPr lang="pt-BR" sz="15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Breve explicação do cenário atual e dos desafios enfrentados pela empresa no mercado digital.</a:t>
            </a:r>
            <a:endParaRPr sz="1500"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500"/>
              <a:buFont typeface="Montserrat"/>
              <a:buChar char="➢"/>
            </a:pPr>
            <a:r>
              <a:rPr b="1" lang="pt-BR" sz="15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Apresentação da Squad:</a:t>
            </a:r>
            <a:endParaRPr b="1" sz="15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500"/>
              <a:buFont typeface="Montserrat Light"/>
              <a:buChar char="➢"/>
            </a:pPr>
            <a:r>
              <a:rPr lang="pt-BR" sz="15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Introdução dos membros do grupo (squad) e a divisão de responsabilidades dentro do projeto (ex: análise de dados, planejamento de mídia, criação de estratégias, etc.).</a:t>
            </a:r>
            <a:endParaRPr sz="1500"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500"/>
              <a:buFont typeface="Montserrat"/>
              <a:buChar char="➢"/>
            </a:pPr>
            <a:r>
              <a:rPr b="1" lang="pt-BR" sz="15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Ferramentas e Fontes de Dados:</a:t>
            </a:r>
            <a:endParaRPr b="1" sz="15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500"/>
              <a:buFont typeface="Montserrat Light"/>
              <a:buChar char="➢"/>
            </a:pPr>
            <a:r>
              <a:rPr lang="pt-BR" sz="15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Listar e descrever todas as ferramentas e plataformas utilizadas no projeto (ex: Google Analytics, Trello, Upfluence, plataformas de mídia paga, redes sociais, etc.).</a:t>
            </a:r>
            <a:endParaRPr sz="1500"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500"/>
              <a:buFont typeface="Montserrat Light"/>
              <a:buChar char="➢"/>
            </a:pPr>
            <a:r>
              <a:rPr lang="pt-BR" sz="15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Explicar como essas ferramentas auxiliarão na coleta, análise e mensuração dos resultados.</a:t>
            </a:r>
            <a:endParaRPr sz="1700"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0" y="0"/>
            <a:ext cx="8983500" cy="50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📝</a:t>
            </a:r>
            <a:r>
              <a:rPr b="1" lang="pt-BR" sz="2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Escopo do plano (2/4)</a:t>
            </a:r>
            <a:endParaRPr b="1" sz="20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9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Análise e Definição de Objetivos:</a:t>
            </a:r>
            <a:endParaRPr b="1" sz="19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Montserrat"/>
              <a:buChar char="➢"/>
            </a:pPr>
            <a:r>
              <a:rPr b="1" lang="pt-BR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Análise SWOT Completa:</a:t>
            </a:r>
            <a:endParaRPr b="1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Montserrat Light"/>
              <a:buChar char="➢"/>
            </a:pPr>
            <a:r>
              <a:rPr lang="pt-BR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Apresentar uma análise SWOT (forças, fraquezas, oportunidades e ameaças) para a empresa e o segmento de mercado.</a:t>
            </a:r>
            <a:endParaRPr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Montserrat Light"/>
              <a:buChar char="➢"/>
            </a:pPr>
            <a:r>
              <a:rPr lang="pt-BR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Focar nas oportunidades e ameaças do ambiente digital.</a:t>
            </a:r>
            <a:endParaRPr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Montserrat"/>
              <a:buChar char="➢"/>
            </a:pPr>
            <a:br>
              <a:rPr b="1" lang="pt-BR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pt-BR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Definição dos Objetivos de Mídia:</a:t>
            </a:r>
            <a:endParaRPr b="1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Montserrat Light"/>
              <a:buChar char="➢"/>
            </a:pPr>
            <a:r>
              <a:rPr lang="pt-BR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SMART: Estabelecer objetivos SMART (específicos, mensuráveis, atingíveis, relevantes e temporais) para o plano de mídia. Exemplo: "Aumentar a captação de leads qualificados em 30% nos próximos 180 dias".</a:t>
            </a:r>
            <a:endParaRPr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Montserrat"/>
              <a:buChar char="➢"/>
            </a:pPr>
            <a:r>
              <a:rPr b="1" lang="pt-BR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Segmentação e Públicos-alvo:</a:t>
            </a:r>
            <a:endParaRPr b="1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Montserrat Light"/>
              <a:buChar char="➢"/>
            </a:pPr>
            <a:r>
              <a:rPr lang="pt-BR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Definir as segmentações de mercado com base em dados demográficos, comportamentais e geográficos.</a:t>
            </a:r>
            <a:endParaRPr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Montserrat Light"/>
              <a:buChar char="➢"/>
            </a:pPr>
            <a:r>
              <a:rPr lang="pt-BR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Identificar as buyer personas (perfis de clientes ideais) para a empresa, de acordo com o objetivo de mídia.</a:t>
            </a:r>
            <a:endParaRPr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Montserrat Light"/>
              <a:buChar char="➢"/>
            </a:pPr>
            <a:r>
              <a:rPr lang="pt-BR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Descrever a seleção estratégica dos públicos para cada etapa do funil de conversão (awareness, consideration, decision).</a:t>
            </a:r>
            <a:endParaRPr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4750" y="0"/>
            <a:ext cx="9094500" cy="50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📝</a:t>
            </a:r>
            <a:r>
              <a:rPr b="1" lang="pt-BR" sz="20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Escopo do plano (3/4)</a:t>
            </a:r>
            <a:endParaRPr b="1" sz="20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Definição Estratégica e Tática:</a:t>
            </a:r>
            <a:endParaRPr b="1" sz="15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C4043"/>
              </a:buClr>
              <a:buSzPts val="1500"/>
              <a:buFont typeface="Montserrat"/>
              <a:buChar char="➢"/>
            </a:pPr>
            <a:r>
              <a:rPr b="1" lang="pt-BR" sz="15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Definição Estratégica e Tática por Etapa do Funil:</a:t>
            </a:r>
            <a:endParaRPr b="1" sz="15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500"/>
              <a:buFont typeface="Montserrat Light"/>
              <a:buChar char="➢"/>
            </a:pPr>
            <a:r>
              <a:rPr lang="pt-BR" sz="15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Explicar as ações estratégicas e táticas para cada etapa do funil de conversão, considerando o objetivo de mídia de cada grupo.</a:t>
            </a:r>
            <a:endParaRPr sz="1500"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500"/>
              <a:buFont typeface="Montserrat Light"/>
              <a:buChar char="➢"/>
            </a:pPr>
            <a:r>
              <a:rPr lang="pt-BR" sz="15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Exemplo de funil: awareness (captação de novos leads), consideration (engajamento), decision (conversão para clientes).</a:t>
            </a:r>
            <a:br>
              <a:rPr lang="pt-BR" sz="15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endParaRPr sz="1500"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500"/>
              <a:buFont typeface="Montserrat"/>
              <a:buChar char="➢"/>
            </a:pPr>
            <a:r>
              <a:rPr b="1" lang="pt-BR" sz="15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Seleção e Detalhamento Tático por Canal de Mídia:</a:t>
            </a:r>
            <a:endParaRPr b="1" sz="15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500"/>
              <a:buFont typeface="Montserrat Light"/>
              <a:buChar char="➢"/>
            </a:pPr>
            <a:r>
              <a:rPr lang="pt-BR" sz="15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Selecionar os canais de mídia apropriados (Google Ads, Facebook Ads, Display, OOH, etc.) para alcançar as metas do plano.</a:t>
            </a:r>
            <a:endParaRPr sz="1500"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500"/>
              <a:buFont typeface="Montserrat Light"/>
              <a:buChar char="➢"/>
            </a:pPr>
            <a:r>
              <a:rPr lang="pt-BR" sz="15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Detalhar a estratégia de cada canal, como segmentação, formatos de anúncio e o papel de cada um no plano geral.</a:t>
            </a:r>
            <a:br>
              <a:rPr lang="pt-BR" sz="15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endParaRPr sz="1500"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500"/>
              <a:buFont typeface="Montserrat"/>
              <a:buChar char="➢"/>
            </a:pPr>
            <a:r>
              <a:rPr b="1" lang="pt-BR" sz="15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Cronograma Estratégico:</a:t>
            </a:r>
            <a:endParaRPr b="1" sz="15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500"/>
              <a:buFont typeface="Montserrat Light"/>
              <a:buChar char="➢"/>
            </a:pPr>
            <a:r>
              <a:rPr lang="pt-BR" sz="15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Apresentar um cronograma detalhado com o período de execução de cada ação de mídia, alinhado ao budget e às metas estabelecidas.</a:t>
            </a:r>
            <a:endParaRPr sz="1500"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24750" y="0"/>
            <a:ext cx="9094500" cy="51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📝</a:t>
            </a:r>
            <a:r>
              <a:rPr b="1" lang="pt-BR" sz="12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 Escopo do plano (4/4)</a:t>
            </a:r>
            <a:endParaRPr b="1" sz="12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Detalhamento de Mídia:</a:t>
            </a:r>
            <a:endParaRPr b="1" sz="12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Montserrat"/>
              <a:buChar char="➢"/>
            </a:pPr>
            <a:r>
              <a:rPr b="1" lang="pt-BR" sz="12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Plano de Mídia Completo:</a:t>
            </a:r>
            <a:endParaRPr b="1" sz="12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Montserrat Light"/>
              <a:buChar char="➢"/>
            </a:pPr>
            <a:r>
              <a:rPr lang="pt-BR" sz="12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Incluir o plano de mídia tático, descrevendo a estratégia de cada canal e o budget alocado para cada um.</a:t>
            </a:r>
            <a:endParaRPr sz="1200"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Montserrat Light"/>
              <a:buChar char="➢"/>
            </a:pPr>
            <a:r>
              <a:rPr lang="pt-BR" sz="12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Utilizar uma ferramenta de espelho de campanha (ex: planilhas de cronogramas e projeções) para simular a execução do plano de mídia.</a:t>
            </a:r>
            <a:br>
              <a:rPr lang="pt-BR" sz="12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endParaRPr sz="1200"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Montserrat"/>
              <a:buChar char="➢"/>
            </a:pPr>
            <a:r>
              <a:rPr b="1" lang="pt-BR" sz="12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Apresentação das Peças de Mídia:</a:t>
            </a:r>
            <a:endParaRPr b="1" sz="12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Montserrat Light"/>
              <a:buChar char="➢"/>
            </a:pPr>
            <a:r>
              <a:rPr lang="pt-BR" sz="12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Demonstrar exemplos de criativos e peças de mídia planejadas (anúncios gráficos, vídeos, posts patrocinados, etc.) que serão usados nas campanhas.</a:t>
            </a:r>
            <a:br>
              <a:rPr lang="pt-BR" sz="12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endParaRPr sz="1200"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Montserrat"/>
              <a:buChar char="➢"/>
            </a:pPr>
            <a:r>
              <a:rPr b="1" lang="pt-BR" sz="12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Budget e Cronograma Geral de Mídia:</a:t>
            </a:r>
            <a:endParaRPr b="1" sz="12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Montserrat Light"/>
              <a:buChar char="➢"/>
            </a:pPr>
            <a:r>
              <a:rPr lang="pt-BR" sz="12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Apresentar o budget completo da campanha, detalhando os gastos por canal, período de veiculação e as metas esperadas para cada canal.</a:t>
            </a:r>
            <a:endParaRPr sz="1200"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Montserrat Light"/>
              <a:buChar char="➢"/>
            </a:pPr>
            <a:r>
              <a:rPr lang="pt-BR" sz="12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Projeção financeira da campanha com base no custo por aquisição (CPA), custo por lead (CPL) e custo por clique (CPC).</a:t>
            </a:r>
            <a:br>
              <a:rPr lang="pt-BR" sz="12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endParaRPr sz="1200"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Montserrat"/>
              <a:buChar char="➢"/>
            </a:pPr>
            <a:r>
              <a:rPr b="1" lang="pt-BR" sz="12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Projeção e Ciclo de Otimização:</a:t>
            </a:r>
            <a:endParaRPr b="1" sz="12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Montserrat Light"/>
              <a:buChar char="➢"/>
            </a:pPr>
            <a:r>
              <a:rPr lang="pt-BR" sz="12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Apresentar um modelo de projeção de resultados, mostrando as metas de cada canal (impressões, cliques, conversões, etc.).</a:t>
            </a:r>
            <a:endParaRPr sz="1200"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00"/>
              <a:buFont typeface="Montserrat Light"/>
              <a:buChar char="➢"/>
            </a:pPr>
            <a:r>
              <a:rPr lang="pt-BR" sz="12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Explicar o ciclo de otimização e testes A/B, destacando como as campanhas serão otimizadas ao longo do tempo para melhorar o ROI.</a:t>
            </a:r>
            <a:endParaRPr sz="1200"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24750" y="0"/>
            <a:ext cx="9094500" cy="51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📝</a:t>
            </a:r>
            <a:r>
              <a:rPr b="1" lang="pt-BR" sz="19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 Escopo do plano (4/4)</a:t>
            </a:r>
            <a:endParaRPr b="1" sz="19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C4043"/>
              </a:buClr>
              <a:buSzPts val="1300"/>
              <a:buFont typeface="Montserrat"/>
              <a:buChar char="➢"/>
            </a:pPr>
            <a:r>
              <a:rPr b="1" lang="pt-BR" sz="13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Mensuração e Análise de Resultados:</a:t>
            </a:r>
            <a:endParaRPr b="1" sz="13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300"/>
              <a:buFont typeface="Montserrat Light"/>
              <a:buChar char="➢"/>
            </a:pPr>
            <a:r>
              <a:rPr lang="pt-BR" sz="13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Mensuração e Estruturação de KPI's:</a:t>
            </a:r>
            <a:endParaRPr sz="1300"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300"/>
              <a:buFont typeface="Montserrat Light"/>
              <a:buChar char="➢"/>
            </a:pPr>
            <a:r>
              <a:rPr lang="pt-BR" sz="13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Organizar os indicadores-chave de performance (KPI’s) por objetivo, canal e campanha. Exemplo: CTR, CPC, ROI, taxa de conversão, etc.</a:t>
            </a:r>
            <a:endParaRPr sz="1300"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300"/>
              <a:buFont typeface="Montserrat Light"/>
              <a:buChar char="➢"/>
            </a:pPr>
            <a:r>
              <a:rPr lang="pt-BR" sz="13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Descrever as ferramentas de rastreamento, coleta e visualização de relatórios, como o uso do Google Analytics 4 (GA4), Google Tag Manager e outros dashboards.</a:t>
            </a:r>
            <a:br>
              <a:rPr lang="pt-BR" sz="13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endParaRPr sz="1300"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300"/>
              <a:buFont typeface="Montserrat"/>
              <a:buChar char="➢"/>
            </a:pPr>
            <a:r>
              <a:rPr b="1" lang="pt-BR" sz="13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Exemplo de Relatórios: (OPCIONAL)</a:t>
            </a:r>
            <a:endParaRPr b="1" sz="13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300"/>
              <a:buFont typeface="Montserrat Light"/>
              <a:buChar char="➢"/>
            </a:pPr>
            <a:r>
              <a:rPr lang="pt-BR" sz="13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Se possível, criar exemplos de relatórios práticos, demonstrando como os dados de performance seriam visualizados e apresentados para o cliente ou gestor.</a:t>
            </a:r>
            <a:endParaRPr sz="1300"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3C4043"/>
                </a:solidFill>
                <a:latin typeface="Montserrat"/>
                <a:ea typeface="Montserrat"/>
                <a:cs typeface="Montserrat"/>
                <a:sym typeface="Montserrat"/>
              </a:rPr>
              <a:t>Considerações Finais:</a:t>
            </a:r>
            <a:endParaRPr b="1" sz="1300">
              <a:solidFill>
                <a:srgbClr val="3C40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3C4043"/>
              </a:buClr>
              <a:buSzPts val="1300"/>
              <a:buFont typeface="Montserrat Light"/>
              <a:buChar char="➢"/>
            </a:pPr>
            <a:r>
              <a:rPr lang="pt-BR" sz="13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Considerações Finais e Agradecimentos:</a:t>
            </a:r>
            <a:endParaRPr sz="1300"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300"/>
              <a:buFont typeface="Montserrat Light"/>
              <a:buChar char="➢"/>
            </a:pPr>
            <a:r>
              <a:rPr lang="pt-BR" sz="13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Resumo dos pontos principais do plano de mídia e suas justificativas.</a:t>
            </a:r>
            <a:endParaRPr sz="1300"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300"/>
              <a:buFont typeface="Montserrat Light"/>
              <a:buChar char="➢"/>
            </a:pPr>
            <a:r>
              <a:rPr lang="pt-BR" sz="13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Apresentação de insights ou sugestões adicionais para a empresa melhorar sua performance de marketing digital a longo prazo.</a:t>
            </a:r>
            <a:endParaRPr sz="1300"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300"/>
              <a:buFont typeface="Montserrat Light"/>
              <a:buChar char="➢"/>
            </a:pPr>
            <a:r>
              <a:rPr lang="pt-BR" sz="13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Agradecimento aos patrocinadores e às pessoas envolvidas no projeto.</a:t>
            </a:r>
            <a:endParaRPr sz="1300"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300"/>
              <a:buFont typeface="Montserrat Light"/>
              <a:buChar char="➢"/>
            </a:pPr>
            <a:r>
              <a:rPr lang="pt-BR" sz="13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Referências:</a:t>
            </a:r>
            <a:endParaRPr sz="1300"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300"/>
              <a:buFont typeface="Montserrat Light"/>
              <a:buChar char="➢"/>
            </a:pPr>
            <a:r>
              <a:rPr lang="pt-BR" sz="1300">
                <a:solidFill>
                  <a:srgbClr val="3C40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Incluir referências ou materiais consultados, se necessário.</a:t>
            </a:r>
            <a:endParaRPr sz="1900">
              <a:solidFill>
                <a:srgbClr val="3C40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