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59" r:id="rId9"/>
    <p:sldId id="265" r:id="rId10"/>
    <p:sldId id="267" r:id="rId11"/>
    <p:sldId id="268" r:id="rId12"/>
    <p:sldId id="269" r:id="rId13"/>
    <p:sldId id="271" r:id="rId14"/>
    <p:sldId id="260" r:id="rId15"/>
    <p:sldId id="270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6DF1D-640F-5710-2EC2-7663438E0148}" v="2" dt="2020-02-18T10:36:19.860"/>
    <p1510:client id="{39CAC46F-024D-B5EC-F4EC-1E6E0B7D9591}" v="824" dt="2020-02-18T10:57:14.730"/>
    <p1510:client id="{9589BD9D-C4AD-0C90-5919-D2D909BA030D}" v="2817" dt="2020-02-18T11:05:39.048"/>
    <p1510:client id="{BCFAA22D-CAAC-21D6-2FA7-B57C3CDAC101}" v="144" dt="2020-02-17T22:16:51.783"/>
    <p1510:client id="{D0F43700-7EA5-BFEE-FE61-DFB17793AA74}" v="104" dt="2020-02-18T00:12:38.560"/>
    <p1510:client id="{D921670B-6282-4C81-ADD6-D4ADECB107A0}" v="601" dt="2020-02-18T00:07:20.957"/>
    <p1510:client id="{E0597FA7-5A99-4BB2-95B6-2203412C7CE0}" v="1388" dt="2020-02-17T23:04:40.053"/>
    <p1510:client id="{FF8723A3-9826-DD95-5797-98EFF38254BB}" v="38" dt="2020-02-18T10:06:5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79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Frameworks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PT">
                <a:cs typeface="Calibri"/>
              </a:rPr>
              <a:t>Arquiteturas Aplicacionais</a:t>
            </a:r>
          </a:p>
          <a:p>
            <a:r>
              <a:rPr lang="pt-PT">
                <a:cs typeface="Calibri"/>
              </a:rPr>
              <a:t>João Marques</a:t>
            </a:r>
          </a:p>
          <a:p>
            <a:r>
              <a:rPr lang="pt-PT">
                <a:cs typeface="Calibri"/>
              </a:rPr>
              <a:t>José Pereira</a:t>
            </a:r>
          </a:p>
          <a:p>
            <a:r>
              <a:rPr lang="pt-PT">
                <a:cs typeface="Calibri"/>
              </a:rPr>
              <a:t>Ricardo Petronilho</a:t>
            </a:r>
          </a:p>
          <a:p>
            <a:r>
              <a:rPr lang="pt-PT">
                <a:cs typeface="Calibri"/>
              </a:rPr>
              <a:t>4 º Ano – </a:t>
            </a:r>
            <a:r>
              <a:rPr lang="pt-PT" err="1">
                <a:cs typeface="Calibri"/>
              </a:rPr>
              <a:t>MiEI</a:t>
            </a:r>
            <a:r>
              <a:rPr lang="pt-PT">
                <a:cs typeface="Calibri"/>
              </a:rPr>
              <a:t>/MEI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B714039-FC7D-44BB-A455-A4655C76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0" y="632261"/>
            <a:ext cx="5926666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C30634-D612-45A9-82FE-6F813293C528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7EB1CA-5DC7-41A8-A6FE-FEA800ECA90E}"/>
              </a:ext>
            </a:extLst>
          </p:cNvPr>
          <p:cNvSpPr txBox="1"/>
          <p:nvPr/>
        </p:nvSpPr>
        <p:spPr>
          <a:xfrm>
            <a:off x="6864724" y="1844488"/>
            <a:ext cx="462578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pt-PT"/>
              <a:t>Na própria classe do modelo de dados (</a:t>
            </a:r>
            <a:r>
              <a:rPr lang="pt-PT" err="1"/>
              <a:t>Model</a:t>
            </a:r>
            <a:r>
              <a:rPr lang="pt-PT"/>
              <a:t>) é descrito o modelo lógico referente à base de dados através de anotações. (@</a:t>
            </a:r>
            <a:r>
              <a:rPr lang="pt-PT" err="1"/>
              <a:t>Entity</a:t>
            </a:r>
            <a:r>
              <a:rPr lang="pt-PT"/>
              <a:t>, @Id, @</a:t>
            </a:r>
            <a:r>
              <a:rPr lang="pt-PT" err="1"/>
              <a:t>Table</a:t>
            </a:r>
            <a:r>
              <a:rPr lang="pt-PT"/>
              <a:t>, e outras para representar relações 1-1, 1-N, N-N)</a:t>
            </a:r>
          </a:p>
          <a:p>
            <a:pPr marL="285750" indent="-285750">
              <a:buFont typeface="Wingdings"/>
              <a:buChar char="ü"/>
            </a:pPr>
            <a:endParaRPr lang="pt-PT"/>
          </a:p>
          <a:p>
            <a:pPr marL="285750" indent="-285750">
              <a:buFont typeface="Wingdings"/>
              <a:buChar char="ü"/>
            </a:pPr>
            <a:r>
              <a:rPr lang="pt-PT"/>
              <a:t>Ainda no </a:t>
            </a:r>
            <a:r>
              <a:rPr lang="pt-PT" err="1"/>
              <a:t>Model</a:t>
            </a:r>
            <a:r>
              <a:rPr lang="pt-PT"/>
              <a:t> podem ser definidas anotações de validação que o </a:t>
            </a:r>
            <a:r>
              <a:rPr lang="pt-PT" err="1"/>
              <a:t>spring</a:t>
            </a:r>
            <a:r>
              <a:rPr lang="pt-PT"/>
              <a:t> </a:t>
            </a:r>
            <a:r>
              <a:rPr lang="pt-PT" err="1"/>
              <a:t>boot</a:t>
            </a:r>
            <a:r>
              <a:rPr lang="pt-PT"/>
              <a:t> verifica quando evocada a anotação @</a:t>
            </a:r>
            <a:r>
              <a:rPr lang="pt-PT" err="1"/>
              <a:t>Valid</a:t>
            </a:r>
            <a:r>
              <a:rPr lang="pt-PT"/>
              <a:t>. </a:t>
            </a:r>
          </a:p>
          <a:p>
            <a:pPr marL="285750" indent="-285750">
              <a:buFont typeface="Wingdings"/>
              <a:buChar char="ü"/>
            </a:pPr>
            <a:endParaRPr lang="pt-PT"/>
          </a:p>
          <a:p>
            <a:pPr marL="285750" indent="-285750">
              <a:buFont typeface="Wingdings"/>
              <a:buChar char="ü"/>
            </a:pPr>
            <a:endParaRPr lang="pt-PT"/>
          </a:p>
          <a:p>
            <a:pPr marL="285750" indent="-285750">
              <a:buFont typeface="Wingdings"/>
              <a:buChar char="ü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654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6CC6AA1-D464-4F35-ACAE-EA06C598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7" y="643467"/>
            <a:ext cx="9170479" cy="5571066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5BB2B5-4209-440B-B98C-27C06E1264C9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6944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m desenho, alimentação&#10;&#10;Descrição gerada com confiança muito alta">
            <a:extLst>
              <a:ext uri="{FF2B5EF4-FFF2-40B4-BE49-F238E27FC236}">
                <a16:creationId xmlns:a16="http://schemas.microsoft.com/office/drawing/2014/main" id="{AE0E347B-D0C4-42D5-A01C-4BE3D301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7" y="3021868"/>
            <a:ext cx="11014363" cy="8142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0DB7B8B-0387-41AF-A5A5-C213AD89DA72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723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934C7-8632-4270-A030-86F254B4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Pontos fortes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42C7E1-5954-4E2E-AEFF-E1E440C3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pt-PT"/>
              <a:t>Utiliza Java (conceitos POO, preparada para projetos de elevada complexidade, comunidade forte, </a:t>
            </a:r>
            <a:r>
              <a:rPr lang="pt-PT" err="1"/>
              <a:t>etc</a:t>
            </a:r>
            <a:r>
              <a:rPr lang="pt-PT"/>
              <a:t>)</a:t>
            </a:r>
          </a:p>
          <a:p>
            <a:pPr>
              <a:buFont typeface="Wingdings" charset="2"/>
              <a:buChar char="ü"/>
            </a:pPr>
            <a:r>
              <a:rPr lang="pt-PT"/>
              <a:t>Comunidade da própria </a:t>
            </a:r>
            <a:r>
              <a:rPr lang="pt-PT" err="1"/>
              <a:t>framework</a:t>
            </a:r>
            <a:r>
              <a:rPr lang="pt-PT"/>
              <a:t> (consistente com elevado suporte e prestável)</a:t>
            </a:r>
          </a:p>
          <a:p>
            <a:pPr>
              <a:buFont typeface="Wingdings" charset="2"/>
              <a:buChar char="ü"/>
            </a:pPr>
            <a:r>
              <a:rPr lang="pt-PT"/>
              <a:t>Utiliza bibliotecas de terceiros de forma confiável (</a:t>
            </a:r>
            <a:r>
              <a:rPr lang="pt-PT" err="1"/>
              <a:t>hibernate</a:t>
            </a:r>
            <a:r>
              <a:rPr lang="pt-PT"/>
              <a:t>, </a:t>
            </a:r>
            <a:r>
              <a:rPr lang="pt-PT" err="1"/>
              <a:t>etc</a:t>
            </a:r>
            <a:r>
              <a:rPr lang="pt-PT"/>
              <a:t>) tornando a </a:t>
            </a:r>
            <a:r>
              <a:rPr lang="pt-PT" err="1"/>
              <a:t>framework</a:t>
            </a:r>
            <a:r>
              <a:rPr lang="pt-PT"/>
              <a:t> segura</a:t>
            </a:r>
          </a:p>
          <a:p>
            <a:pPr>
              <a:buFont typeface="Wingdings" charset="2"/>
              <a:buChar char="ü"/>
            </a:pPr>
            <a:r>
              <a:rPr lang="pt-PT"/>
              <a:t>Spring </a:t>
            </a:r>
            <a:r>
              <a:rPr lang="pt-PT" err="1"/>
              <a:t>boot</a:t>
            </a:r>
            <a:r>
              <a:rPr lang="pt-PT"/>
              <a:t> (com anotações e implementação automática dos padrões </a:t>
            </a:r>
            <a:r>
              <a:rPr lang="pt-PT" err="1">
                <a:ea typeface="+mj-lt"/>
                <a:cs typeface="+mj-lt"/>
              </a:rPr>
              <a:t>IoC</a:t>
            </a:r>
            <a:r>
              <a:rPr lang="pt-PT">
                <a:ea typeface="+mj-lt"/>
                <a:cs typeface="+mj-lt"/>
              </a:rPr>
              <a:t> e DI</a:t>
            </a:r>
            <a:r>
              <a:rPr lang="pt-PT"/>
              <a:t>) tornando o desenvolvimento simples e intuitivo</a:t>
            </a:r>
          </a:p>
          <a:p>
            <a:pPr>
              <a:buFont typeface="Wingdings" charset="2"/>
              <a:buChar char="ü"/>
            </a:pPr>
            <a:r>
              <a:rPr lang="pt-PT"/>
              <a:t>Equipas de software conceituadas confiam na </a:t>
            </a:r>
            <a:r>
              <a:rPr lang="pt-PT" err="1"/>
              <a:t>framework</a:t>
            </a:r>
            <a:r>
              <a:rPr lang="pt-PT"/>
              <a:t> (Microsoft, Google, Amazon, </a:t>
            </a:r>
            <a:r>
              <a:rPr lang="pt-PT" err="1"/>
              <a:t>etc</a:t>
            </a:r>
            <a:r>
              <a:rPr lang="pt-PT"/>
              <a:t>)</a:t>
            </a:r>
          </a:p>
          <a:p>
            <a:pPr>
              <a:buFont typeface="Wingdings" charset="2"/>
              <a:buChar char="ü"/>
            </a:pP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F19819-1E80-46DA-8289-97C30D0195C9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3857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00F56A1-A8B8-4A01-9BA4-978815FE5218}"/>
              </a:ext>
            </a:extLst>
          </p:cNvPr>
          <p:cNvSpPr/>
          <p:nvPr/>
        </p:nvSpPr>
        <p:spPr>
          <a:xfrm>
            <a:off x="6162675" y="1400175"/>
            <a:ext cx="4381499" cy="878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07AEB-E9F4-44F6-B21C-FA598E76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pt-PT">
                <a:cs typeface="Calibri Light"/>
              </a:rPr>
              <a:t>Arquitetura</a:t>
            </a:r>
            <a:br>
              <a:rPr lang="pt-PT">
                <a:cs typeface="Calibri Light"/>
              </a:rPr>
            </a:br>
            <a:r>
              <a:rPr lang="pt-PT">
                <a:cs typeface="Calibri Light"/>
              </a:rPr>
              <a:t>Tipo</a:t>
            </a:r>
            <a:endParaRPr lang="pt-PT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desenho, mesa&#10;&#10;Descrição gerada com confiança muito alta">
            <a:extLst>
              <a:ext uri="{FF2B5EF4-FFF2-40B4-BE49-F238E27FC236}">
                <a16:creationId xmlns:a16="http://schemas.microsoft.com/office/drawing/2014/main" id="{91051C66-0F4E-404B-ACB5-70BD93A2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86" y="633844"/>
            <a:ext cx="2162555" cy="2162555"/>
          </a:xfrm>
          <a:prstGeom prst="rect">
            <a:avLst/>
          </a:prstGeom>
          <a:effectLst/>
        </p:spPr>
      </p:pic>
      <p:pic>
        <p:nvPicPr>
          <p:cNvPr id="6" name="Imagem 6" descr="Uma imagem com mesa&#10;&#10;Descrição gerada com confiança muito alta">
            <a:extLst>
              <a:ext uri="{FF2B5EF4-FFF2-40B4-BE49-F238E27FC236}">
                <a16:creationId xmlns:a16="http://schemas.microsoft.com/office/drawing/2014/main" id="{4BD14A7B-3C4A-4F8B-AAFD-90DC69A7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121" y="4083626"/>
            <a:ext cx="2170564" cy="2162555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96E02F47-8024-4C01-9E54-2145E9966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772" y="3219097"/>
            <a:ext cx="2886381" cy="745148"/>
          </a:xfrm>
          <a:prstGeom prst="rect">
            <a:avLst/>
          </a:prstGeom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47DC1E-A844-4ADD-A242-9E012DF92665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7F61D0-43F2-4353-A527-6DF3D7CFAA05}"/>
              </a:ext>
            </a:extLst>
          </p:cNvPr>
          <p:cNvSpPr txBox="1"/>
          <p:nvPr/>
        </p:nvSpPr>
        <p:spPr>
          <a:xfrm>
            <a:off x="5784355" y="1838780"/>
            <a:ext cx="12086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Frontend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F116C7-79F3-4317-9EEC-116B2B98CC72}"/>
              </a:ext>
            </a:extLst>
          </p:cNvPr>
          <p:cNvSpPr txBox="1"/>
          <p:nvPr/>
        </p:nvSpPr>
        <p:spPr>
          <a:xfrm>
            <a:off x="5745692" y="3470275"/>
            <a:ext cx="1293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867110-90EB-41B3-A0C3-F0AF9310DA1E}"/>
              </a:ext>
            </a:extLst>
          </p:cNvPr>
          <p:cNvSpPr txBox="1"/>
          <p:nvPr/>
        </p:nvSpPr>
        <p:spPr>
          <a:xfrm>
            <a:off x="6004983" y="5166582"/>
            <a:ext cx="764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solidFill>
                  <a:srgbClr val="000000"/>
                </a:solidFill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260062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Frameworks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PT">
                <a:cs typeface="Calibri"/>
              </a:rPr>
              <a:t>Arquiteturas Aplicacionais</a:t>
            </a:r>
          </a:p>
          <a:p>
            <a:r>
              <a:rPr lang="pt-PT">
                <a:cs typeface="Calibri"/>
              </a:rPr>
              <a:t>João Marques</a:t>
            </a:r>
          </a:p>
          <a:p>
            <a:r>
              <a:rPr lang="pt-PT">
                <a:cs typeface="Calibri"/>
              </a:rPr>
              <a:t>José Pereira</a:t>
            </a:r>
          </a:p>
          <a:p>
            <a:r>
              <a:rPr lang="pt-PT">
                <a:cs typeface="Calibri"/>
              </a:rPr>
              <a:t>Ricardo Petronilho</a:t>
            </a:r>
          </a:p>
          <a:p>
            <a:r>
              <a:rPr lang="pt-PT">
                <a:cs typeface="Calibri"/>
              </a:rPr>
              <a:t>4 º Ano – </a:t>
            </a:r>
            <a:r>
              <a:rPr lang="pt-PT" err="1">
                <a:cs typeface="Calibri"/>
              </a:rPr>
              <a:t>MiEI</a:t>
            </a:r>
            <a:r>
              <a:rPr lang="pt-PT">
                <a:cs typeface="Calibri"/>
              </a:rPr>
              <a:t>/MEI</a:t>
            </a:r>
          </a:p>
        </p:txBody>
      </p:sp>
    </p:spTree>
    <p:extLst>
      <p:ext uri="{BB962C8B-B14F-4D97-AF65-F5344CB8AC3E}">
        <p14:creationId xmlns:p14="http://schemas.microsoft.com/office/powerpoint/2010/main" val="15055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0E2B-F779-4AFC-9909-7F4B587B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760A95-5704-485B-A202-5C9A5A10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  <a:p>
            <a:r>
              <a:rPr lang="pt-PT"/>
              <a:t>Spring</a:t>
            </a:r>
          </a:p>
          <a:p>
            <a:r>
              <a:rPr lang="pt-PT"/>
              <a:t>Arquitetura Tipo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35090A-BD45-4FD8-A5AE-FA474DC26730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92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7296F-15D4-440D-ADCC-5168F0BA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4BDDFC-DFBB-4D09-BB79-103BEC2D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Características:</a:t>
            </a:r>
          </a:p>
          <a:p>
            <a:pPr lvl="1"/>
            <a:r>
              <a:rPr lang="pt-PT">
                <a:ea typeface="+mj-lt"/>
                <a:cs typeface="+mj-lt"/>
              </a:rPr>
              <a:t>multiplataforma (Máquina Virtual Java)</a:t>
            </a:r>
          </a:p>
          <a:p>
            <a:pPr lvl="1"/>
            <a:r>
              <a:rPr lang="pt-PT">
                <a:ea typeface="+mj-lt"/>
                <a:cs typeface="+mj-lt"/>
              </a:rPr>
              <a:t>redução da complexidade das </a:t>
            </a:r>
            <a:r>
              <a:rPr lang="pt-PT" err="1">
                <a:ea typeface="+mj-lt"/>
                <a:cs typeface="+mj-lt"/>
              </a:rPr>
              <a:t>frameworks</a:t>
            </a:r>
            <a:r>
              <a:rPr lang="pt-PT">
                <a:ea typeface="+mj-lt"/>
                <a:cs typeface="+mj-lt"/>
              </a:rPr>
              <a:t> modernas</a:t>
            </a:r>
            <a:endParaRPr lang="en-US">
              <a:ea typeface="+mj-lt"/>
              <a:cs typeface="+mj-lt"/>
            </a:endParaRPr>
          </a:p>
          <a:p>
            <a:pPr lvl="1"/>
            <a:r>
              <a:rPr lang="pt-PT"/>
              <a:t>open-</a:t>
            </a:r>
            <a:r>
              <a:rPr lang="pt-PT" err="1"/>
              <a:t>source</a:t>
            </a:r>
            <a:endParaRPr lang="pt-PT"/>
          </a:p>
          <a:p>
            <a:pPr lvl="1"/>
            <a:r>
              <a:rPr lang="pt-PT"/>
              <a:t>alta produtividade (sem necessidade de muitas configurações)</a:t>
            </a:r>
          </a:p>
          <a:p>
            <a:pPr lvl="1"/>
            <a:r>
              <a:rPr lang="pt-PT"/>
              <a:t>MVC (</a:t>
            </a:r>
            <a:r>
              <a:rPr lang="pt-PT" err="1">
                <a:ea typeface="+mj-lt"/>
                <a:cs typeface="+mj-lt"/>
              </a:rPr>
              <a:t>Model-View-Controller</a:t>
            </a:r>
            <a:r>
              <a:rPr lang="pt-PT">
                <a:ea typeface="+mj-lt"/>
                <a:cs typeface="+mj-lt"/>
              </a:rPr>
              <a:t>)</a:t>
            </a:r>
            <a:endParaRPr lang="pt-PT"/>
          </a:p>
          <a:p>
            <a:pPr lvl="1"/>
            <a:r>
              <a:rPr lang="pt-PT"/>
              <a:t>utiliza a linguagem </a:t>
            </a:r>
            <a:r>
              <a:rPr lang="pt-PT" err="1"/>
              <a:t>Groovy</a:t>
            </a:r>
            <a:r>
              <a:rPr lang="pt-PT"/>
              <a:t> (Plataforma Java)</a:t>
            </a:r>
          </a:p>
          <a:p>
            <a:pPr lvl="1"/>
            <a:r>
              <a:rPr lang="pt-PT"/>
              <a:t>ferramenta </a:t>
            </a:r>
            <a:r>
              <a:rPr lang="pt-PT" err="1"/>
              <a:t>grails</a:t>
            </a:r>
            <a:r>
              <a:rPr lang="pt-PT"/>
              <a:t> (interpretador interativo)</a:t>
            </a:r>
          </a:p>
          <a:p>
            <a:pPr lvl="1"/>
            <a:r>
              <a:rPr lang="pt-PT"/>
              <a:t>server-</a:t>
            </a:r>
            <a:r>
              <a:rPr lang="pt-PT" err="1"/>
              <a:t>side</a:t>
            </a:r>
            <a:r>
              <a:rPr lang="pt-PT"/>
              <a:t> &amp; </a:t>
            </a:r>
            <a:r>
              <a:rPr lang="pt-PT" err="1"/>
              <a:t>client-side</a:t>
            </a:r>
            <a:endParaRPr lang="pt-PT"/>
          </a:p>
          <a:p>
            <a:pPr lvl="1"/>
            <a:r>
              <a:rPr lang="pt-PT"/>
              <a:t>grande comunidade e documentação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3A3959-CAB1-43C9-A339-8A283E7BBCA9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972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5961-0CE6-473E-9518-2859D31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Grails</a:t>
            </a:r>
            <a:endParaRPr lang="pt-PT" err="1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C8FFEBC6-8BD3-4154-A058-5B766DCC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5439"/>
            <a:ext cx="6816435" cy="2296976"/>
          </a:xfrm>
          <a:prstGeom prst="rect">
            <a:avLst/>
          </a:prstGeom>
        </p:spPr>
      </p:pic>
      <p:pic>
        <p:nvPicPr>
          <p:cNvPr id="9" name="Imagem 9" descr="Uma imagem com preto, vermelho&#10;&#10;Descrição gerada com confiança muito alta">
            <a:extLst>
              <a:ext uri="{FF2B5EF4-FFF2-40B4-BE49-F238E27FC236}">
                <a16:creationId xmlns:a16="http://schemas.microsoft.com/office/drawing/2014/main" id="{4708293F-1F18-4BA6-A267-E4D52D62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19" y="4069003"/>
            <a:ext cx="9656617" cy="16155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33ABD8-751F-40FB-8564-8D340A5D2DF2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832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6FA3-3695-4DF4-87A6-C02D2FE0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1498E36-AE47-4402-9256-3C548A7E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95" r="-109"/>
          <a:stretch/>
        </p:blipFill>
        <p:spPr>
          <a:xfrm>
            <a:off x="446809" y="1464350"/>
            <a:ext cx="11150032" cy="420002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781A801-2938-4F92-A25A-D9ED39922EDE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278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3E44B-1AEC-4E32-BD28-65158BE7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pic>
        <p:nvPicPr>
          <p:cNvPr id="4" name="Imagem 4" descr="Uma imagem com fotografia, símbolo, preto, vermelho&#10;&#10;Descrição gerada com confiança muito alta">
            <a:extLst>
              <a:ext uri="{FF2B5EF4-FFF2-40B4-BE49-F238E27FC236}">
                <a16:creationId xmlns:a16="http://schemas.microsoft.com/office/drawing/2014/main" id="{B3536C10-6F35-449C-A9B2-0AFD38C1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787375"/>
            <a:ext cx="7304616" cy="1071334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B1438149-7D48-497E-85AB-1C824A85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34" y="3075011"/>
            <a:ext cx="5939366" cy="30574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5E7FEC-2BA3-4502-90E5-86378CA627E6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042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AAA08-76FE-4360-A800-2B924AB4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pic>
        <p:nvPicPr>
          <p:cNvPr id="4" name="Imagem 4" descr="Uma imagem com texto, telefone&#10;&#10;Descrição gerada com confiança muito alta">
            <a:extLst>
              <a:ext uri="{FF2B5EF4-FFF2-40B4-BE49-F238E27FC236}">
                <a16:creationId xmlns:a16="http://schemas.microsoft.com/office/drawing/2014/main" id="{181576E4-6BDA-4395-A488-32BD7517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976" y="302684"/>
            <a:ext cx="3538380" cy="6019800"/>
          </a:xfrm>
          <a:prstGeom prst="rect">
            <a:avLst/>
          </a:prstGeom>
        </p:spPr>
      </p:pic>
      <p:pic>
        <p:nvPicPr>
          <p:cNvPr id="6" name="Imagem 6" descr="Uma imagem com captura de ecrã, desenho&#10;&#10;Descrição gerada com confiança muito alta">
            <a:extLst>
              <a:ext uri="{FF2B5EF4-FFF2-40B4-BE49-F238E27FC236}">
                <a16:creationId xmlns:a16="http://schemas.microsoft.com/office/drawing/2014/main" id="{FB345B4C-E29E-45C4-984D-2A907885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" y="1899496"/>
            <a:ext cx="4298950" cy="1281006"/>
          </a:xfrm>
          <a:prstGeom prst="rect">
            <a:avLst/>
          </a:prstGeom>
        </p:spPr>
      </p:pic>
      <p:pic>
        <p:nvPicPr>
          <p:cNvPr id="8" name="Imagem 8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8997E732-C899-4798-989A-4A3CDB1F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67" y="2952962"/>
            <a:ext cx="4267200" cy="1290742"/>
          </a:xfrm>
          <a:prstGeom prst="rect">
            <a:avLst/>
          </a:prstGeom>
        </p:spPr>
      </p:pic>
      <p:pic>
        <p:nvPicPr>
          <p:cNvPr id="10" name="Imagem 10" descr="Uma imagem com captura de ecrã, desenho&#10;&#10;Descrição gerada com confiança muito alta">
            <a:extLst>
              <a:ext uri="{FF2B5EF4-FFF2-40B4-BE49-F238E27FC236}">
                <a16:creationId xmlns:a16="http://schemas.microsoft.com/office/drawing/2014/main" id="{7AEA9FEE-476B-4BBD-8714-8C5DEA3EC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733" y="3962360"/>
            <a:ext cx="4267200" cy="13780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E7A2A0-3CF0-4AEF-9578-18FEF2B6242C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501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EA559E5E-E8AB-4875-A3E3-3D7A892FE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66" y="2281396"/>
            <a:ext cx="8947150" cy="2303891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2D6C01C-888E-4A48-9118-BB7F8385A490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2186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74314D2-9B55-4534-B703-5F760AD0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9" y="137710"/>
            <a:ext cx="4742704" cy="41635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7BB931-A956-4905-A269-DB2253C1997D}"/>
              </a:ext>
            </a:extLst>
          </p:cNvPr>
          <p:cNvSpPr txBox="1"/>
          <p:nvPr/>
        </p:nvSpPr>
        <p:spPr>
          <a:xfrm>
            <a:off x="362109" y="4444430"/>
            <a:ext cx="632339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/>
              <a:t>Package Data</a:t>
            </a:r>
            <a:endParaRPr lang="pt-PT"/>
          </a:p>
          <a:p>
            <a:endParaRPr lang="pt-PT" sz="2000" b="1"/>
          </a:p>
          <a:p>
            <a:pPr marL="285750" indent="-285750">
              <a:buFont typeface="Wingdings"/>
              <a:buChar char="ü"/>
            </a:pPr>
            <a:r>
              <a:rPr lang="pt-PT" sz="1400"/>
              <a:t>JDBC - </a:t>
            </a:r>
            <a:r>
              <a:rPr lang="pt-PT" sz="1400">
                <a:ea typeface="+mn-lt"/>
                <a:cs typeface="+mn-lt"/>
              </a:rPr>
              <a:t>Java </a:t>
            </a:r>
            <a:r>
              <a:rPr lang="pt-PT" sz="1400" err="1">
                <a:ea typeface="+mn-lt"/>
                <a:cs typeface="+mn-lt"/>
              </a:rPr>
              <a:t>Database</a:t>
            </a:r>
            <a:r>
              <a:rPr lang="pt-PT" sz="1400">
                <a:ea typeface="+mn-lt"/>
                <a:cs typeface="+mn-lt"/>
              </a:rPr>
              <a:t> </a:t>
            </a:r>
            <a:r>
              <a:rPr lang="pt-PT" sz="1400" err="1">
                <a:ea typeface="+mn-lt"/>
                <a:cs typeface="+mn-lt"/>
              </a:rPr>
              <a:t>Connectivity</a:t>
            </a:r>
            <a:endParaRPr lang="pt-PT" sz="1400">
              <a:ea typeface="+mn-lt"/>
              <a:cs typeface="+mn-lt"/>
            </a:endParaRPr>
          </a:p>
          <a:p>
            <a:r>
              <a:rPr lang="pt-PT" sz="1400"/>
              <a:t>Estabelece a conexão e permite executar </a:t>
            </a:r>
            <a:r>
              <a:rPr lang="pt-PT" sz="1400" err="1"/>
              <a:t>queries</a:t>
            </a:r>
            <a:r>
              <a:rPr lang="pt-PT" sz="1400"/>
              <a:t> aos </a:t>
            </a:r>
            <a:r>
              <a:rPr lang="pt-PT" sz="1400" err="1"/>
              <a:t>SGBDs</a:t>
            </a:r>
            <a:r>
              <a:rPr lang="pt-PT" sz="1400"/>
              <a:t>.</a:t>
            </a:r>
          </a:p>
          <a:p>
            <a:endParaRPr lang="pt-PT" sz="1400"/>
          </a:p>
          <a:p>
            <a:pPr marL="285750" indent="-285750">
              <a:buFont typeface="Wingdings"/>
              <a:buChar char="ü"/>
            </a:pPr>
            <a:r>
              <a:rPr lang="pt-PT" sz="1400"/>
              <a:t>ORM - </a:t>
            </a:r>
            <a:r>
              <a:rPr lang="pt-PT" sz="1400" err="1">
                <a:ea typeface="+mn-lt"/>
                <a:cs typeface="+mn-lt"/>
              </a:rPr>
              <a:t>Object-Relational</a:t>
            </a:r>
            <a:r>
              <a:rPr lang="pt-PT" sz="1400">
                <a:ea typeface="+mn-lt"/>
                <a:cs typeface="+mn-lt"/>
              </a:rPr>
              <a:t> </a:t>
            </a:r>
            <a:r>
              <a:rPr lang="pt-PT" sz="1400" err="1">
                <a:ea typeface="+mn-lt"/>
                <a:cs typeface="+mn-lt"/>
              </a:rPr>
              <a:t>Mapping</a:t>
            </a:r>
            <a:endParaRPr lang="pt-PT" sz="1400">
              <a:ea typeface="+mn-lt"/>
              <a:cs typeface="+mn-lt"/>
            </a:endParaRPr>
          </a:p>
          <a:p>
            <a:r>
              <a:rPr lang="pt-PT" sz="1400"/>
              <a:t>Automaticamente (através de anotações e interfaces) implementa o mapeamento de relações e definição do modelo lógico da base de dados na </a:t>
            </a:r>
            <a:r>
              <a:rPr lang="pt-PT" sz="1400" err="1"/>
              <a:t>camda</a:t>
            </a:r>
            <a:r>
              <a:rPr lang="pt-PT" sz="1400"/>
              <a:t> aplicacional.</a:t>
            </a:r>
          </a:p>
          <a:p>
            <a:endParaRPr lang="pt-PT" sz="1400"/>
          </a:p>
          <a:p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85E65D-672B-4D37-BF69-5EC4BC3DA489}"/>
              </a:ext>
            </a:extLst>
          </p:cNvPr>
          <p:cNvSpPr txBox="1"/>
          <p:nvPr/>
        </p:nvSpPr>
        <p:spPr>
          <a:xfrm>
            <a:off x="5243482" y="293311"/>
            <a:ext cx="500500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err="1"/>
              <a:t>Pakcage</a:t>
            </a:r>
            <a:r>
              <a:rPr lang="pt-PT" sz="2000" b="1"/>
              <a:t> Core</a:t>
            </a:r>
          </a:p>
          <a:p>
            <a:endParaRPr lang="pt-PT" sz="1400"/>
          </a:p>
          <a:p>
            <a:pPr marL="285750" indent="-285750">
              <a:buFont typeface="Wingdings"/>
              <a:buChar char="ü"/>
            </a:pPr>
            <a:r>
              <a:rPr lang="pt-PT" sz="1400" err="1"/>
              <a:t>Beans</a:t>
            </a:r>
            <a:r>
              <a:rPr lang="pt-PT" sz="1400"/>
              <a:t> e Core (Núcleo)</a:t>
            </a:r>
            <a:endParaRPr lang="pt-PT"/>
          </a:p>
          <a:p>
            <a:r>
              <a:rPr lang="pt-PT" sz="1400"/>
              <a:t>Implementam a arquitetura base da Spring através dos padrões arquiteturais </a:t>
            </a:r>
            <a:r>
              <a:rPr lang="pt-PT" sz="1400" err="1"/>
              <a:t>IoC</a:t>
            </a:r>
            <a:r>
              <a:rPr lang="pt-PT" sz="1400"/>
              <a:t> e DI.</a:t>
            </a:r>
            <a:endParaRPr lang="pt-PT"/>
          </a:p>
          <a:p>
            <a:endParaRPr lang="pt-PT" sz="1400"/>
          </a:p>
          <a:p>
            <a:pPr marL="285750" indent="-285750">
              <a:buFont typeface="Wingdings"/>
              <a:buChar char="ü"/>
            </a:pPr>
            <a:r>
              <a:rPr lang="pt-PT" sz="1400" err="1"/>
              <a:t>Context</a:t>
            </a:r>
            <a:r>
              <a:rPr lang="pt-PT" sz="1400"/>
              <a:t> (Contexto do projeto em questão)</a:t>
            </a:r>
            <a:endParaRPr lang="pt-PT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Utiliza os módulos nucleares (Core e Bean) para gerar automaticamente os objetos configurados pela implementação </a:t>
            </a:r>
            <a:r>
              <a:rPr lang="pt-PT" sz="1400" u="sng">
                <a:ea typeface="+mn-lt"/>
                <a:cs typeface="+mn-lt"/>
              </a:rPr>
              <a:t>específica</a:t>
            </a:r>
            <a:r>
              <a:rPr lang="pt-PT" sz="1400">
                <a:ea typeface="+mn-lt"/>
                <a:cs typeface="+mn-lt"/>
              </a:rPr>
              <a:t> do programador (</a:t>
            </a:r>
            <a:r>
              <a:rPr lang="pt-PT" sz="1400" err="1">
                <a:ea typeface="+mn-lt"/>
                <a:cs typeface="+mn-lt"/>
              </a:rPr>
              <a:t>marioritariamento</a:t>
            </a:r>
            <a:r>
              <a:rPr lang="pt-PT" sz="1400">
                <a:ea typeface="+mn-lt"/>
                <a:cs typeface="+mn-lt"/>
              </a:rPr>
              <a:t> usado pelo Spring </a:t>
            </a:r>
            <a:r>
              <a:rPr lang="pt-PT" sz="1400" err="1">
                <a:ea typeface="+mn-lt"/>
                <a:cs typeface="+mn-lt"/>
              </a:rPr>
              <a:t>Boot</a:t>
            </a:r>
            <a:r>
              <a:rPr lang="pt-PT" sz="1400">
                <a:ea typeface="+mn-lt"/>
                <a:cs typeface="+mn-lt"/>
              </a:rPr>
              <a:t>). </a:t>
            </a:r>
            <a:endParaRPr lang="pt-PT" sz="1400"/>
          </a:p>
          <a:p>
            <a:endParaRPr lang="pt-PT" sz="1400"/>
          </a:p>
          <a:p>
            <a:endParaRPr lang="pt-PT" sz="1400">
              <a:ea typeface="+mn-lt"/>
              <a:cs typeface="+mn-lt"/>
            </a:endParaRPr>
          </a:p>
          <a:p>
            <a:r>
              <a:rPr lang="pt-PT" sz="2000" b="1" err="1">
                <a:ea typeface="+mn-lt"/>
                <a:cs typeface="+mn-lt"/>
              </a:rPr>
              <a:t>Pakcage</a:t>
            </a:r>
            <a:r>
              <a:rPr lang="pt-PT" sz="2000" b="1">
                <a:ea typeface="+mn-lt"/>
                <a:cs typeface="+mn-lt"/>
              </a:rPr>
              <a:t> Web</a:t>
            </a:r>
          </a:p>
          <a:p>
            <a:endParaRPr lang="pt-PT" sz="1400"/>
          </a:p>
          <a:p>
            <a:r>
              <a:rPr lang="pt-PT" sz="1400"/>
              <a:t>Implementa o web server (</a:t>
            </a:r>
            <a:r>
              <a:rPr lang="pt-PT" sz="1400" err="1"/>
              <a:t>ex</a:t>
            </a:r>
            <a:r>
              <a:rPr lang="pt-PT" sz="1400"/>
              <a:t>: utilizando </a:t>
            </a:r>
            <a:r>
              <a:rPr lang="pt-PT" sz="1400" err="1"/>
              <a:t>apcahe</a:t>
            </a:r>
            <a:r>
              <a:rPr lang="pt-PT" sz="1400"/>
              <a:t> </a:t>
            </a:r>
            <a:r>
              <a:rPr lang="pt-PT" sz="1400" err="1"/>
              <a:t>Tomcat</a:t>
            </a:r>
            <a:r>
              <a:rPr lang="pt-PT" sz="1400"/>
              <a:t>) e o mapeamento dos pedidos HTTP (ou outros protocolos) para o servidor aplicacional (processado pelo respetivo </a:t>
            </a:r>
            <a:r>
              <a:rPr lang="pt-PT" sz="1400" err="1"/>
              <a:t>Controller</a:t>
            </a:r>
            <a:r>
              <a:rPr lang="pt-PT" sz="1400"/>
              <a:t>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87AA5D-C143-448E-95AD-15CFBAF34028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3262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Ion</vt:lpstr>
      <vt:lpstr>Frameworks</vt:lpstr>
      <vt:lpstr>Estrutura da Apresentação</vt:lpstr>
      <vt:lpstr>Grails</vt:lpstr>
      <vt:lpstr>Grails</vt:lpstr>
      <vt:lpstr>Grails</vt:lpstr>
      <vt:lpstr>Grails</vt:lpstr>
      <vt:lpstr>Grails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fortes</vt:lpstr>
      <vt:lpstr>Arquitetura Tipo</vt:lpstr>
      <vt:lpstr>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</cp:revision>
  <dcterms:created xsi:type="dcterms:W3CDTF">2020-02-17T22:09:17Z</dcterms:created>
  <dcterms:modified xsi:type="dcterms:W3CDTF">2020-02-18T11:35:43Z</dcterms:modified>
</cp:coreProperties>
</file>