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0CD8A-C737-FC4A-A8AF-0AAF4900E96C}" v="5" dt="2020-04-13T21:04:54.679"/>
    <p1510:client id="{39355B5D-DE93-EC4E-A4FF-18EEDAA2EB82}" v="222" dt="2020-04-14T09:22:06.573"/>
    <p1510:client id="{65C8C3D8-B22B-8F88-BE1F-9B0180BA4AF7}" v="255" dt="2020-04-13T14:26:28.694"/>
    <p1510:client id="{6627E543-7E47-1A49-391A-38042CCEB3C5}" v="2296" dt="2020-04-13T14:18:13.069"/>
    <p1510:client id="{D537DB81-701B-3221-8D29-271A71ADB049}" v="41" dt="2020-04-13T17:48:5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94650"/>
  </p:normalViewPr>
  <p:slideViewPr>
    <p:cSldViewPr snapToGrid="0">
      <p:cViewPr varScale="1">
        <p:scale>
          <a:sx n="120" d="100"/>
          <a:sy n="120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14/04/20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5683"/>
            <a:ext cx="9144000" cy="2387600"/>
          </a:xfrm>
        </p:spPr>
        <p:txBody>
          <a:bodyPr>
            <a:normAutofit/>
          </a:bodyPr>
          <a:lstStyle/>
          <a:p>
            <a:r>
              <a:rPr lang="pt-PT" sz="4400" dirty="0">
                <a:cs typeface="Calibri Light"/>
              </a:rPr>
              <a:t>Engenharia de Aplicações -</a:t>
            </a:r>
            <a:br>
              <a:rPr lang="pt-PT" sz="4400" dirty="0">
                <a:cs typeface="Calibri Light"/>
              </a:rPr>
            </a:br>
            <a:r>
              <a:rPr lang="pt-PT" sz="4400" dirty="0">
                <a:cs typeface="Calibri Light"/>
              </a:rPr>
              <a:t>Plataforma de Acompanhamentos de Treino Online</a:t>
            </a:r>
            <a:r>
              <a:rPr lang="pt-PT" dirty="0">
                <a:cs typeface="Calibri Light"/>
              </a:rPr>
              <a:t> 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7736" y="557173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Grupo 10</a:t>
            </a:r>
          </a:p>
          <a:p>
            <a:r>
              <a:rPr lang="pt-PT">
                <a:cs typeface="Calibri"/>
              </a:rPr>
              <a:t>João Marques, José Pereira, Ricardo Petronilho</a:t>
            </a:r>
          </a:p>
        </p:txBody>
      </p:sp>
      <p:pic>
        <p:nvPicPr>
          <p:cNvPr id="4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A5235393-5FA3-400B-9611-3CC0B9C6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55" y="151412"/>
            <a:ext cx="2341712" cy="21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Estrutura da Apresentação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4F8C8-B478-4CC1-9966-2469152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Contextualização do problema</a:t>
            </a:r>
          </a:p>
          <a:p>
            <a:r>
              <a:rPr lang="pt-PT">
                <a:cs typeface="Calibri"/>
              </a:rPr>
              <a:t>Requisitos</a:t>
            </a:r>
            <a:endParaRPr lang="pt-PT"/>
          </a:p>
          <a:p>
            <a:r>
              <a:rPr lang="pt-PT">
                <a:cs typeface="Calibri"/>
              </a:rPr>
              <a:t>Modelo Domínio</a:t>
            </a:r>
          </a:p>
          <a:p>
            <a:r>
              <a:rPr lang="pt-PT">
                <a:cs typeface="Calibri"/>
              </a:rPr>
              <a:t>Diagrama de Use Cases</a:t>
            </a:r>
          </a:p>
          <a:p>
            <a:r>
              <a:rPr lang="pt-PT">
                <a:ea typeface="+mn-lt"/>
                <a:cs typeface="+mn-lt"/>
              </a:rPr>
              <a:t>Modelos de tarefas</a:t>
            </a:r>
          </a:p>
          <a:p>
            <a:r>
              <a:rPr lang="pt-PT" err="1">
                <a:cs typeface="Calibri"/>
              </a:rPr>
              <a:t>Mockups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9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Contextualização do Problema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4F8C8-B478-4CC1-9966-2469152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>
                <a:cs typeface="Calibri"/>
              </a:rPr>
              <a:t>Plataforma online para acompanhamentos de treino (planos de treino);</a:t>
            </a:r>
          </a:p>
          <a:p>
            <a:r>
              <a:rPr lang="pt-PT" dirty="0">
                <a:cs typeface="Calibri"/>
              </a:rPr>
              <a:t>Utilizadores do sistema:</a:t>
            </a:r>
          </a:p>
          <a:p>
            <a:pPr lvl="1"/>
            <a:r>
              <a:rPr lang="pt-PT" dirty="0">
                <a:cs typeface="Calibri"/>
              </a:rPr>
              <a:t>Cliente;</a:t>
            </a:r>
          </a:p>
          <a:p>
            <a:pPr lvl="1"/>
            <a:r>
              <a:rPr lang="pt-PT" dirty="0" err="1">
                <a:cs typeface="Calibri"/>
              </a:rPr>
              <a:t>Personal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Trainer</a:t>
            </a:r>
            <a:r>
              <a:rPr lang="pt-PT" dirty="0">
                <a:cs typeface="Calibri"/>
              </a:rPr>
              <a:t> (PT);</a:t>
            </a:r>
          </a:p>
          <a:p>
            <a:r>
              <a:rPr lang="pt-PT" dirty="0">
                <a:cs typeface="Calibri"/>
              </a:rPr>
              <a:t>O </a:t>
            </a:r>
            <a:r>
              <a:rPr lang="pt-PT" dirty="0" err="1">
                <a:cs typeface="Calibri"/>
              </a:rPr>
              <a:t>Personal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Trainer</a:t>
            </a:r>
            <a:r>
              <a:rPr lang="pt-PT" dirty="0">
                <a:cs typeface="Calibri"/>
              </a:rPr>
              <a:t> cria planos semanais personalizados para os seus clientes, baseando-se nos dados fornecidos pelos mesmos.</a:t>
            </a:r>
          </a:p>
          <a:p>
            <a:r>
              <a:rPr lang="pt-PT" dirty="0">
                <a:cs typeface="Calibri"/>
              </a:rPr>
              <a:t>O Cliente informa a conclusão dos </a:t>
            </a:r>
            <a:r>
              <a:rPr lang="pt-PT" dirty="0" err="1">
                <a:cs typeface="Calibri"/>
              </a:rPr>
              <a:t>workouts</a:t>
            </a:r>
            <a:r>
              <a:rPr lang="pt-PT" dirty="0">
                <a:cs typeface="Calibri"/>
              </a:rPr>
              <a:t> (exercícios diários) da semana.</a:t>
            </a:r>
          </a:p>
          <a:p>
            <a:r>
              <a:rPr lang="pt-PT" dirty="0">
                <a:cs typeface="Calibri"/>
              </a:rPr>
              <a:t>O </a:t>
            </a:r>
            <a:r>
              <a:rPr lang="pt-PT" dirty="0" err="1">
                <a:cs typeface="Calibri"/>
              </a:rPr>
              <a:t>Personal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Trainer</a:t>
            </a:r>
            <a:r>
              <a:rPr lang="pt-PT" dirty="0">
                <a:cs typeface="Calibri"/>
              </a:rPr>
              <a:t> vai adicionando novas semanas com </a:t>
            </a:r>
            <a:r>
              <a:rPr lang="pt-PT" dirty="0" err="1">
                <a:cs typeface="Calibri"/>
              </a:rPr>
              <a:t>workouts</a:t>
            </a:r>
            <a:r>
              <a:rPr lang="pt-PT" dirty="0">
                <a:cs typeface="Calibri"/>
              </a:rPr>
              <a:t>, baseando-se no desenvolvimento da semana anterior.</a:t>
            </a: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535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do 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4F8C8-B478-4CC1-9966-2469152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>
                <a:cs typeface="Calibri"/>
              </a:rPr>
              <a:t>Como Cliente:</a:t>
            </a:r>
          </a:p>
          <a:p>
            <a:pPr lvl="1"/>
            <a:r>
              <a:rPr lang="pt-PT">
                <a:ea typeface="+mn-lt"/>
                <a:cs typeface="+mn-lt"/>
              </a:rPr>
              <a:t>Regista-se/entra na aplicação.</a:t>
            </a:r>
          </a:p>
          <a:p>
            <a:pPr lvl="1"/>
            <a:r>
              <a:rPr lang="pt-PT">
                <a:ea typeface="+mn-lt"/>
                <a:cs typeface="+mn-lt"/>
              </a:rPr>
              <a:t>Edita dados de perfil de Cliente.</a:t>
            </a:r>
          </a:p>
          <a:p>
            <a:pPr lvl="1"/>
            <a:r>
              <a:rPr lang="pt-PT">
                <a:ea typeface="+mn-lt"/>
                <a:cs typeface="+mn-lt"/>
              </a:rPr>
              <a:t>Regista/edita os dados biométricos entre outros.</a:t>
            </a:r>
            <a:endParaRPr lang="pt-PT"/>
          </a:p>
          <a:p>
            <a:pPr lvl="1"/>
            <a:r>
              <a:rPr lang="pt-PT">
                <a:ea typeface="+mn-lt"/>
                <a:cs typeface="+mn-lt"/>
              </a:rPr>
              <a:t>Procura por </a:t>
            </a:r>
            <a:r>
              <a:rPr lang="pt-PT" err="1">
                <a:ea typeface="+mn-lt"/>
                <a:cs typeface="+mn-lt"/>
              </a:rPr>
              <a:t>Personal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Trainer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/>
            <a:r>
              <a:rPr lang="pt-PT">
                <a:ea typeface="+mn-lt"/>
                <a:cs typeface="+mn-lt"/>
              </a:rPr>
              <a:t>Consulta perfil do </a:t>
            </a:r>
            <a:r>
              <a:rPr lang="pt-PT" err="1">
                <a:ea typeface="+mn-lt"/>
                <a:cs typeface="+mn-lt"/>
              </a:rPr>
              <a:t>Personal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Trainer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/>
            <a:r>
              <a:rPr lang="pt-PT">
                <a:ea typeface="+mn-lt"/>
                <a:cs typeface="+mn-lt"/>
              </a:rPr>
              <a:t>Faz inscrição para acompanhamento de um </a:t>
            </a:r>
            <a:r>
              <a:rPr lang="pt-PT" err="1">
                <a:ea typeface="+mn-lt"/>
                <a:cs typeface="+mn-lt"/>
              </a:rPr>
              <a:t>Personal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Trainer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/>
            <a:r>
              <a:rPr lang="pt-PT">
                <a:ea typeface="+mn-lt"/>
                <a:cs typeface="+mn-lt"/>
              </a:rPr>
              <a:t>Consulta plano de treino.</a:t>
            </a:r>
          </a:p>
          <a:p>
            <a:pPr lvl="1"/>
            <a:r>
              <a:rPr lang="pt-PT">
                <a:ea typeface="+mn-lt"/>
                <a:cs typeface="+mn-lt"/>
              </a:rPr>
              <a:t>Indica a realização dos </a:t>
            </a:r>
            <a:r>
              <a:rPr lang="pt-PT" err="1">
                <a:ea typeface="+mn-lt"/>
                <a:cs typeface="+mn-lt"/>
              </a:rPr>
              <a:t>workouts</a:t>
            </a:r>
            <a:r>
              <a:rPr lang="pt-PT">
                <a:ea typeface="+mn-lt"/>
                <a:cs typeface="+mn-lt"/>
              </a:rPr>
              <a:t> de uma semana do plano.</a:t>
            </a:r>
          </a:p>
          <a:p>
            <a:pPr lvl="1"/>
            <a:r>
              <a:rPr lang="pt-PT">
                <a:ea typeface="+mn-lt"/>
                <a:cs typeface="+mn-lt"/>
              </a:rPr>
              <a:t>Faz avaliação do </a:t>
            </a:r>
            <a:r>
              <a:rPr lang="pt-PT" err="1">
                <a:ea typeface="+mn-lt"/>
                <a:cs typeface="+mn-lt"/>
              </a:rPr>
              <a:t>Personal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Trainer</a:t>
            </a:r>
            <a:r>
              <a:rPr lang="pt-PT">
                <a:ea typeface="+mn-lt"/>
                <a:cs typeface="+mn-lt"/>
              </a:rPr>
              <a:t> após completar cada semana de um plano.</a:t>
            </a:r>
          </a:p>
          <a:p>
            <a:pPr lvl="1"/>
            <a:r>
              <a:rPr lang="pt-PT">
                <a:ea typeface="+mn-lt"/>
                <a:cs typeface="+mn-lt"/>
              </a:rPr>
              <a:t>Consulta notificações (</a:t>
            </a:r>
            <a:r>
              <a:rPr lang="pt-PT" err="1">
                <a:ea typeface="+mn-lt"/>
                <a:cs typeface="+mn-lt"/>
              </a:rPr>
              <a:t>ex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verficiar</a:t>
            </a:r>
            <a:r>
              <a:rPr lang="pt-PT">
                <a:ea typeface="+mn-lt"/>
                <a:cs typeface="+mn-lt"/>
              </a:rPr>
              <a:t> se o pedido foi aceite ou rejeitado).</a:t>
            </a:r>
          </a:p>
          <a:p>
            <a:pPr lvl="1"/>
            <a:endParaRPr lang="pt-PT">
              <a:ea typeface="+mn-lt"/>
              <a:cs typeface="+mn-lt"/>
            </a:endParaRP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054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do </a:t>
            </a:r>
            <a:r>
              <a:rPr lang="pt-PT" err="1">
                <a:cs typeface="Calibri Light"/>
              </a:rPr>
              <a:t>Personal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Trainer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4F8C8-B478-4CC1-9966-2469152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cs typeface="Calibri"/>
              </a:rPr>
              <a:t>Como </a:t>
            </a:r>
            <a:r>
              <a:rPr lang="pt-PT" b="1" dirty="0" err="1">
                <a:cs typeface="Calibri"/>
              </a:rPr>
              <a:t>Personal</a:t>
            </a:r>
            <a:r>
              <a:rPr lang="pt-PT" b="1" dirty="0">
                <a:cs typeface="Calibri"/>
              </a:rPr>
              <a:t> </a:t>
            </a:r>
            <a:r>
              <a:rPr lang="pt-PT" b="1" dirty="0" err="1">
                <a:cs typeface="Calibri"/>
              </a:rPr>
              <a:t>Trainer</a:t>
            </a:r>
            <a:r>
              <a:rPr lang="pt-PT" b="1" dirty="0">
                <a:cs typeface="Calibri"/>
              </a:rPr>
              <a:t>:</a:t>
            </a:r>
          </a:p>
          <a:p>
            <a:pPr lvl="1"/>
            <a:r>
              <a:rPr lang="pt-PT" dirty="0">
                <a:ea typeface="+mn-lt"/>
                <a:cs typeface="+mn-lt"/>
              </a:rPr>
              <a:t>Regista-se/entra na aplicação.</a:t>
            </a:r>
          </a:p>
          <a:p>
            <a:pPr lvl="1"/>
            <a:r>
              <a:rPr lang="pt-PT" dirty="0">
                <a:ea typeface="+mn-lt"/>
                <a:cs typeface="+mn-lt"/>
              </a:rPr>
              <a:t>Edita dados de perfil de </a:t>
            </a:r>
            <a:r>
              <a:rPr lang="pt-PT" dirty="0" err="1">
                <a:ea typeface="+mn-lt"/>
                <a:cs typeface="+mn-lt"/>
              </a:rPr>
              <a:t>Personal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/>
            <a:r>
              <a:rPr lang="pt-PT" dirty="0">
                <a:ea typeface="+mn-lt"/>
                <a:cs typeface="+mn-lt"/>
              </a:rPr>
              <a:t>Consulta pedidos de Clientes.</a:t>
            </a:r>
          </a:p>
          <a:p>
            <a:pPr lvl="1"/>
            <a:r>
              <a:rPr lang="pt-PT" dirty="0">
                <a:ea typeface="+mn-lt"/>
                <a:cs typeface="+mn-lt"/>
              </a:rPr>
              <a:t>Aceita/rejeita pedidos dos Clientes.</a:t>
            </a:r>
          </a:p>
          <a:p>
            <a:pPr lvl="1"/>
            <a:r>
              <a:rPr lang="pt-PT" dirty="0">
                <a:ea typeface="+mn-lt"/>
                <a:cs typeface="+mn-lt"/>
              </a:rPr>
              <a:t>Cria plano para um Cliente.</a:t>
            </a:r>
            <a:endParaRPr lang="pt-PT" dirty="0"/>
          </a:p>
          <a:p>
            <a:pPr lvl="1"/>
            <a:r>
              <a:rPr lang="pt-PT" dirty="0">
                <a:ea typeface="+mn-lt"/>
                <a:cs typeface="+mn-lt"/>
              </a:rPr>
              <a:t>Adiciona nova semana ao plano de um Cliente. </a:t>
            </a:r>
          </a:p>
          <a:p>
            <a:pPr lvl="1"/>
            <a:r>
              <a:rPr lang="pt-PT" dirty="0">
                <a:ea typeface="+mn-lt"/>
                <a:cs typeface="+mn-lt"/>
              </a:rPr>
              <a:t>Termina plano de um Cliente.</a:t>
            </a:r>
          </a:p>
          <a:p>
            <a:pPr lvl="1"/>
            <a:r>
              <a:rPr lang="pt-PT" dirty="0">
                <a:ea typeface="+mn-lt"/>
                <a:cs typeface="+mn-lt"/>
              </a:rPr>
              <a:t>Consulta os planos dos seus Clientes.</a:t>
            </a:r>
          </a:p>
          <a:p>
            <a:pPr lvl="1"/>
            <a:r>
              <a:rPr lang="pt-PT" dirty="0">
                <a:ea typeface="+mn-lt"/>
                <a:cs typeface="+mn-lt"/>
              </a:rPr>
              <a:t>Consulta os dados biométricos dos seus Clientes.</a:t>
            </a:r>
          </a:p>
          <a:p>
            <a:pPr marL="457200" lvl="1" indent="0">
              <a:buNone/>
            </a:pPr>
            <a:endParaRPr lang="pt-PT" dirty="0">
              <a:ea typeface="+mn-lt"/>
              <a:cs typeface="+mn-lt"/>
            </a:endParaRPr>
          </a:p>
          <a:p>
            <a:pPr lvl="1"/>
            <a:endParaRPr lang="pt-PT" dirty="0">
              <a:ea typeface="+mn-lt"/>
              <a:cs typeface="+mn-lt"/>
            </a:endParaRP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1212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Requisitos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4F8C8-B478-4CC1-9966-2469152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ea typeface="+mn-lt"/>
                <a:cs typeface="Calibri"/>
              </a:rPr>
              <a:t>Aparência:</a:t>
            </a:r>
          </a:p>
          <a:p>
            <a:pPr lvl="1"/>
            <a:r>
              <a:rPr lang="pt-PT" dirty="0">
                <a:ea typeface="+mn-lt"/>
                <a:cs typeface="Calibri"/>
              </a:rPr>
              <a:t>O sistema deve ter uma interface gráfica simples.</a:t>
            </a:r>
          </a:p>
          <a:p>
            <a:r>
              <a:rPr lang="pt-PT" b="1" dirty="0">
                <a:ea typeface="+mn-lt"/>
                <a:cs typeface="Calibri"/>
              </a:rPr>
              <a:t>Integridade:</a:t>
            </a:r>
          </a:p>
          <a:p>
            <a:pPr lvl="1"/>
            <a:r>
              <a:rPr lang="pt-PT" dirty="0">
                <a:ea typeface="+mn-lt"/>
                <a:cs typeface="Calibri"/>
              </a:rPr>
              <a:t>A plataforma deve impedir a inserção de dados incorretos.</a:t>
            </a:r>
          </a:p>
          <a:p>
            <a:r>
              <a:rPr lang="pt-PT" b="1" dirty="0">
                <a:ea typeface="+mn-lt"/>
                <a:cs typeface="Calibri"/>
              </a:rPr>
              <a:t>Manutenção:</a:t>
            </a:r>
            <a:endParaRPr lang="pt-PT" dirty="0">
              <a:ea typeface="+mn-lt"/>
              <a:cs typeface="Calibri"/>
            </a:endParaRPr>
          </a:p>
          <a:p>
            <a:pPr lvl="1"/>
            <a:r>
              <a:rPr lang="pt-PT" dirty="0">
                <a:ea typeface="+mn-lt"/>
                <a:cs typeface="Calibri"/>
              </a:rPr>
              <a:t>O desenvolvimento do código deve ser documentado.</a:t>
            </a:r>
          </a:p>
          <a:p>
            <a:pPr lvl="1"/>
            <a:r>
              <a:rPr lang="pt-PT" dirty="0">
                <a:ea typeface="+mn-lt"/>
                <a:cs typeface="Calibri"/>
              </a:rPr>
              <a:t>Adição de novas funcionalidades deve ter um impacto reduzido no número de componentes a modificar.</a:t>
            </a:r>
          </a:p>
          <a:p>
            <a:pPr lvl="1"/>
            <a:r>
              <a:rPr lang="pt-PT" dirty="0">
                <a:ea typeface="+mn-lt"/>
                <a:cs typeface="Calibri"/>
              </a:rPr>
              <a:t>O sistema deve seguir os princípios de POO (modularização, encapsulamento, abstração de implementação).</a:t>
            </a: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76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FB1B-6FEF-4131-B4EB-E66B0777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cs typeface="Calibri Light"/>
              </a:rPr>
              <a:t>Modelo Domínio</a:t>
            </a:r>
          </a:p>
        </p:txBody>
      </p:sp>
      <p:pic>
        <p:nvPicPr>
          <p:cNvPr id="5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E4258831-4589-452F-BFD6-9FFCED1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97" y="323940"/>
            <a:ext cx="1493448" cy="1393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232D53-B5D2-4620-879C-6F2BF1412F78}"/>
              </a:ext>
            </a:extLst>
          </p:cNvPr>
          <p:cNvSpPr txBox="1"/>
          <p:nvPr/>
        </p:nvSpPr>
        <p:spPr>
          <a:xfrm>
            <a:off x="11366740" y="6176513"/>
            <a:ext cx="31342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4978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5683"/>
            <a:ext cx="9144000" cy="2387600"/>
          </a:xfrm>
        </p:spPr>
        <p:txBody>
          <a:bodyPr>
            <a:normAutofit/>
          </a:bodyPr>
          <a:lstStyle/>
          <a:p>
            <a:r>
              <a:rPr lang="pt-PT" sz="4400" dirty="0">
                <a:cs typeface="Calibri Light"/>
              </a:rPr>
              <a:t>Engenharia de Aplicações -</a:t>
            </a:r>
            <a:br>
              <a:rPr lang="pt-PT" sz="4400" dirty="0">
                <a:cs typeface="Calibri Light"/>
              </a:rPr>
            </a:br>
            <a:r>
              <a:rPr lang="pt-PT" sz="4400" dirty="0">
                <a:cs typeface="Calibri Light"/>
              </a:rPr>
              <a:t>Plataforma de Acompanhamentos de Treino Online</a:t>
            </a:r>
            <a:r>
              <a:rPr lang="pt-PT" dirty="0">
                <a:cs typeface="Calibri Light"/>
              </a:rPr>
              <a:t> 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7736" y="557173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Grupo 10</a:t>
            </a:r>
          </a:p>
          <a:p>
            <a:r>
              <a:rPr lang="pt-PT">
                <a:cs typeface="Calibri"/>
              </a:rPr>
              <a:t>João Marques, José Pereira, Ricardo Petronilho</a:t>
            </a:r>
          </a:p>
        </p:txBody>
      </p:sp>
      <p:pic>
        <p:nvPicPr>
          <p:cNvPr id="4" name="Imagem 4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A5235393-5FA3-400B-9611-3CC0B9C6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55" y="151412"/>
            <a:ext cx="2341712" cy="21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372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Engenharia de Aplicações - Plataforma de Acompanhamentos de Treino Online </vt:lpstr>
      <vt:lpstr>Estrutura da Apresentação</vt:lpstr>
      <vt:lpstr>Contextualização do Problema</vt:lpstr>
      <vt:lpstr>Requisitos do Cliente</vt:lpstr>
      <vt:lpstr>Requisitos do Personal Trainer</vt:lpstr>
      <vt:lpstr>Requisitos não funcionais</vt:lpstr>
      <vt:lpstr>Modelo Domínio</vt:lpstr>
      <vt:lpstr>Engenharia de Aplicações - Plataforma de Acompanhamentos de Treino Online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José André Martins Pereira</cp:lastModifiedBy>
  <cp:revision>35</cp:revision>
  <dcterms:created xsi:type="dcterms:W3CDTF">2020-04-13T13:20:35Z</dcterms:created>
  <dcterms:modified xsi:type="dcterms:W3CDTF">2020-04-14T16:40:01Z</dcterms:modified>
</cp:coreProperties>
</file>