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6"/>
  </p:notesMasterIdLst>
  <p:sldIdLst>
    <p:sldId id="256" r:id="rId5"/>
    <p:sldId id="260" r:id="rId6"/>
    <p:sldId id="272" r:id="rId7"/>
    <p:sldId id="262" r:id="rId8"/>
    <p:sldId id="275" r:id="rId9"/>
    <p:sldId id="283" r:id="rId10"/>
    <p:sldId id="276" r:id="rId11"/>
    <p:sldId id="284" r:id="rId12"/>
    <p:sldId id="277" r:id="rId13"/>
    <p:sldId id="268" r:id="rId14"/>
    <p:sldId id="285" r:id="rId15"/>
    <p:sldId id="279" r:id="rId16"/>
    <p:sldId id="286" r:id="rId17"/>
    <p:sldId id="287" r:id="rId18"/>
    <p:sldId id="294" r:id="rId19"/>
    <p:sldId id="289" r:id="rId20"/>
    <p:sldId id="270" r:id="rId21"/>
    <p:sldId id="291" r:id="rId22"/>
    <p:sldId id="293" r:id="rId23"/>
    <p:sldId id="29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1634" autoAdjust="0"/>
  </p:normalViewPr>
  <p:slideViewPr>
    <p:cSldViewPr snapToGrid="0">
      <p:cViewPr varScale="1">
        <p:scale>
          <a:sx n="101" d="100"/>
          <a:sy n="101" d="100"/>
        </p:scale>
        <p:origin x="13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AD50B-F4A0-4604-B6D1-9EC034E16559}" type="datetimeFigureOut"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6279-E2A2-48B9-BF10-534D0B8AFD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2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It is an open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6279-E2A2-48B9-BF10-534D0B8AFD4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to </a:t>
            </a:r>
            <a:r>
              <a:rPr lang="en-US" dirty="0" err="1"/>
              <a:t>MongoDb</a:t>
            </a:r>
            <a:r>
              <a:rPr lang="en-US" dirty="0"/>
              <a:t> Compass</a:t>
            </a:r>
          </a:p>
          <a:p>
            <a:r>
              <a:rPr lang="en-US" dirty="0"/>
              <a:t>Insert the entries into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6279-E2A2-48B9-BF10-534D0B8AFD4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There are 77500 entries</a:t>
            </a:r>
          </a:p>
          <a:p>
            <a:r>
              <a:rPr lang="en-US" dirty="0"/>
              <a:t>Some simple </a:t>
            </a:r>
            <a:r>
              <a:rPr lang="en-US" dirty="0" err="1"/>
              <a:t>abreviations</a:t>
            </a:r>
            <a:r>
              <a:rPr lang="en-US" dirty="0"/>
              <a:t> such as north, mount and fort are ok. But some Cities are a such as MMRP for McDowell Mountain Regional Park are not helpful. </a:t>
            </a:r>
          </a:p>
          <a:p>
            <a:r>
              <a:rPr lang="en-US" dirty="0"/>
              <a:t>There were only two empty cities but one of those entries only had the state written in the address.</a:t>
            </a:r>
          </a:p>
          <a:p>
            <a:endParaRPr lang="en-US" dirty="0"/>
          </a:p>
          <a:p>
            <a:r>
              <a:rPr lang="en-US" dirty="0"/>
              <a:t>Although yelp business dataset had only 77500 entries but that was still take 21.5 hours</a:t>
            </a:r>
          </a:p>
          <a:p>
            <a:endParaRPr lang="en-US" dirty="0"/>
          </a:p>
          <a:p>
            <a:r>
              <a:rPr lang="en-US" dirty="0" err="1"/>
              <a:t>Abreviated</a:t>
            </a:r>
            <a:r>
              <a:rPr lang="en-US" dirty="0"/>
              <a:t>, </a:t>
            </a:r>
            <a:r>
              <a:rPr lang="en-US" dirty="0" err="1"/>
              <a:t>Mispelled</a:t>
            </a:r>
            <a:r>
              <a:rPr lang="en-US" dirty="0"/>
              <a:t> or empty cities City Names of which a majority was solved by Geopy</a:t>
            </a: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 dirty="0"/>
              <a:t>Sleep(1)</a:t>
            </a:r>
            <a:endParaRPr lang="en-US" dirty="0">
              <a:cs typeface="Calibri" panose="020F0502020204030204"/>
            </a:endParaRPr>
          </a:p>
          <a:p>
            <a:pPr marL="449580" lvl="1">
              <a:lnSpc>
                <a:spcPct val="125000"/>
              </a:lnSpc>
              <a:spcBef>
                <a:spcPts val="500"/>
              </a:spcBef>
            </a:pPr>
            <a:r>
              <a:rPr lang="en-US" dirty="0"/>
              <a:t>77500 sec or 21.5 hours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6279-E2A2-48B9-BF10-534D0B8AFD4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Clipped with an upper limit of 1000</a:t>
            </a:r>
          </a:p>
          <a:p>
            <a:endParaRPr lang="en-US" dirty="0">
              <a:cs typeface="Calibri"/>
            </a:endParaRPr>
          </a:p>
          <a:p>
            <a:pPr marL="269875" indent="-269875">
              <a:lnSpc>
                <a:spcPct val="125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Stars are Ordinal Categorical Data</a:t>
            </a:r>
            <a:endParaRPr lang="en-US" dirty="0">
              <a:cs typeface="Calibri"/>
            </a:endParaRPr>
          </a:p>
          <a:p>
            <a:pPr marL="269875" indent="-269875">
              <a:lnSpc>
                <a:spcPct val="125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Categories were Nominal Categorical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6279-E2A2-48B9-BF10-534D0B8AFD4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-----Base Data Similarity-----</a:t>
            </a:r>
          </a:p>
          <a:p>
            <a:r>
              <a:rPr lang="en-US" dirty="0"/>
              <a:t>Cosine Similarity: 0.9044766845769848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-----Base Data Combined Similarity-----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Cosine Similarity: 0.9998271383019207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Euclidean Distance: 18021.585037115907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Jaccard Similarity: 0.05486725663716814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-----Normalized Data Combined Similarity-----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Cosine Similarity: 0.9948703360087581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Euclidean Distance: 0.6511415334686608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Jaccard Similarity: 0.05673758865248227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Before Combining by cities the cosine similarity was 90.45%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6279-E2A2-48B9-BF10-534D0B8AFD47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3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153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68" y="540000"/>
            <a:ext cx="5545868" cy="4259814"/>
          </a:xfrm>
        </p:spPr>
        <p:txBody>
          <a:bodyPr>
            <a:normAutofit/>
          </a:bodyPr>
          <a:lstStyle/>
          <a:p>
            <a:r>
              <a:rPr lang="en-US" dirty="0"/>
              <a:t>City Measure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By. Marquise Trawick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2239880-1C98-B57F-6883-DBEF33C3E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2" r="10690" b="3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5923-6F46-AFD2-72AF-8BCCC73F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Histograms</a:t>
            </a:r>
          </a:p>
        </p:txBody>
      </p: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19CA266B-8BE0-83B1-F674-5D7EFB9394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2082998"/>
            <a:ext cx="5437188" cy="4077891"/>
          </a:xfrm>
        </p:spPr>
      </p:pic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E0AF6076-CE2C-AE0C-21CE-509D886CDE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082998"/>
            <a:ext cx="5437188" cy="4077891"/>
          </a:xfrm>
        </p:spPr>
      </p:pic>
    </p:spTree>
    <p:extLst>
      <p:ext uri="{BB962C8B-B14F-4D97-AF65-F5344CB8AC3E}">
        <p14:creationId xmlns:p14="http://schemas.microsoft.com/office/powerpoint/2010/main" val="331134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9EE2-6DBE-85F4-E3FF-6BCDB66D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28754"/>
            <a:ext cx="11090275" cy="1209600"/>
          </a:xfrm>
        </p:spPr>
        <p:txBody>
          <a:bodyPr/>
          <a:lstStyle/>
          <a:p>
            <a:r>
              <a:rPr lang="en-US" dirty="0"/>
              <a:t>Cleaning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74F527-1745-BC40-C32A-5C79CCB922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2" y="1202789"/>
            <a:ext cx="10128250" cy="5292160"/>
          </a:xfrm>
        </p:spPr>
      </p:pic>
    </p:spTree>
    <p:extLst>
      <p:ext uri="{BB962C8B-B14F-4D97-AF65-F5344CB8AC3E}">
        <p14:creationId xmlns:p14="http://schemas.microsoft.com/office/powerpoint/2010/main" val="25491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FE2-346E-00AD-5B18-82BF8C25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Cleaning 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7B0537-17F3-A476-C486-9BB72D5AF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Geopy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B157-AFAC-8EE1-D640-6B3FBD3EFD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455" indent="-269875"/>
            <a:r>
              <a:rPr lang="en-US" sz="1600" dirty="0">
                <a:latin typeface="Arial"/>
                <a:cs typeface="Arial"/>
              </a:rPr>
              <a:t>Can only perform 86,000 request a day</a:t>
            </a:r>
          </a:p>
          <a:p>
            <a:pPr marL="269455" indent="-269875"/>
            <a:r>
              <a:rPr lang="en-US" sz="1600" dirty="0">
                <a:latin typeface="Arial"/>
                <a:cs typeface="Arial"/>
              </a:rPr>
              <a:t>Can only perform 1 request a second</a:t>
            </a:r>
          </a:p>
          <a:p>
            <a:pPr marL="719455" lvl="1" indent="-269875"/>
            <a:r>
              <a:rPr lang="en-US" sz="1600" dirty="0">
                <a:latin typeface="Arial"/>
                <a:cs typeface="Arial"/>
              </a:rPr>
              <a:t>22 hours to clean every city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D9AE10-8643-08FE-AD56-D0D6DF454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4D04A2F-CF4D-37E9-CB15-CF8C67939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Having less entries than the request limit </a:t>
            </a:r>
          </a:p>
          <a:p>
            <a:r>
              <a:rPr lang="en-US" dirty="0"/>
              <a:t>Using the Sleep module to wait 1 second.</a:t>
            </a:r>
          </a:p>
          <a:p>
            <a:pPr lvl="1"/>
            <a:r>
              <a:rPr lang="en-US" dirty="0"/>
              <a:t>Saved every entry that needed to use geolocation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8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352B-954C-6CFC-E42D-BC25038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06624"/>
            <a:ext cx="11090275" cy="1209600"/>
          </a:xfrm>
        </p:spPr>
        <p:txBody>
          <a:bodyPr/>
          <a:lstStyle/>
          <a:p>
            <a:r>
              <a:rPr lang="en-US" dirty="0"/>
              <a:t>Geolocation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858664-185C-E6B3-7CCF-93CB1558E1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6917" y="1095375"/>
            <a:ext cx="9325924" cy="5481822"/>
          </a:xfrm>
        </p:spPr>
      </p:pic>
    </p:spTree>
    <p:extLst>
      <p:ext uri="{BB962C8B-B14F-4D97-AF65-F5344CB8AC3E}">
        <p14:creationId xmlns:p14="http://schemas.microsoft.com/office/powerpoint/2010/main" val="324495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E73E-F388-E3E9-1B92-3B1A255E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9AA5C-A16A-6129-D02C-566C1FB84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0000" y="1469655"/>
            <a:ext cx="10194675" cy="4967586"/>
          </a:xfrm>
        </p:spPr>
      </p:pic>
    </p:spTree>
    <p:extLst>
      <p:ext uri="{BB962C8B-B14F-4D97-AF65-F5344CB8AC3E}">
        <p14:creationId xmlns:p14="http://schemas.microsoft.com/office/powerpoint/2010/main" val="39079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C8EEF6-8902-0E5E-B2E9-CDECC0E5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1923"/>
            <a:ext cx="5838825" cy="5046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98972-27B8-409D-8FC8-066F37CE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381923"/>
            <a:ext cx="5324475" cy="5005645"/>
          </a:xfrm>
          <a:prstGeom prst="rect">
            <a:avLst/>
          </a:prstGeom>
        </p:spPr>
      </p:pic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66CE1566-D885-F660-8E06-D58030CB4E03}"/>
              </a:ext>
            </a:extLst>
          </p:cNvPr>
          <p:cNvSpPr txBox="1">
            <a:spLocks/>
          </p:cNvSpPr>
          <p:nvPr/>
        </p:nvSpPr>
        <p:spPr>
          <a:xfrm>
            <a:off x="390773" y="691533"/>
            <a:ext cx="5448052" cy="792161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Before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F1C8294E-2EAC-AD16-95B2-5EA2B1D51704}"/>
              </a:ext>
            </a:extLst>
          </p:cNvPr>
          <p:cNvSpPr txBox="1">
            <a:spLocks/>
          </p:cNvSpPr>
          <p:nvPr/>
        </p:nvSpPr>
        <p:spPr>
          <a:xfrm>
            <a:off x="6105773" y="562950"/>
            <a:ext cx="5448052" cy="792161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2796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1EE6769-0086-AC5C-5CC5-A02457773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14690"/>
              </p:ext>
            </p:extLst>
          </p:nvPr>
        </p:nvGraphicFramePr>
        <p:xfrm>
          <a:off x="9056455" y="3855037"/>
          <a:ext cx="2110582" cy="2872740"/>
        </p:xfrm>
        <a:graphic>
          <a:graphicData uri="http://schemas.openxmlformats.org/drawingml/2006/table">
            <a:tbl>
              <a:tblPr/>
              <a:tblGrid>
                <a:gridCol w="1055291">
                  <a:extLst>
                    <a:ext uri="{9D8B030D-6E8A-4147-A177-3AD203B41FA5}">
                      <a16:colId xmlns:a16="http://schemas.microsoft.com/office/drawing/2014/main" val="3934029299"/>
                    </a:ext>
                  </a:extLst>
                </a:gridCol>
                <a:gridCol w="1055291">
                  <a:extLst>
                    <a:ext uri="{9D8B030D-6E8A-4147-A177-3AD203B41FA5}">
                      <a16:colId xmlns:a16="http://schemas.microsoft.com/office/drawing/2014/main" val="3431231262"/>
                    </a:ext>
                  </a:extLst>
                </a:gridCol>
              </a:tblGrid>
              <a:tr h="2532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Category_Avg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59863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79369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15471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29667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9423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16890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8090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88270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1364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EACFA7-A978-A980-8AAE-0A8E8990F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39805"/>
              </p:ext>
            </p:extLst>
          </p:nvPr>
        </p:nvGraphicFramePr>
        <p:xfrm>
          <a:off x="5040707" y="3855037"/>
          <a:ext cx="2110582" cy="2872740"/>
        </p:xfrm>
        <a:graphic>
          <a:graphicData uri="http://schemas.openxmlformats.org/drawingml/2006/table">
            <a:tbl>
              <a:tblPr/>
              <a:tblGrid>
                <a:gridCol w="849542">
                  <a:extLst>
                    <a:ext uri="{9D8B030D-6E8A-4147-A177-3AD203B41FA5}">
                      <a16:colId xmlns:a16="http://schemas.microsoft.com/office/drawing/2014/main" val="403994262"/>
                    </a:ext>
                  </a:extLst>
                </a:gridCol>
                <a:gridCol w="1261040">
                  <a:extLst>
                    <a:ext uri="{9D8B030D-6E8A-4147-A177-3AD203B41FA5}">
                      <a16:colId xmlns:a16="http://schemas.microsoft.com/office/drawing/2014/main" val="3299407709"/>
                    </a:ext>
                  </a:extLst>
                </a:gridCol>
              </a:tblGrid>
              <a:tr h="2532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Stars_Avg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247915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499918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41485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24757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6447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46295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9327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580863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567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FDF0EA-4C6F-8D12-1674-4EF33CC8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25922"/>
              </p:ext>
            </p:extLst>
          </p:nvPr>
        </p:nvGraphicFramePr>
        <p:xfrm>
          <a:off x="1024963" y="3882905"/>
          <a:ext cx="1994462" cy="2872740"/>
        </p:xfrm>
        <a:graphic>
          <a:graphicData uri="http://schemas.openxmlformats.org/drawingml/2006/table">
            <a:tbl>
              <a:tblPr/>
              <a:tblGrid>
                <a:gridCol w="997231">
                  <a:extLst>
                    <a:ext uri="{9D8B030D-6E8A-4147-A177-3AD203B41FA5}">
                      <a16:colId xmlns:a16="http://schemas.microsoft.com/office/drawing/2014/main" val="1439068341"/>
                    </a:ext>
                  </a:extLst>
                </a:gridCol>
                <a:gridCol w="997231">
                  <a:extLst>
                    <a:ext uri="{9D8B030D-6E8A-4147-A177-3AD203B41FA5}">
                      <a16:colId xmlns:a16="http://schemas.microsoft.com/office/drawing/2014/main" val="3843173874"/>
                    </a:ext>
                  </a:extLst>
                </a:gridCol>
              </a:tblGrid>
              <a:tr h="2532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62697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6333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41576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503.936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10555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58246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17033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76827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58774"/>
                  </a:ext>
                </a:extLst>
              </a:tr>
              <a:tr h="2532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1748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AD0D0A1-B6D9-76E1-D0B8-6B02C54BBC55}"/>
              </a:ext>
            </a:extLst>
          </p:cNvPr>
          <p:cNvSpPr txBox="1">
            <a:spLocks/>
          </p:cNvSpPr>
          <p:nvPr/>
        </p:nvSpPr>
        <p:spPr>
          <a:xfrm>
            <a:off x="550859" y="0"/>
            <a:ext cx="11090275" cy="12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Histogram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215CD4D6-75FE-318D-6D95-D66175E7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2" y="866770"/>
            <a:ext cx="3891285" cy="2918464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2BB9A60B-DFFD-60A4-8DD4-943B37A3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57" y="866770"/>
            <a:ext cx="3891285" cy="2918464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D8C600DD-499F-7169-D876-1BF222D4E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96" y="866770"/>
            <a:ext cx="3891285" cy="29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24C3-CC37-CF83-D7A4-097B1832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07102-0590-AC93-E5ED-C16D84CA9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908" y="1671065"/>
            <a:ext cx="4990872" cy="438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dirty="0">
                <a:ea typeface="+mn-lt"/>
                <a:cs typeface="+mn-lt"/>
              </a:rPr>
              <a:t>Combing by Cities</a:t>
            </a:r>
          </a:p>
          <a:p>
            <a:pPr marL="269875" indent="-269875"/>
            <a:r>
              <a:rPr lang="en-US" dirty="0">
                <a:ea typeface="+mn-lt"/>
                <a:cs typeface="+mn-lt"/>
              </a:rPr>
              <a:t>Norm by Clip</a:t>
            </a:r>
            <a:endParaRPr lang="en-US" dirty="0"/>
          </a:p>
          <a:p>
            <a:pPr marL="269875" indent="-269875"/>
            <a:r>
              <a:rPr lang="en-US" dirty="0"/>
              <a:t>Min-Max Normalization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014B174-42EC-D092-602F-EA1840A80B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6821" y="3250105"/>
            <a:ext cx="10382271" cy="3067896"/>
          </a:xfrm>
        </p:spPr>
      </p:pic>
    </p:spTree>
    <p:extLst>
      <p:ext uri="{BB962C8B-B14F-4D97-AF65-F5344CB8AC3E}">
        <p14:creationId xmlns:p14="http://schemas.microsoft.com/office/powerpoint/2010/main" val="344081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5253F1C-8E30-4637-E7D1-1839B2E18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5" y="2006439"/>
            <a:ext cx="3793492" cy="284511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B0D96AE-B070-32A2-5232-D93C76A0C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54" y="2006439"/>
            <a:ext cx="3793492" cy="284511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470CA1B-B572-F44A-2822-023B575EC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63" y="2006439"/>
            <a:ext cx="3793492" cy="28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73EE89C-CFE0-5D48-80FD-9E83FC0D9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88" y="492918"/>
            <a:ext cx="7640962" cy="57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D34D-61FF-4082-5E4F-B1BA8D74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77029-ED6D-B281-8614-548BCB6F2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AC80E-048E-8325-59FD-62014C83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05472" y="2937844"/>
            <a:ext cx="4335664" cy="337655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69875" indent="-269875"/>
            <a:r>
              <a:rPr lang="en-US" dirty="0"/>
              <a:t>JSON</a:t>
            </a:r>
          </a:p>
          <a:p>
            <a:pPr marL="269875" indent="-269875"/>
            <a:r>
              <a:rPr lang="en-US" dirty="0"/>
              <a:t>Pymongo</a:t>
            </a:r>
          </a:p>
          <a:p>
            <a:pPr marL="269875" indent="-269875"/>
            <a:r>
              <a:rPr lang="en-US" dirty="0"/>
              <a:t>Pandas</a:t>
            </a:r>
          </a:p>
          <a:p>
            <a:pPr marL="269875" indent="-269875"/>
            <a:r>
              <a:rPr lang="en-US" dirty="0"/>
              <a:t>Numpy</a:t>
            </a:r>
          </a:p>
          <a:p>
            <a:pPr marL="269875" indent="-269875"/>
            <a:r>
              <a:rPr lang="en-US" dirty="0"/>
              <a:t>Re</a:t>
            </a:r>
          </a:p>
          <a:p>
            <a:pPr marL="269875" indent="-269875"/>
            <a:r>
              <a:rPr lang="en-US" dirty="0"/>
              <a:t>Unidecode</a:t>
            </a:r>
          </a:p>
          <a:p>
            <a:pPr marL="269875" indent="-269875"/>
            <a:r>
              <a:rPr lang="en-US" dirty="0"/>
              <a:t>Geopy</a:t>
            </a:r>
          </a:p>
          <a:p>
            <a:pPr marL="269875" indent="-269875"/>
            <a:r>
              <a:rPr lang="en-US" dirty="0"/>
              <a:t>Time</a:t>
            </a:r>
          </a:p>
          <a:p>
            <a:pPr marL="269875" indent="-269875"/>
            <a:r>
              <a:rPr lang="en-US" dirty="0"/>
              <a:t>Matplotlib</a:t>
            </a:r>
          </a:p>
          <a:p>
            <a:pPr marL="269875" indent="-269875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65A590-B98A-F429-81C9-76BD03069A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dirty="0"/>
              <a:t>Visual Studio Code</a:t>
            </a:r>
          </a:p>
          <a:p>
            <a:pPr marL="269875" indent="-269875"/>
            <a:r>
              <a:rPr lang="en-US" dirty="0"/>
              <a:t>Anaconda</a:t>
            </a:r>
          </a:p>
          <a:p>
            <a:pPr marL="269875" indent="-269875"/>
            <a:r>
              <a:rPr lang="en-US" dirty="0"/>
              <a:t>MongoDB Compass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D132784-7985-BFE0-3991-BF7DD2A5F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Software</a:t>
            </a:r>
            <a:endParaRPr lang="en-US"/>
          </a:p>
        </p:txBody>
      </p:sp>
      <p:pic>
        <p:nvPicPr>
          <p:cNvPr id="1026" name="Picture 2" descr="Anaconda3-4.4.0-Windows-x86_64 - Website Software">
            <a:extLst>
              <a:ext uri="{FF2B5EF4-FFF2-40B4-BE49-F238E27FC236}">
                <a16:creationId xmlns:a16="http://schemas.microsoft.com/office/drawing/2014/main" id="{2E428705-C3D2-9336-29E1-1FB6AC6F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51" y="5225865"/>
            <a:ext cx="2750242" cy="13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logo is offensive to me · Issue #87419 · microsoft ...">
            <a:extLst>
              <a:ext uri="{FF2B5EF4-FFF2-40B4-BE49-F238E27FC236}">
                <a16:creationId xmlns:a16="http://schemas.microsoft.com/office/drawing/2014/main" id="{2048AA9F-B49C-EB22-AA1B-19C47D06D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2" y="4995727"/>
            <a:ext cx="1591396" cy="159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cone Mongodb, simples, a marca, logo Livre de Devicon">
            <a:extLst>
              <a:ext uri="{FF2B5EF4-FFF2-40B4-BE49-F238E27FC236}">
                <a16:creationId xmlns:a16="http://schemas.microsoft.com/office/drawing/2014/main" id="{B0878FF2-DF9B-243E-5777-A42E3991D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887" y="4995727"/>
            <a:ext cx="1835398" cy="18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2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F1A5-1D86-29E0-6C5B-C3102194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5497-3FE3-289D-642F-33A435201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7602-7B48-46D6-190C-CB37F951D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Measure the angle between two vectors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4F523-9A7B-7444-1B3F-5BD4C62FB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Euclidean Similarity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C8CE5-B7A7-FF72-C8AB-EBD03B3740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Measures the Distance between two points regardless of dimension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C4546-7C23-81E3-5422-CB67A216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5352757"/>
            <a:ext cx="5653992" cy="96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15497-B036-5B06-F428-32866085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8" y="3900387"/>
            <a:ext cx="11462763" cy="9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6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147-C7AD-6BC0-DD0B-A8705F30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380D3-8717-1FFF-6AAA-497EC2D7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197" y="3497297"/>
            <a:ext cx="5448052" cy="79216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Unnormalized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FB3D152-4146-4FF4-4FA5-DB21513CE3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754826"/>
              </p:ext>
            </p:extLst>
          </p:nvPr>
        </p:nvGraphicFramePr>
        <p:xfrm>
          <a:off x="535844" y="4360829"/>
          <a:ext cx="5084759" cy="2181541"/>
        </p:xfrm>
        <a:graphic>
          <a:graphicData uri="http://schemas.openxmlformats.org/drawingml/2006/table">
            <a:tbl>
              <a:tblPr/>
              <a:tblGrid>
                <a:gridCol w="1699346">
                  <a:extLst>
                    <a:ext uri="{9D8B030D-6E8A-4147-A177-3AD203B41FA5}">
                      <a16:colId xmlns:a16="http://schemas.microsoft.com/office/drawing/2014/main" val="4036759024"/>
                    </a:ext>
                  </a:extLst>
                </a:gridCol>
                <a:gridCol w="1686067">
                  <a:extLst>
                    <a:ext uri="{9D8B030D-6E8A-4147-A177-3AD203B41FA5}">
                      <a16:colId xmlns:a16="http://schemas.microsoft.com/office/drawing/2014/main" val="3765710681"/>
                    </a:ext>
                  </a:extLst>
                </a:gridCol>
                <a:gridCol w="1699346">
                  <a:extLst>
                    <a:ext uri="{9D8B030D-6E8A-4147-A177-3AD203B41FA5}">
                      <a16:colId xmlns:a16="http://schemas.microsoft.com/office/drawing/2014/main" val="2563175191"/>
                    </a:ext>
                  </a:extLst>
                </a:gridCol>
              </a:tblGrid>
              <a:tr h="44250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Merged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78293"/>
                  </a:ext>
                </a:extLst>
              </a:tr>
              <a:tr h="359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Euclidean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5539"/>
                  </a:ext>
                </a:extLst>
              </a:tr>
              <a:tr h="359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Star-Category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94.448%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45.556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87539"/>
                  </a:ext>
                </a:extLst>
              </a:tr>
              <a:tr h="66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Business-Category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19.596%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14270.078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37216"/>
                  </a:ext>
                </a:extLst>
              </a:tr>
              <a:tr h="359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Business-Star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19.886%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14274.6103</a:t>
                      </a:r>
                    </a:p>
                  </a:txBody>
                  <a:tcPr marL="5821" marR="5821" marT="5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17169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4D552C-9CCB-799E-4935-6BEB751CA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5382" y="3612186"/>
            <a:ext cx="5437187" cy="792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Normalized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B20326A-559D-D2A7-866B-E686722769D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5503461"/>
              </p:ext>
            </p:extLst>
          </p:nvPr>
        </p:nvGraphicFramePr>
        <p:xfrm>
          <a:off x="6708043" y="4360829"/>
          <a:ext cx="5084758" cy="2181540"/>
        </p:xfrm>
        <a:graphic>
          <a:graphicData uri="http://schemas.openxmlformats.org/drawingml/2006/table">
            <a:tbl>
              <a:tblPr/>
              <a:tblGrid>
                <a:gridCol w="1699345">
                  <a:extLst>
                    <a:ext uri="{9D8B030D-6E8A-4147-A177-3AD203B41FA5}">
                      <a16:colId xmlns:a16="http://schemas.microsoft.com/office/drawing/2014/main" val="672145673"/>
                    </a:ext>
                  </a:extLst>
                </a:gridCol>
                <a:gridCol w="1686068">
                  <a:extLst>
                    <a:ext uri="{9D8B030D-6E8A-4147-A177-3AD203B41FA5}">
                      <a16:colId xmlns:a16="http://schemas.microsoft.com/office/drawing/2014/main" val="3900892645"/>
                    </a:ext>
                  </a:extLst>
                </a:gridCol>
                <a:gridCol w="1699345">
                  <a:extLst>
                    <a:ext uri="{9D8B030D-6E8A-4147-A177-3AD203B41FA5}">
                      <a16:colId xmlns:a16="http://schemas.microsoft.com/office/drawing/2014/main" val="2824835314"/>
                    </a:ext>
                  </a:extLst>
                </a:gridCol>
              </a:tblGrid>
              <a:tr h="37340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07366"/>
                  </a:ext>
                </a:extLst>
              </a:tr>
              <a:tr h="373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165693"/>
                  </a:ext>
                </a:extLst>
              </a:tr>
              <a:tr h="373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Star-Category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63.736%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94789"/>
                  </a:ext>
                </a:extLst>
              </a:tr>
              <a:tr h="687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Business-Category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61.080%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15.0812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0539"/>
                  </a:ext>
                </a:extLst>
              </a:tr>
              <a:tr h="373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Business-Star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43.848%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618619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1C3697-2A10-3E87-2C5D-03C493E41619}"/>
              </a:ext>
            </a:extLst>
          </p:cNvPr>
          <p:cNvSpPr txBox="1">
            <a:spLocks/>
          </p:cNvSpPr>
          <p:nvPr/>
        </p:nvSpPr>
        <p:spPr>
          <a:xfrm>
            <a:off x="3486397" y="1341710"/>
            <a:ext cx="5448052" cy="79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Original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7700B6-EE7F-17CB-2FE9-A11C563CE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7063"/>
              </p:ext>
            </p:extLst>
          </p:nvPr>
        </p:nvGraphicFramePr>
        <p:xfrm>
          <a:off x="3486397" y="2133871"/>
          <a:ext cx="4924425" cy="1580274"/>
        </p:xfrm>
        <a:graphic>
          <a:graphicData uri="http://schemas.openxmlformats.org/drawingml/2006/table">
            <a:tbl>
              <a:tblPr/>
              <a:tblGrid>
                <a:gridCol w="1645761">
                  <a:extLst>
                    <a:ext uri="{9D8B030D-6E8A-4147-A177-3AD203B41FA5}">
                      <a16:colId xmlns:a16="http://schemas.microsoft.com/office/drawing/2014/main" val="3051792764"/>
                    </a:ext>
                  </a:extLst>
                </a:gridCol>
                <a:gridCol w="1632903">
                  <a:extLst>
                    <a:ext uri="{9D8B030D-6E8A-4147-A177-3AD203B41FA5}">
                      <a16:colId xmlns:a16="http://schemas.microsoft.com/office/drawing/2014/main" val="662109322"/>
                    </a:ext>
                  </a:extLst>
                </a:gridCol>
                <a:gridCol w="1645761">
                  <a:extLst>
                    <a:ext uri="{9D8B030D-6E8A-4147-A177-3AD203B41FA5}">
                      <a16:colId xmlns:a16="http://schemas.microsoft.com/office/drawing/2014/main" val="3078964265"/>
                    </a:ext>
                  </a:extLst>
                </a:gridCol>
              </a:tblGrid>
              <a:tr h="52675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22941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65466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Star-Category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87.389%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705.3985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04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29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48EC-483F-6B46-339C-1A9C368E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A149-B0E6-2698-AE41-6DB22FC3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Measure the similarity between the cities, by their businesses.</a:t>
            </a:r>
          </a:p>
        </p:txBody>
      </p:sp>
    </p:spTree>
    <p:extLst>
      <p:ext uri="{BB962C8B-B14F-4D97-AF65-F5344CB8AC3E}">
        <p14:creationId xmlns:p14="http://schemas.microsoft.com/office/powerpoint/2010/main" val="254451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EAA7-F228-A107-FA86-6CC01CAF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251F8-34F1-ABD6-111C-3955EE0F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dirty="0"/>
              <a:t>Yelp Data</a:t>
            </a:r>
          </a:p>
          <a:p>
            <a:pPr marL="719455" lvl="1" indent="-269875"/>
            <a:r>
              <a:rPr lang="en-US" dirty="0"/>
              <a:t>Raw Json</a:t>
            </a:r>
          </a:p>
          <a:p>
            <a:pPr marL="269875" indent="-269875"/>
            <a:r>
              <a:rPr lang="en-US" dirty="0"/>
              <a:t>Data Process</a:t>
            </a:r>
          </a:p>
          <a:p>
            <a:pPr marL="719455" lvl="1" indent="-269875"/>
            <a:r>
              <a:rPr lang="en-US" dirty="0"/>
              <a:t>Insert </a:t>
            </a:r>
            <a:r>
              <a:rPr lang="en-US" dirty="0" err="1"/>
              <a:t>json</a:t>
            </a:r>
            <a:r>
              <a:rPr lang="en-US" dirty="0"/>
              <a:t> Entries into MongoDB Compass</a:t>
            </a:r>
          </a:p>
          <a:p>
            <a:pPr marL="719455" lvl="1" indent="-269875"/>
            <a:r>
              <a:rPr lang="en-US" dirty="0"/>
              <a:t>Move Chosen Fields into Data Frame</a:t>
            </a:r>
          </a:p>
          <a:p>
            <a:pPr marL="269875" indent="-269875"/>
            <a:r>
              <a:rPr lang="en-US" dirty="0"/>
              <a:t>Transformation</a:t>
            </a:r>
          </a:p>
          <a:p>
            <a:pPr marL="719455" lvl="1" indent="-269875"/>
            <a:r>
              <a:rPr lang="en-US" dirty="0"/>
              <a:t>Cleaning</a:t>
            </a:r>
          </a:p>
          <a:p>
            <a:pPr marL="719455" lvl="1" indent="-269875"/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42196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9F6-4670-F254-8C8F-63234A1F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 </a:t>
            </a:r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CFFD88-6BD6-E1B7-376C-C67CB55C24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1300" y="1987480"/>
            <a:ext cx="10692016" cy="4457063"/>
          </a:xfrm>
        </p:spPr>
      </p:pic>
    </p:spTree>
    <p:extLst>
      <p:ext uri="{BB962C8B-B14F-4D97-AF65-F5344CB8AC3E}">
        <p14:creationId xmlns:p14="http://schemas.microsoft.com/office/powerpoint/2010/main" val="86166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CDB1E-EB3B-A818-66F6-383D04D2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2" y="498856"/>
            <a:ext cx="5494496" cy="5860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393D7-6F0E-13A3-4833-9F805E31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197" y="1078026"/>
            <a:ext cx="5547841" cy="5281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3C941-C1E4-301C-2803-25AA4277B911}"/>
              </a:ext>
            </a:extLst>
          </p:cNvPr>
          <p:cNvSpPr txBox="1"/>
          <p:nvPr/>
        </p:nvSpPr>
        <p:spPr>
          <a:xfrm>
            <a:off x="6096000" y="378373"/>
            <a:ext cx="3782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JSON</a:t>
            </a:r>
          </a:p>
        </p:txBody>
      </p:sp>
    </p:spTree>
    <p:extLst>
      <p:ext uri="{BB962C8B-B14F-4D97-AF65-F5344CB8AC3E}">
        <p14:creationId xmlns:p14="http://schemas.microsoft.com/office/powerpoint/2010/main" val="194048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517F-2ABD-AAEA-810F-4764BBF3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Json Entry into MongoDB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9845E45-149D-CBB7-F62B-F457F787F8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1247" y="1743771"/>
            <a:ext cx="5773653" cy="3935079"/>
          </a:xfr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3329B76-326A-69CD-F249-C933E4C0F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33567" y="1666827"/>
            <a:ext cx="5437186" cy="1899291"/>
          </a:xfrm>
        </p:spPr>
      </p:pic>
    </p:spTree>
    <p:extLst>
      <p:ext uri="{BB962C8B-B14F-4D97-AF65-F5344CB8AC3E}">
        <p14:creationId xmlns:p14="http://schemas.microsoft.com/office/powerpoint/2010/main" val="307728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D9D2FD-C475-0D18-4E0F-EAB72D4A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0" y="680720"/>
            <a:ext cx="11360319" cy="47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DD98-1EC7-58FC-E044-5B5F1F63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Move Chosen Fields into Data Frame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9765D-96D2-4B81-8DA3-7C89ECF1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125" y="1657350"/>
            <a:ext cx="3025776" cy="2213491"/>
          </a:xfrm>
        </p:spPr>
        <p:txBody>
          <a:bodyPr/>
          <a:lstStyle/>
          <a:p>
            <a:r>
              <a:rPr lang="en-US" dirty="0"/>
              <a:t>Business Name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B1DC3-1AC2-B6D7-1BCD-22E58BA3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" y="3870841"/>
            <a:ext cx="12124471" cy="2735817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F2AE715-488D-54A6-08C8-FAC166763839}"/>
              </a:ext>
            </a:extLst>
          </p:cNvPr>
          <p:cNvSpPr txBox="1">
            <a:spLocks/>
          </p:cNvSpPr>
          <p:nvPr/>
        </p:nvSpPr>
        <p:spPr>
          <a:xfrm>
            <a:off x="6965950" y="1657349"/>
            <a:ext cx="3025776" cy="221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Caterories</a:t>
            </a:r>
            <a:r>
              <a:rPr lang="en-US" dirty="0"/>
              <a:t> (length)</a:t>
            </a:r>
          </a:p>
          <a:p>
            <a:r>
              <a:rPr lang="en-US" dirty="0"/>
              <a:t>Stars</a:t>
            </a:r>
          </a:p>
          <a:p>
            <a:r>
              <a:rPr lang="en-US" dirty="0"/>
              <a:t>Latitude</a:t>
            </a:r>
          </a:p>
          <a:p>
            <a:r>
              <a:rPr lang="en-US" dirty="0"/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71268546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EC36F9843A3149A7BA01F634D470F8" ma:contentTypeVersion="10" ma:contentTypeDescription="Create a new document." ma:contentTypeScope="" ma:versionID="b1603061ac27053e89a67669ca9360d8">
  <xsd:schema xmlns:xsd="http://www.w3.org/2001/XMLSchema" xmlns:xs="http://www.w3.org/2001/XMLSchema" xmlns:p="http://schemas.microsoft.com/office/2006/metadata/properties" xmlns:ns3="cecbb34d-15e6-4077-9b23-ae0d1dfe7b47" xmlns:ns4="32de9530-dc69-4d1a-a59a-c50534cb7efc" targetNamespace="http://schemas.microsoft.com/office/2006/metadata/properties" ma:root="true" ma:fieldsID="89a7bd9a975751b182b556d3c82e9471" ns3:_="" ns4:_="">
    <xsd:import namespace="cecbb34d-15e6-4077-9b23-ae0d1dfe7b47"/>
    <xsd:import namespace="32de9530-dc69-4d1a-a59a-c50534cb7e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bb34d-15e6-4077-9b23-ae0d1dfe7b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de9530-dc69-4d1a-a59a-c50534cb7e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de9530-dc69-4d1a-a59a-c50534cb7efc" xsi:nil="true"/>
  </documentManagement>
</p:properties>
</file>

<file path=customXml/itemProps1.xml><?xml version="1.0" encoding="utf-8"?>
<ds:datastoreItem xmlns:ds="http://schemas.openxmlformats.org/officeDocument/2006/customXml" ds:itemID="{5B919E0E-FBF9-4A42-A69C-0D40D1A79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cbb34d-15e6-4077-9b23-ae0d1dfe7b47"/>
    <ds:schemaRef ds:uri="32de9530-dc69-4d1a-a59a-c50534cb7e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63A17-4A85-4C30-AAD4-2CFA6B8A54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5F430-50DA-4562-ACCF-A0391D26D960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32de9530-dc69-4d1a-a59a-c50534cb7efc"/>
    <ds:schemaRef ds:uri="cecbb34d-15e6-4077-9b23-ae0d1dfe7b4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466</Words>
  <Application>Microsoft Office PowerPoint</Application>
  <PresentationFormat>Widescreen</PresentationFormat>
  <Paragraphs>187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Bell MT</vt:lpstr>
      <vt:lpstr>Calibri</vt:lpstr>
      <vt:lpstr>GlowVTI</vt:lpstr>
      <vt:lpstr>City Measure</vt:lpstr>
      <vt:lpstr>System Configuration</vt:lpstr>
      <vt:lpstr>Data Analytic Goal</vt:lpstr>
      <vt:lpstr>Data Processing</vt:lpstr>
      <vt:lpstr>Yelp </vt:lpstr>
      <vt:lpstr>PowerPoint Presentation</vt:lpstr>
      <vt:lpstr>Insert Json Entry into MongoDB</vt:lpstr>
      <vt:lpstr>PowerPoint Presentation</vt:lpstr>
      <vt:lpstr>Move Chosen Fields into Data Frame</vt:lpstr>
      <vt:lpstr>Histograms</vt:lpstr>
      <vt:lpstr>Cleaning Data</vt:lpstr>
      <vt:lpstr>Cleaning Data</vt:lpstr>
      <vt:lpstr>Geolocation</vt:lpstr>
      <vt:lpstr>Merging</vt:lpstr>
      <vt:lpstr>PowerPoint Presentation</vt:lpstr>
      <vt:lpstr>PowerPoint Presentation</vt:lpstr>
      <vt:lpstr>Transformation</vt:lpstr>
      <vt:lpstr>PowerPoint Presentation</vt:lpstr>
      <vt:lpstr>PowerPoint Presentation</vt:lpstr>
      <vt:lpstr>Similarity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marquise trawick</cp:lastModifiedBy>
  <cp:revision>749</cp:revision>
  <dcterms:created xsi:type="dcterms:W3CDTF">2023-05-01T03:25:55Z</dcterms:created>
  <dcterms:modified xsi:type="dcterms:W3CDTF">2023-05-07T03:27:34Z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0x010100D1EC36F9843A3149A7BA01F634D470F8</vt:lpwstr>
  </property>
</Properties>
</file>