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61" r:id="rId5"/>
    <p:sldId id="273" r:id="rId6"/>
    <p:sldId id="270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/>
    <p:restoredTop sz="94626"/>
  </p:normalViewPr>
  <p:slideViewPr>
    <p:cSldViewPr snapToGrid="0" snapToObjects="1">
      <p:cViewPr varScale="1">
        <p:scale>
          <a:sx n="52" d="100"/>
          <a:sy n="52" d="100"/>
        </p:scale>
        <p:origin x="13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60BF-6B18-C641-8F7E-A595347CFDA8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24AA-89C4-6F40-9216-1815C39D7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40FC8-DC11-884A-BCCA-618C1185E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6190" y="5744085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087" y="3403258"/>
            <a:ext cx="949314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C71E2-98E7-5844-838E-F2DC59658A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9379" y="-144167"/>
            <a:ext cx="1397000" cy="9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56466-287E-4A46-BFF5-654C170A0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576" y="5742851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1" y="3403258"/>
            <a:ext cx="9378462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60A5A-C50E-4E42-9006-BD535FFF3C29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351A1-CFC0-3F46-B9BA-E14072544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3316" b="24498"/>
          <a:stretch/>
        </p:blipFill>
        <p:spPr>
          <a:xfrm>
            <a:off x="9985919" y="-12526"/>
            <a:ext cx="1387607" cy="5964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611D4-D1FA-BA49-83C3-41C48CE36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673"/>
            <a:ext cx="10515600" cy="1227651"/>
          </a:xfrm>
        </p:spPr>
        <p:txBody>
          <a:bodyPr anchor="b"/>
          <a:lstStyle>
            <a:lvl1pPr>
              <a:defRPr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324713"/>
          </a:xfrm>
        </p:spPr>
        <p:txBody>
          <a:bodyPr/>
          <a:lstStyle>
            <a:lvl1pPr>
              <a:buClr>
                <a:schemeClr val="tx2"/>
              </a:buClr>
              <a:defRPr sz="36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F4985-7BB6-8043-B508-AF26ADD6F298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ECA593-9F3C-5040-AA1F-3BD01E1C83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029D98-25D9-804A-B2BE-9C2C90679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3786E-4C5F-6641-A635-862E0C99CE2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CB6A9-F65B-5A4B-BBE6-8C99058438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A1D89-D13E-2947-A653-1CB7A5343F85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392F6-0CAC-2F4D-AA43-9937A3523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9223C-6315-8548-84E3-3E8B97DC19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543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634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8629A-BB2E-054C-A310-A8A26263E116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C59BA-6AC2-C448-A86B-0325FC6E7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8B2B1-F697-1A44-9581-40ADEEF35B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7022E3-9DEB-5A46-814F-74881AEF139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75FE0-56BC-A449-802E-591A36464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2E9BA-7E12-0A46-A666-C5A97AAC9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57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/>
        <a:buChar char="•"/>
        <a:defRPr sz="3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571405"/>
            <a:ext cx="10064262" cy="1739778"/>
          </a:xfrm>
        </p:spPr>
        <p:txBody>
          <a:bodyPr/>
          <a:lstStyle/>
          <a:p>
            <a:r>
              <a:rPr lang="en-US" dirty="0"/>
              <a:t>Victor Irekponor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1" y="3922241"/>
            <a:ext cx="9378462" cy="1655762"/>
          </a:xfrm>
        </p:spPr>
        <p:txBody>
          <a:bodyPr/>
          <a:lstStyle/>
          <a:p>
            <a:r>
              <a:rPr lang="en-US" dirty="0"/>
              <a:t>Locally Weighted Correlation Coefficient (L.W.C.C)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November, 2022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73"/>
            <a:ext cx="9442622" cy="1227651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BBAE-DCB2-0342-B514-14AF66A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65" y="2105403"/>
            <a:ext cx="7972167" cy="3652846"/>
          </a:xfrm>
        </p:spPr>
        <p:txBody>
          <a:bodyPr/>
          <a:lstStyle/>
          <a:p>
            <a:r>
              <a:rPr lang="en-US" sz="3200" dirty="0"/>
              <a:t>Have some basic understanding of: </a:t>
            </a:r>
          </a:p>
          <a:p>
            <a:r>
              <a:rPr lang="en-US" sz="2000" dirty="0"/>
              <a:t>Correlation Coefficients</a:t>
            </a:r>
          </a:p>
          <a:p>
            <a:r>
              <a:rPr lang="en-US" sz="2000" dirty="0"/>
              <a:t>GWR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1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838" y="2427405"/>
            <a:ext cx="10379676" cy="1410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“</a:t>
            </a:r>
            <a:r>
              <a:rPr lang="en-US" sz="2400" dirty="0"/>
              <a:t>Compare two datasets from different sources </a:t>
            </a:r>
            <a:r>
              <a:rPr lang="en-US" sz="2400" dirty="0" err="1"/>
              <a:t>e.g</a:t>
            </a:r>
            <a:r>
              <a:rPr lang="en-US" sz="2400" dirty="0"/>
              <a:t> Google street view images and census data</a:t>
            </a:r>
            <a:r>
              <a:rPr lang="en-US" sz="4800" dirty="0"/>
              <a:t>”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86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581"/>
            <a:ext cx="10515600" cy="567778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Weighted Correlation Coefficient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BBAE-DCB2-0342-B514-14AF66A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3" y="1532238"/>
            <a:ext cx="11294074" cy="5066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		      </a:t>
            </a:r>
            <a:r>
              <a:rPr lang="en-US" sz="3300" b="1" dirty="0"/>
              <a:t>IDEA</a:t>
            </a:r>
            <a:endParaRPr lang="en-US" sz="100" b="1" dirty="0"/>
          </a:p>
          <a:p>
            <a:pPr>
              <a:lnSpc>
                <a:spcPct val="120000"/>
              </a:lnSpc>
            </a:pPr>
            <a:r>
              <a:rPr lang="en-US" sz="3300" dirty="0"/>
              <a:t>For a global model, the coefficient for a single variable OLS == Pearson’s r (correlation coefficient) if you take out the intercept. </a:t>
            </a:r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		   y = b</a:t>
            </a:r>
            <a:r>
              <a:rPr lang="en-US" sz="2000" baseline="-25000" dirty="0"/>
              <a:t>o </a:t>
            </a:r>
            <a:r>
              <a:rPr lang="en-US" sz="2000" dirty="0"/>
              <a:t>+ b</a:t>
            </a:r>
            <a:r>
              <a:rPr lang="en-US" sz="2000" baseline="-25000" dirty="0"/>
              <a:t>1</a:t>
            </a:r>
            <a:r>
              <a:rPr lang="en-US" sz="2000" dirty="0"/>
              <a:t>x  </a:t>
            </a:r>
          </a:p>
          <a:p>
            <a:pPr marL="0" indent="0">
              <a:buNone/>
            </a:pPr>
            <a:r>
              <a:rPr lang="en-US" sz="100" dirty="0"/>
              <a:t> </a:t>
            </a:r>
          </a:p>
          <a:p>
            <a:pPr marL="0" indent="0">
              <a:buNone/>
            </a:pPr>
            <a:r>
              <a:rPr lang="en-US" sz="2000" dirty="0"/>
              <a:t>    		   y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baseline="-25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x    because 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baseline="-25000" dirty="0">
                <a:solidFill>
                  <a:srgbClr val="00B0F0"/>
                </a:solidFill>
              </a:rPr>
              <a:t>o</a:t>
            </a:r>
            <a:r>
              <a:rPr lang="en-US" sz="2000" dirty="0">
                <a:solidFill>
                  <a:srgbClr val="00B0F0"/>
                </a:solidFill>
              </a:rPr>
              <a:t> (intercept) becomes 0 after standardizing</a:t>
            </a:r>
          </a:p>
          <a:p>
            <a:pPr marL="0" indent="0">
              <a:buNone/>
            </a:pPr>
            <a:endParaRPr lang="en-US" sz="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/>
              <a:t>    		  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baseline="-25000" dirty="0">
                <a:solidFill>
                  <a:srgbClr val="FF0000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= r (correlation coefficient)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However, the same cannot be said for a local model. WHY?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Spatial weight matrix,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W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532F-A075-4E56-B036-DD3D8D19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00" y="5037775"/>
            <a:ext cx="253400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6065"/>
            <a:ext cx="11123141" cy="3311611"/>
          </a:xfrm>
        </p:spPr>
        <p:txBody>
          <a:bodyPr>
            <a:normAutofit/>
          </a:bodyPr>
          <a:lstStyle/>
          <a:p>
            <a:r>
              <a:rPr lang="en-US" dirty="0"/>
              <a:t>Standardize the data after weighting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Modified the GWR code-base</a:t>
            </a:r>
          </a:p>
          <a:p>
            <a:pPr lvl="1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gwr_results = GWR(g_coords, g_y, g_X, gwr_bw, constant=False, </a:t>
            </a:r>
            <a:r>
              <a:rPr lang="en-US" sz="1800" b="1" dirty="0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lwcc=True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).fit()</a:t>
            </a:r>
          </a:p>
        </p:txBody>
      </p:sp>
    </p:spTree>
    <p:extLst>
      <p:ext uri="{BB962C8B-B14F-4D97-AF65-F5344CB8AC3E}">
        <p14:creationId xmlns:p14="http://schemas.microsoft.com/office/powerpoint/2010/main" val="10909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29"/>
            <a:ext cx="10515600" cy="1227651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two datasets from different sources, that mean the same thing</a:t>
            </a:r>
          </a:p>
          <a:p>
            <a:pPr lvl="1"/>
            <a:r>
              <a:rPr lang="en-US" sz="1600" dirty="0"/>
              <a:t>For example – Variables generated from street view images to Variables from the national census dataset.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494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39" y="372355"/>
            <a:ext cx="10515600" cy="6666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E0CD7-B9FB-447C-9169-18FE64E7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1210329"/>
            <a:ext cx="11068322" cy="46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4" y="617838"/>
            <a:ext cx="10628871" cy="1408670"/>
          </a:xfrm>
        </p:spPr>
        <p:txBody>
          <a:bodyPr>
            <a:normAutofit/>
          </a:bodyPr>
          <a:lstStyle/>
          <a:p>
            <a:r>
              <a:rPr lang="en-US" dirty="0"/>
              <a:t>How to generate indicators of built environment from census variables?</a:t>
            </a:r>
          </a:p>
        </p:txBody>
      </p:sp>
    </p:spTree>
    <p:extLst>
      <p:ext uri="{BB962C8B-B14F-4D97-AF65-F5344CB8AC3E}">
        <p14:creationId xmlns:p14="http://schemas.microsoft.com/office/powerpoint/2010/main" val="265961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MD 1">
      <a:dk1>
        <a:srgbClr val="000000"/>
      </a:dk1>
      <a:lt1>
        <a:srgbClr val="FFFFFF"/>
      </a:lt1>
      <a:dk2>
        <a:srgbClr val="E21833"/>
      </a:dk2>
      <a:lt2>
        <a:srgbClr val="FFFFFF"/>
      </a:lt2>
      <a:accent1>
        <a:srgbClr val="FBCD20"/>
      </a:accent1>
      <a:accent2>
        <a:srgbClr val="B31D32"/>
      </a:accent2>
      <a:accent3>
        <a:srgbClr val="A5A5A5"/>
      </a:accent3>
      <a:accent4>
        <a:srgbClr val="FFC000"/>
      </a:accent4>
      <a:accent5>
        <a:srgbClr val="DD4655"/>
      </a:accent5>
      <a:accent6>
        <a:srgbClr val="70AD47"/>
      </a:accent6>
      <a:hlink>
        <a:srgbClr val="D12138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37C2781-32F5-AA4A-9A1C-375CA77F49F8}" vid="{469D2E60-9677-0644-8435-31DEF7BE5D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5211</TotalTime>
  <Words>227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Cascadia Code</vt:lpstr>
      <vt:lpstr>Corbel</vt:lpstr>
      <vt:lpstr>Office Theme</vt:lpstr>
      <vt:lpstr>Victor Irekponor</vt:lpstr>
      <vt:lpstr>Assumptions</vt:lpstr>
      <vt:lpstr>Problem</vt:lpstr>
      <vt:lpstr>Locally Weighted Correlation Coefficient </vt:lpstr>
      <vt:lpstr>What did we do?</vt:lpstr>
      <vt:lpstr>Applications</vt:lpstr>
      <vt:lpstr>Dataset</vt:lpstr>
      <vt:lpstr>How to generate indicators of built environment from census variables?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Bacho</dc:creator>
  <cp:lastModifiedBy>Victor Irekponor</cp:lastModifiedBy>
  <cp:revision>28</cp:revision>
  <dcterms:created xsi:type="dcterms:W3CDTF">2019-07-12T14:18:56Z</dcterms:created>
  <dcterms:modified xsi:type="dcterms:W3CDTF">2022-11-06T06:27:00Z</dcterms:modified>
</cp:coreProperties>
</file>