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6" r:id="rId21"/>
    <p:sldId id="290" r:id="rId22"/>
    <p:sldId id="291" r:id="rId23"/>
    <p:sldId id="258" r:id="rId24"/>
    <p:sldId id="259" r:id="rId25"/>
    <p:sldId id="297" r:id="rId26"/>
    <p:sldId id="298" r:id="rId27"/>
    <p:sldId id="299" r:id="rId28"/>
    <p:sldId id="289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C57FC-F6FA-4538-966D-4FFBC7561E70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FCBE9-1FB3-4FCE-8546-A84170D5A2A8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19F5C8D9-9972-4E06-AACB-B8C620369438}" type="parTrans" cxnId="{F5F624AD-7628-4817-B53C-34452540D472}">
      <dgm:prSet/>
      <dgm:spPr/>
      <dgm:t>
        <a:bodyPr/>
        <a:lstStyle/>
        <a:p>
          <a:endParaRPr lang="en-US"/>
        </a:p>
      </dgm:t>
    </dgm:pt>
    <dgm:pt modelId="{B84BDCEA-DBDC-4176-B726-A3A23B384565}" type="sibTrans" cxnId="{F5F624AD-7628-4817-B53C-34452540D472}">
      <dgm:prSet/>
      <dgm:spPr/>
      <dgm:t>
        <a:bodyPr/>
        <a:lstStyle/>
        <a:p>
          <a:endParaRPr lang="en-US"/>
        </a:p>
      </dgm:t>
    </dgm:pt>
    <dgm:pt modelId="{01EE3F11-CB5A-4EE3-ACED-79154BA72EAD}">
      <dgm:prSet phldrT="[Text]"/>
      <dgm:spPr/>
      <dgm:t>
        <a:bodyPr/>
        <a:lstStyle/>
        <a:p>
          <a:r>
            <a:rPr lang="en-US" dirty="0"/>
            <a:t>Rules</a:t>
          </a:r>
        </a:p>
      </dgm:t>
    </dgm:pt>
    <dgm:pt modelId="{9E8E9242-6D13-4F6D-9675-A6DD0883ED45}" type="parTrans" cxnId="{3824FDE1-D222-4DDA-9EDB-869BD7EA4CA8}">
      <dgm:prSet/>
      <dgm:spPr/>
      <dgm:t>
        <a:bodyPr/>
        <a:lstStyle/>
        <a:p>
          <a:endParaRPr lang="en-US"/>
        </a:p>
      </dgm:t>
    </dgm:pt>
    <dgm:pt modelId="{65F4F13D-6902-49A1-AD87-67EB3B0ADABA}" type="sibTrans" cxnId="{3824FDE1-D222-4DDA-9EDB-869BD7EA4CA8}">
      <dgm:prSet/>
      <dgm:spPr/>
      <dgm:t>
        <a:bodyPr/>
        <a:lstStyle/>
        <a:p>
          <a:endParaRPr lang="en-US"/>
        </a:p>
      </dgm:t>
    </dgm:pt>
    <dgm:pt modelId="{98E9F91C-7B13-4677-B1E1-09A08E3A2E1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BD38B0D0-4E39-471F-99B4-A0C875D7E14C}" type="parTrans" cxnId="{DAC359D5-7FCA-4F20-BAB7-875AE2AA10F2}">
      <dgm:prSet/>
      <dgm:spPr/>
      <dgm:t>
        <a:bodyPr/>
        <a:lstStyle/>
        <a:p>
          <a:endParaRPr lang="en-US"/>
        </a:p>
      </dgm:t>
    </dgm:pt>
    <dgm:pt modelId="{A9DCDB5C-8B9B-4CD0-830E-2D891341448D}" type="sibTrans" cxnId="{DAC359D5-7FCA-4F20-BAB7-875AE2AA10F2}">
      <dgm:prSet/>
      <dgm:spPr/>
      <dgm:t>
        <a:bodyPr/>
        <a:lstStyle/>
        <a:p>
          <a:endParaRPr lang="en-US"/>
        </a:p>
      </dgm:t>
    </dgm:pt>
    <dgm:pt modelId="{BEB77DE6-0DE8-4309-BC7E-4617F11AE43B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516EFDA8-5167-4A03-9D0E-3E996D399CD6}" type="parTrans" cxnId="{CA353C74-415B-46D9-8814-8C20684B048B}">
      <dgm:prSet/>
      <dgm:spPr/>
      <dgm:t>
        <a:bodyPr/>
        <a:lstStyle/>
        <a:p>
          <a:endParaRPr lang="en-US"/>
        </a:p>
      </dgm:t>
    </dgm:pt>
    <dgm:pt modelId="{1FDB0FB7-2396-4C52-8E04-FD54027332BB}" type="sibTrans" cxnId="{CA353C74-415B-46D9-8814-8C20684B048B}">
      <dgm:prSet/>
      <dgm:spPr/>
      <dgm:t>
        <a:bodyPr/>
        <a:lstStyle/>
        <a:p>
          <a:endParaRPr lang="en-US"/>
        </a:p>
      </dgm:t>
    </dgm:pt>
    <dgm:pt modelId="{CD183964-9379-4636-A70C-B9BCF97E85B1}" type="pres">
      <dgm:prSet presAssocID="{9A2C57FC-F6FA-4538-966D-4FFBC7561E70}" presName="Name0" presStyleCnt="0">
        <dgm:presLayoutVars>
          <dgm:dir/>
          <dgm:resizeHandles val="exact"/>
        </dgm:presLayoutVars>
      </dgm:prSet>
      <dgm:spPr/>
    </dgm:pt>
    <dgm:pt modelId="{31BD2BA5-A371-45A7-B55A-87678AB5148C}" type="pres">
      <dgm:prSet presAssocID="{864FCBE9-1FB3-4FCE-8546-A84170D5A2A8}" presName="node" presStyleLbl="node1" presStyleIdx="0" presStyleCnt="4">
        <dgm:presLayoutVars>
          <dgm:bulletEnabled val="1"/>
        </dgm:presLayoutVars>
      </dgm:prSet>
      <dgm:spPr/>
    </dgm:pt>
    <dgm:pt modelId="{BECFFEB9-545C-4D17-B46C-F5FAEC74C8D1}" type="pres">
      <dgm:prSet presAssocID="{B84BDCEA-DBDC-4176-B726-A3A23B384565}" presName="sibTrans" presStyleLbl="sibTrans2D1" presStyleIdx="0" presStyleCnt="3" custAng="2614697" custScaleX="231512" custLinFactX="-100000" custLinFactY="100000" custLinFactNeighborX="-173450" custLinFactNeighborY="175159"/>
      <dgm:spPr/>
    </dgm:pt>
    <dgm:pt modelId="{EF623245-276F-429E-B466-446A4F2BE590}" type="pres">
      <dgm:prSet presAssocID="{B84BDCEA-DBDC-4176-B726-A3A23B384565}" presName="connectorText" presStyleLbl="sibTrans2D1" presStyleIdx="0" presStyleCnt="3"/>
      <dgm:spPr/>
    </dgm:pt>
    <dgm:pt modelId="{54E689F8-FDDB-4A79-BEB5-A523CB6ADB2E}" type="pres">
      <dgm:prSet presAssocID="{01EE3F11-CB5A-4EE3-ACED-79154BA72EAD}" presName="node" presStyleLbl="node1" presStyleIdx="1" presStyleCnt="4">
        <dgm:presLayoutVars>
          <dgm:bulletEnabled val="1"/>
        </dgm:presLayoutVars>
      </dgm:prSet>
      <dgm:spPr/>
    </dgm:pt>
    <dgm:pt modelId="{52824E3B-1618-4032-9E66-56FBBCE5ED01}" type="pres">
      <dgm:prSet presAssocID="{65F4F13D-6902-49A1-AD87-67EB3B0ADABA}" presName="sibTrans" presStyleLbl="sibTrans2D1" presStyleIdx="1" presStyleCnt="3"/>
      <dgm:spPr/>
    </dgm:pt>
    <dgm:pt modelId="{541DA1D1-6F60-4996-8D8B-DDB68FCF3A13}" type="pres">
      <dgm:prSet presAssocID="{65F4F13D-6902-49A1-AD87-67EB3B0ADABA}" presName="connectorText" presStyleLbl="sibTrans2D1" presStyleIdx="1" presStyleCnt="3"/>
      <dgm:spPr/>
    </dgm:pt>
    <dgm:pt modelId="{9E83C258-85F0-49A7-81E0-6E0753F290E2}" type="pres">
      <dgm:prSet presAssocID="{98E9F91C-7B13-4677-B1E1-09A08E3A2E10}" presName="node" presStyleLbl="node1" presStyleIdx="2" presStyleCnt="4">
        <dgm:presLayoutVars>
          <dgm:bulletEnabled val="1"/>
        </dgm:presLayoutVars>
      </dgm:prSet>
      <dgm:spPr/>
    </dgm:pt>
    <dgm:pt modelId="{31B1E873-2439-42E5-AD63-79C5357B7B26}" type="pres">
      <dgm:prSet presAssocID="{A9DCDB5C-8B9B-4CD0-830E-2D891341448D}" presName="sibTrans" presStyleLbl="sibTrans2D1" presStyleIdx="2" presStyleCnt="3"/>
      <dgm:spPr/>
    </dgm:pt>
    <dgm:pt modelId="{B14D87C1-7656-49BA-B026-D13169D2B82F}" type="pres">
      <dgm:prSet presAssocID="{A9DCDB5C-8B9B-4CD0-830E-2D891341448D}" presName="connectorText" presStyleLbl="sibTrans2D1" presStyleIdx="2" presStyleCnt="3"/>
      <dgm:spPr/>
    </dgm:pt>
    <dgm:pt modelId="{0F3499FA-D42A-49AC-A072-059AA3439CD3}" type="pres">
      <dgm:prSet presAssocID="{BEB77DE6-0DE8-4309-BC7E-4617F11AE43B}" presName="node" presStyleLbl="node1" presStyleIdx="3" presStyleCnt="4">
        <dgm:presLayoutVars>
          <dgm:bulletEnabled val="1"/>
        </dgm:presLayoutVars>
      </dgm:prSet>
      <dgm:spPr/>
    </dgm:pt>
  </dgm:ptLst>
  <dgm:cxnLst>
    <dgm:cxn modelId="{BA51A002-A560-4B34-AFD4-36FD28F9A99C}" type="presOf" srcId="{A9DCDB5C-8B9B-4CD0-830E-2D891341448D}" destId="{31B1E873-2439-42E5-AD63-79C5357B7B26}" srcOrd="0" destOrd="0" presId="urn:microsoft.com/office/officeart/2005/8/layout/process1"/>
    <dgm:cxn modelId="{CF8E5A0C-4685-4A28-AD7B-DFA4C12E8043}" type="presOf" srcId="{01EE3F11-CB5A-4EE3-ACED-79154BA72EAD}" destId="{54E689F8-FDDB-4A79-BEB5-A523CB6ADB2E}" srcOrd="0" destOrd="0" presId="urn:microsoft.com/office/officeart/2005/8/layout/process1"/>
    <dgm:cxn modelId="{5798950D-F7EF-42B4-A80F-C7304AF402A8}" type="presOf" srcId="{9A2C57FC-F6FA-4538-966D-4FFBC7561E70}" destId="{CD183964-9379-4636-A70C-B9BCF97E85B1}" srcOrd="0" destOrd="0" presId="urn:microsoft.com/office/officeart/2005/8/layout/process1"/>
    <dgm:cxn modelId="{F5319F3A-7844-4F13-8856-1B2714BDDDEC}" type="presOf" srcId="{65F4F13D-6902-49A1-AD87-67EB3B0ADABA}" destId="{541DA1D1-6F60-4996-8D8B-DDB68FCF3A13}" srcOrd="1" destOrd="0" presId="urn:microsoft.com/office/officeart/2005/8/layout/process1"/>
    <dgm:cxn modelId="{46683640-7CEA-44BB-8C79-81B8BBAA202A}" type="presOf" srcId="{864FCBE9-1FB3-4FCE-8546-A84170D5A2A8}" destId="{31BD2BA5-A371-45A7-B55A-87678AB5148C}" srcOrd="0" destOrd="0" presId="urn:microsoft.com/office/officeart/2005/8/layout/process1"/>
    <dgm:cxn modelId="{CA353C74-415B-46D9-8814-8C20684B048B}" srcId="{9A2C57FC-F6FA-4538-966D-4FFBC7561E70}" destId="{BEB77DE6-0DE8-4309-BC7E-4617F11AE43B}" srcOrd="3" destOrd="0" parTransId="{516EFDA8-5167-4A03-9D0E-3E996D399CD6}" sibTransId="{1FDB0FB7-2396-4C52-8E04-FD54027332BB}"/>
    <dgm:cxn modelId="{BA11E781-589A-45AE-9C09-F953434FAEF8}" type="presOf" srcId="{B84BDCEA-DBDC-4176-B726-A3A23B384565}" destId="{EF623245-276F-429E-B466-446A4F2BE590}" srcOrd="1" destOrd="0" presId="urn:microsoft.com/office/officeart/2005/8/layout/process1"/>
    <dgm:cxn modelId="{406DBAA9-50EC-4218-850D-CFD31F918934}" type="presOf" srcId="{98E9F91C-7B13-4677-B1E1-09A08E3A2E10}" destId="{9E83C258-85F0-49A7-81E0-6E0753F290E2}" srcOrd="0" destOrd="0" presId="urn:microsoft.com/office/officeart/2005/8/layout/process1"/>
    <dgm:cxn modelId="{65F3B1AA-1718-4809-96D6-93BE609533D9}" type="presOf" srcId="{A9DCDB5C-8B9B-4CD0-830E-2D891341448D}" destId="{B14D87C1-7656-49BA-B026-D13169D2B82F}" srcOrd="1" destOrd="0" presId="urn:microsoft.com/office/officeart/2005/8/layout/process1"/>
    <dgm:cxn modelId="{F5F624AD-7628-4817-B53C-34452540D472}" srcId="{9A2C57FC-F6FA-4538-966D-4FFBC7561E70}" destId="{864FCBE9-1FB3-4FCE-8546-A84170D5A2A8}" srcOrd="0" destOrd="0" parTransId="{19F5C8D9-9972-4E06-AACB-B8C620369438}" sibTransId="{B84BDCEA-DBDC-4176-B726-A3A23B384565}"/>
    <dgm:cxn modelId="{634DDDD1-0FD8-4377-B69E-5B87CE7E4B1A}" type="presOf" srcId="{65F4F13D-6902-49A1-AD87-67EB3B0ADABA}" destId="{52824E3B-1618-4032-9E66-56FBBCE5ED01}" srcOrd="0" destOrd="0" presId="urn:microsoft.com/office/officeart/2005/8/layout/process1"/>
    <dgm:cxn modelId="{DAC359D5-7FCA-4F20-BAB7-875AE2AA10F2}" srcId="{9A2C57FC-F6FA-4538-966D-4FFBC7561E70}" destId="{98E9F91C-7B13-4677-B1E1-09A08E3A2E10}" srcOrd="2" destOrd="0" parTransId="{BD38B0D0-4E39-471F-99B4-A0C875D7E14C}" sibTransId="{A9DCDB5C-8B9B-4CD0-830E-2D891341448D}"/>
    <dgm:cxn modelId="{F00E4ADE-2D8F-4EBD-B190-0FED914647D2}" type="presOf" srcId="{BEB77DE6-0DE8-4309-BC7E-4617F11AE43B}" destId="{0F3499FA-D42A-49AC-A072-059AA3439CD3}" srcOrd="0" destOrd="0" presId="urn:microsoft.com/office/officeart/2005/8/layout/process1"/>
    <dgm:cxn modelId="{3824FDE1-D222-4DDA-9EDB-869BD7EA4CA8}" srcId="{9A2C57FC-F6FA-4538-966D-4FFBC7561E70}" destId="{01EE3F11-CB5A-4EE3-ACED-79154BA72EAD}" srcOrd="1" destOrd="0" parTransId="{9E8E9242-6D13-4F6D-9675-A6DD0883ED45}" sibTransId="{65F4F13D-6902-49A1-AD87-67EB3B0ADABA}"/>
    <dgm:cxn modelId="{0865A4FC-765D-4CA2-9168-8EDD853CDDD2}" type="presOf" srcId="{B84BDCEA-DBDC-4176-B726-A3A23B384565}" destId="{BECFFEB9-545C-4D17-B46C-F5FAEC74C8D1}" srcOrd="0" destOrd="0" presId="urn:microsoft.com/office/officeart/2005/8/layout/process1"/>
    <dgm:cxn modelId="{084025B5-3478-49CD-8260-0271C8E62C37}" type="presParOf" srcId="{CD183964-9379-4636-A70C-B9BCF97E85B1}" destId="{31BD2BA5-A371-45A7-B55A-87678AB5148C}" srcOrd="0" destOrd="0" presId="urn:microsoft.com/office/officeart/2005/8/layout/process1"/>
    <dgm:cxn modelId="{48C88FE7-91C8-4667-847B-41EC60C15D67}" type="presParOf" srcId="{CD183964-9379-4636-A70C-B9BCF97E85B1}" destId="{BECFFEB9-545C-4D17-B46C-F5FAEC74C8D1}" srcOrd="1" destOrd="0" presId="urn:microsoft.com/office/officeart/2005/8/layout/process1"/>
    <dgm:cxn modelId="{9B892CEA-BE1B-43FB-94DA-CEB79C3B0E28}" type="presParOf" srcId="{BECFFEB9-545C-4D17-B46C-F5FAEC74C8D1}" destId="{EF623245-276F-429E-B466-446A4F2BE590}" srcOrd="0" destOrd="0" presId="urn:microsoft.com/office/officeart/2005/8/layout/process1"/>
    <dgm:cxn modelId="{84B24A9D-A391-41BA-A4A0-17893C20578A}" type="presParOf" srcId="{CD183964-9379-4636-A70C-B9BCF97E85B1}" destId="{54E689F8-FDDB-4A79-BEB5-A523CB6ADB2E}" srcOrd="2" destOrd="0" presId="urn:microsoft.com/office/officeart/2005/8/layout/process1"/>
    <dgm:cxn modelId="{17890BE3-ADB5-431B-B86D-E9AD0686B84F}" type="presParOf" srcId="{CD183964-9379-4636-A70C-B9BCF97E85B1}" destId="{52824E3B-1618-4032-9E66-56FBBCE5ED01}" srcOrd="3" destOrd="0" presId="urn:microsoft.com/office/officeart/2005/8/layout/process1"/>
    <dgm:cxn modelId="{4E7ECCF2-E6DD-4265-9DD1-601714F7937F}" type="presParOf" srcId="{52824E3B-1618-4032-9E66-56FBBCE5ED01}" destId="{541DA1D1-6F60-4996-8D8B-DDB68FCF3A13}" srcOrd="0" destOrd="0" presId="urn:microsoft.com/office/officeart/2005/8/layout/process1"/>
    <dgm:cxn modelId="{3D08EECA-E068-4A19-AFE6-993F3E2918AC}" type="presParOf" srcId="{CD183964-9379-4636-A70C-B9BCF97E85B1}" destId="{9E83C258-85F0-49A7-81E0-6E0753F290E2}" srcOrd="4" destOrd="0" presId="urn:microsoft.com/office/officeart/2005/8/layout/process1"/>
    <dgm:cxn modelId="{35B631A5-E2B8-479C-8784-0EDE45FB9A30}" type="presParOf" srcId="{CD183964-9379-4636-A70C-B9BCF97E85B1}" destId="{31B1E873-2439-42E5-AD63-79C5357B7B26}" srcOrd="5" destOrd="0" presId="urn:microsoft.com/office/officeart/2005/8/layout/process1"/>
    <dgm:cxn modelId="{DB3E386A-5986-4150-8EF1-DD02FBBFB4A3}" type="presParOf" srcId="{31B1E873-2439-42E5-AD63-79C5357B7B26}" destId="{B14D87C1-7656-49BA-B026-D13169D2B82F}" srcOrd="0" destOrd="0" presId="urn:microsoft.com/office/officeart/2005/8/layout/process1"/>
    <dgm:cxn modelId="{E82565AA-5673-48B9-A617-F9F1CEE9EEEB}" type="presParOf" srcId="{CD183964-9379-4636-A70C-B9BCF97E85B1}" destId="{0F3499FA-D42A-49AC-A072-059AA3439C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C57FC-F6FA-4538-966D-4FFBC7561E70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FCBE9-1FB3-4FCE-8546-A84170D5A2A8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19F5C8D9-9972-4E06-AACB-B8C620369438}" type="parTrans" cxnId="{F5F624AD-7628-4817-B53C-34452540D472}">
      <dgm:prSet/>
      <dgm:spPr/>
      <dgm:t>
        <a:bodyPr/>
        <a:lstStyle/>
        <a:p>
          <a:endParaRPr lang="en-US"/>
        </a:p>
      </dgm:t>
    </dgm:pt>
    <dgm:pt modelId="{B84BDCEA-DBDC-4176-B726-A3A23B384565}" type="sibTrans" cxnId="{F5F624AD-7628-4817-B53C-34452540D472}">
      <dgm:prSet/>
      <dgm:spPr/>
      <dgm:t>
        <a:bodyPr/>
        <a:lstStyle/>
        <a:p>
          <a:endParaRPr lang="en-US"/>
        </a:p>
      </dgm:t>
    </dgm:pt>
    <dgm:pt modelId="{01EE3F11-CB5A-4EE3-ACED-79154BA72E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Rules</a:t>
          </a:r>
        </a:p>
      </dgm:t>
    </dgm:pt>
    <dgm:pt modelId="{9E8E9242-6D13-4F6D-9675-A6DD0883ED45}" type="parTrans" cxnId="{3824FDE1-D222-4DDA-9EDB-869BD7EA4CA8}">
      <dgm:prSet/>
      <dgm:spPr/>
      <dgm:t>
        <a:bodyPr/>
        <a:lstStyle/>
        <a:p>
          <a:endParaRPr lang="en-US"/>
        </a:p>
      </dgm:t>
    </dgm:pt>
    <dgm:pt modelId="{65F4F13D-6902-49A1-AD87-67EB3B0ADABA}" type="sibTrans" cxnId="{3824FDE1-D222-4DDA-9EDB-869BD7EA4CA8}">
      <dgm:prSet/>
      <dgm:spPr/>
      <dgm:t>
        <a:bodyPr/>
        <a:lstStyle/>
        <a:p>
          <a:endParaRPr lang="en-US"/>
        </a:p>
      </dgm:t>
    </dgm:pt>
    <dgm:pt modelId="{98E9F91C-7B13-4677-B1E1-09A08E3A2E1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BD38B0D0-4E39-471F-99B4-A0C875D7E14C}" type="parTrans" cxnId="{DAC359D5-7FCA-4F20-BAB7-875AE2AA10F2}">
      <dgm:prSet/>
      <dgm:spPr/>
      <dgm:t>
        <a:bodyPr/>
        <a:lstStyle/>
        <a:p>
          <a:endParaRPr lang="en-US"/>
        </a:p>
      </dgm:t>
    </dgm:pt>
    <dgm:pt modelId="{A9DCDB5C-8B9B-4CD0-830E-2D891341448D}" type="sibTrans" cxnId="{DAC359D5-7FCA-4F20-BAB7-875AE2AA10F2}">
      <dgm:prSet/>
      <dgm:spPr/>
      <dgm:t>
        <a:bodyPr/>
        <a:lstStyle/>
        <a:p>
          <a:endParaRPr lang="en-US"/>
        </a:p>
      </dgm:t>
    </dgm:pt>
    <dgm:pt modelId="{BEB77DE6-0DE8-4309-BC7E-4617F11AE43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Solution</a:t>
          </a:r>
        </a:p>
      </dgm:t>
    </dgm:pt>
    <dgm:pt modelId="{516EFDA8-5167-4A03-9D0E-3E996D399CD6}" type="parTrans" cxnId="{CA353C74-415B-46D9-8814-8C20684B048B}">
      <dgm:prSet/>
      <dgm:spPr/>
      <dgm:t>
        <a:bodyPr/>
        <a:lstStyle/>
        <a:p>
          <a:endParaRPr lang="en-US"/>
        </a:p>
      </dgm:t>
    </dgm:pt>
    <dgm:pt modelId="{1FDB0FB7-2396-4C52-8E04-FD54027332BB}" type="sibTrans" cxnId="{CA353C74-415B-46D9-8814-8C20684B048B}">
      <dgm:prSet/>
      <dgm:spPr/>
      <dgm:t>
        <a:bodyPr/>
        <a:lstStyle/>
        <a:p>
          <a:endParaRPr lang="en-US"/>
        </a:p>
      </dgm:t>
    </dgm:pt>
    <dgm:pt modelId="{CD183964-9379-4636-A70C-B9BCF97E85B1}" type="pres">
      <dgm:prSet presAssocID="{9A2C57FC-F6FA-4538-966D-4FFBC7561E70}" presName="Name0" presStyleCnt="0">
        <dgm:presLayoutVars>
          <dgm:dir/>
          <dgm:resizeHandles val="exact"/>
        </dgm:presLayoutVars>
      </dgm:prSet>
      <dgm:spPr/>
    </dgm:pt>
    <dgm:pt modelId="{31BD2BA5-A371-45A7-B55A-87678AB5148C}" type="pres">
      <dgm:prSet presAssocID="{864FCBE9-1FB3-4FCE-8546-A84170D5A2A8}" presName="node" presStyleLbl="node1" presStyleIdx="0" presStyleCnt="4">
        <dgm:presLayoutVars>
          <dgm:bulletEnabled val="1"/>
        </dgm:presLayoutVars>
      </dgm:prSet>
      <dgm:spPr/>
    </dgm:pt>
    <dgm:pt modelId="{BECFFEB9-545C-4D17-B46C-F5FAEC74C8D1}" type="pres">
      <dgm:prSet presAssocID="{B84BDCEA-DBDC-4176-B726-A3A23B384565}" presName="sibTrans" presStyleLbl="sibTrans2D1" presStyleIdx="0" presStyleCnt="3" custAng="2614697" custScaleX="231512" custLinFactX="-100000" custLinFactY="100000" custLinFactNeighborX="-173450" custLinFactNeighborY="175159"/>
      <dgm:spPr/>
    </dgm:pt>
    <dgm:pt modelId="{EF623245-276F-429E-B466-446A4F2BE590}" type="pres">
      <dgm:prSet presAssocID="{B84BDCEA-DBDC-4176-B726-A3A23B384565}" presName="connectorText" presStyleLbl="sibTrans2D1" presStyleIdx="0" presStyleCnt="3"/>
      <dgm:spPr/>
    </dgm:pt>
    <dgm:pt modelId="{54E689F8-FDDB-4A79-BEB5-A523CB6ADB2E}" type="pres">
      <dgm:prSet presAssocID="{01EE3F11-CB5A-4EE3-ACED-79154BA72EAD}" presName="node" presStyleLbl="node1" presStyleIdx="1" presStyleCnt="4">
        <dgm:presLayoutVars>
          <dgm:bulletEnabled val="1"/>
        </dgm:presLayoutVars>
      </dgm:prSet>
      <dgm:spPr/>
    </dgm:pt>
    <dgm:pt modelId="{52824E3B-1618-4032-9E66-56FBBCE5ED01}" type="pres">
      <dgm:prSet presAssocID="{65F4F13D-6902-49A1-AD87-67EB3B0ADABA}" presName="sibTrans" presStyleLbl="sibTrans2D1" presStyleIdx="1" presStyleCnt="3"/>
      <dgm:spPr/>
    </dgm:pt>
    <dgm:pt modelId="{541DA1D1-6F60-4996-8D8B-DDB68FCF3A13}" type="pres">
      <dgm:prSet presAssocID="{65F4F13D-6902-49A1-AD87-67EB3B0ADABA}" presName="connectorText" presStyleLbl="sibTrans2D1" presStyleIdx="1" presStyleCnt="3"/>
      <dgm:spPr/>
    </dgm:pt>
    <dgm:pt modelId="{9E83C258-85F0-49A7-81E0-6E0753F290E2}" type="pres">
      <dgm:prSet presAssocID="{98E9F91C-7B13-4677-B1E1-09A08E3A2E10}" presName="node" presStyleLbl="node1" presStyleIdx="2" presStyleCnt="4">
        <dgm:presLayoutVars>
          <dgm:bulletEnabled val="1"/>
        </dgm:presLayoutVars>
      </dgm:prSet>
      <dgm:spPr/>
    </dgm:pt>
    <dgm:pt modelId="{31B1E873-2439-42E5-AD63-79C5357B7B26}" type="pres">
      <dgm:prSet presAssocID="{A9DCDB5C-8B9B-4CD0-830E-2D891341448D}" presName="sibTrans" presStyleLbl="sibTrans2D1" presStyleIdx="2" presStyleCnt="3"/>
      <dgm:spPr/>
    </dgm:pt>
    <dgm:pt modelId="{B14D87C1-7656-49BA-B026-D13169D2B82F}" type="pres">
      <dgm:prSet presAssocID="{A9DCDB5C-8B9B-4CD0-830E-2D891341448D}" presName="connectorText" presStyleLbl="sibTrans2D1" presStyleIdx="2" presStyleCnt="3"/>
      <dgm:spPr/>
    </dgm:pt>
    <dgm:pt modelId="{0F3499FA-D42A-49AC-A072-059AA3439CD3}" type="pres">
      <dgm:prSet presAssocID="{BEB77DE6-0DE8-4309-BC7E-4617F11AE43B}" presName="node" presStyleLbl="node1" presStyleIdx="3" presStyleCnt="4">
        <dgm:presLayoutVars>
          <dgm:bulletEnabled val="1"/>
        </dgm:presLayoutVars>
      </dgm:prSet>
      <dgm:spPr/>
    </dgm:pt>
  </dgm:ptLst>
  <dgm:cxnLst>
    <dgm:cxn modelId="{3E666F07-2CB2-400F-8FF2-6EA5DD32615A}" type="presOf" srcId="{65F4F13D-6902-49A1-AD87-67EB3B0ADABA}" destId="{52824E3B-1618-4032-9E66-56FBBCE5ED01}" srcOrd="0" destOrd="0" presId="urn:microsoft.com/office/officeart/2005/8/layout/process1"/>
    <dgm:cxn modelId="{2CF2070A-EB70-416B-9CFA-ED9C4B805D7E}" type="presOf" srcId="{01EE3F11-CB5A-4EE3-ACED-79154BA72EAD}" destId="{54E689F8-FDDB-4A79-BEB5-A523CB6ADB2E}" srcOrd="0" destOrd="0" presId="urn:microsoft.com/office/officeart/2005/8/layout/process1"/>
    <dgm:cxn modelId="{4B8F2413-CD12-462A-8101-1C1D09981576}" type="presOf" srcId="{BEB77DE6-0DE8-4309-BC7E-4617F11AE43B}" destId="{0F3499FA-D42A-49AC-A072-059AA3439CD3}" srcOrd="0" destOrd="0" presId="urn:microsoft.com/office/officeart/2005/8/layout/process1"/>
    <dgm:cxn modelId="{50C77839-0B65-4B4D-9C2A-83321CBC7B7F}" type="presOf" srcId="{A9DCDB5C-8B9B-4CD0-830E-2D891341448D}" destId="{B14D87C1-7656-49BA-B026-D13169D2B82F}" srcOrd="1" destOrd="0" presId="urn:microsoft.com/office/officeart/2005/8/layout/process1"/>
    <dgm:cxn modelId="{A495B23E-BC76-4E6D-89B0-507E1D943D07}" type="presOf" srcId="{A9DCDB5C-8B9B-4CD0-830E-2D891341448D}" destId="{31B1E873-2439-42E5-AD63-79C5357B7B26}" srcOrd="0" destOrd="0" presId="urn:microsoft.com/office/officeart/2005/8/layout/process1"/>
    <dgm:cxn modelId="{CA353C74-415B-46D9-8814-8C20684B048B}" srcId="{9A2C57FC-F6FA-4538-966D-4FFBC7561E70}" destId="{BEB77DE6-0DE8-4309-BC7E-4617F11AE43B}" srcOrd="3" destOrd="0" parTransId="{516EFDA8-5167-4A03-9D0E-3E996D399CD6}" sibTransId="{1FDB0FB7-2396-4C52-8E04-FD54027332BB}"/>
    <dgm:cxn modelId="{5CE40376-CB80-494F-BF72-02CDEC200393}" type="presOf" srcId="{B84BDCEA-DBDC-4176-B726-A3A23B384565}" destId="{EF623245-276F-429E-B466-446A4F2BE590}" srcOrd="1" destOrd="0" presId="urn:microsoft.com/office/officeart/2005/8/layout/process1"/>
    <dgm:cxn modelId="{44B85189-819A-4751-8972-81D9D61BA5F6}" type="presOf" srcId="{864FCBE9-1FB3-4FCE-8546-A84170D5A2A8}" destId="{31BD2BA5-A371-45A7-B55A-87678AB5148C}" srcOrd="0" destOrd="0" presId="urn:microsoft.com/office/officeart/2005/8/layout/process1"/>
    <dgm:cxn modelId="{C45BFBA4-6786-47A9-9E4E-8CD295F522F8}" type="presOf" srcId="{9A2C57FC-F6FA-4538-966D-4FFBC7561E70}" destId="{CD183964-9379-4636-A70C-B9BCF97E85B1}" srcOrd="0" destOrd="0" presId="urn:microsoft.com/office/officeart/2005/8/layout/process1"/>
    <dgm:cxn modelId="{F5F624AD-7628-4817-B53C-34452540D472}" srcId="{9A2C57FC-F6FA-4538-966D-4FFBC7561E70}" destId="{864FCBE9-1FB3-4FCE-8546-A84170D5A2A8}" srcOrd="0" destOrd="0" parTransId="{19F5C8D9-9972-4E06-AACB-B8C620369438}" sibTransId="{B84BDCEA-DBDC-4176-B726-A3A23B384565}"/>
    <dgm:cxn modelId="{476B2BAE-E1B3-41F7-86BB-007DCF8418BE}" type="presOf" srcId="{98E9F91C-7B13-4677-B1E1-09A08E3A2E10}" destId="{9E83C258-85F0-49A7-81E0-6E0753F290E2}" srcOrd="0" destOrd="0" presId="urn:microsoft.com/office/officeart/2005/8/layout/process1"/>
    <dgm:cxn modelId="{6ED7C1BC-B6E7-4457-93FE-68C850409870}" type="presOf" srcId="{65F4F13D-6902-49A1-AD87-67EB3B0ADABA}" destId="{541DA1D1-6F60-4996-8D8B-DDB68FCF3A13}" srcOrd="1" destOrd="0" presId="urn:microsoft.com/office/officeart/2005/8/layout/process1"/>
    <dgm:cxn modelId="{B5D09FD0-0714-415D-93D3-631EC6D110BE}" type="presOf" srcId="{B84BDCEA-DBDC-4176-B726-A3A23B384565}" destId="{BECFFEB9-545C-4D17-B46C-F5FAEC74C8D1}" srcOrd="0" destOrd="0" presId="urn:microsoft.com/office/officeart/2005/8/layout/process1"/>
    <dgm:cxn modelId="{DAC359D5-7FCA-4F20-BAB7-875AE2AA10F2}" srcId="{9A2C57FC-F6FA-4538-966D-4FFBC7561E70}" destId="{98E9F91C-7B13-4677-B1E1-09A08E3A2E10}" srcOrd="2" destOrd="0" parTransId="{BD38B0D0-4E39-471F-99B4-A0C875D7E14C}" sibTransId="{A9DCDB5C-8B9B-4CD0-830E-2D891341448D}"/>
    <dgm:cxn modelId="{3824FDE1-D222-4DDA-9EDB-869BD7EA4CA8}" srcId="{9A2C57FC-F6FA-4538-966D-4FFBC7561E70}" destId="{01EE3F11-CB5A-4EE3-ACED-79154BA72EAD}" srcOrd="1" destOrd="0" parTransId="{9E8E9242-6D13-4F6D-9675-A6DD0883ED45}" sibTransId="{65F4F13D-6902-49A1-AD87-67EB3B0ADABA}"/>
    <dgm:cxn modelId="{F9CF24BA-DFBF-4D53-AAA3-D582AEA3A8AB}" type="presParOf" srcId="{CD183964-9379-4636-A70C-B9BCF97E85B1}" destId="{31BD2BA5-A371-45A7-B55A-87678AB5148C}" srcOrd="0" destOrd="0" presId="urn:microsoft.com/office/officeart/2005/8/layout/process1"/>
    <dgm:cxn modelId="{DF7F7DFC-28EB-429B-A33E-26548C4A22B2}" type="presParOf" srcId="{CD183964-9379-4636-A70C-B9BCF97E85B1}" destId="{BECFFEB9-545C-4D17-B46C-F5FAEC74C8D1}" srcOrd="1" destOrd="0" presId="urn:microsoft.com/office/officeart/2005/8/layout/process1"/>
    <dgm:cxn modelId="{42BDADDC-A8B4-46F7-AE7E-9D0BC54FC05B}" type="presParOf" srcId="{BECFFEB9-545C-4D17-B46C-F5FAEC74C8D1}" destId="{EF623245-276F-429E-B466-446A4F2BE590}" srcOrd="0" destOrd="0" presId="urn:microsoft.com/office/officeart/2005/8/layout/process1"/>
    <dgm:cxn modelId="{59DDC9F8-CC46-4CCD-8849-12C78D3C6396}" type="presParOf" srcId="{CD183964-9379-4636-A70C-B9BCF97E85B1}" destId="{54E689F8-FDDB-4A79-BEB5-A523CB6ADB2E}" srcOrd="2" destOrd="0" presId="urn:microsoft.com/office/officeart/2005/8/layout/process1"/>
    <dgm:cxn modelId="{7E8BF86C-521A-4B20-9DFC-E840825BE91B}" type="presParOf" srcId="{CD183964-9379-4636-A70C-B9BCF97E85B1}" destId="{52824E3B-1618-4032-9E66-56FBBCE5ED01}" srcOrd="3" destOrd="0" presId="urn:microsoft.com/office/officeart/2005/8/layout/process1"/>
    <dgm:cxn modelId="{4D8D87C3-B452-4D3B-B0B3-90CDCAC330AD}" type="presParOf" srcId="{52824E3B-1618-4032-9E66-56FBBCE5ED01}" destId="{541DA1D1-6F60-4996-8D8B-DDB68FCF3A13}" srcOrd="0" destOrd="0" presId="urn:microsoft.com/office/officeart/2005/8/layout/process1"/>
    <dgm:cxn modelId="{6C43C54A-BE03-4F88-A757-78729ACA9B5A}" type="presParOf" srcId="{CD183964-9379-4636-A70C-B9BCF97E85B1}" destId="{9E83C258-85F0-49A7-81E0-6E0753F290E2}" srcOrd="4" destOrd="0" presId="urn:microsoft.com/office/officeart/2005/8/layout/process1"/>
    <dgm:cxn modelId="{46E9A253-BC0A-4FBB-958E-B5DFA99B9BD1}" type="presParOf" srcId="{CD183964-9379-4636-A70C-B9BCF97E85B1}" destId="{31B1E873-2439-42E5-AD63-79C5357B7B26}" srcOrd="5" destOrd="0" presId="urn:microsoft.com/office/officeart/2005/8/layout/process1"/>
    <dgm:cxn modelId="{D0FA3CA0-22B0-4C94-A2C2-D4D8FF29AA22}" type="presParOf" srcId="{31B1E873-2439-42E5-AD63-79C5357B7B26}" destId="{B14D87C1-7656-49BA-B026-D13169D2B82F}" srcOrd="0" destOrd="0" presId="urn:microsoft.com/office/officeart/2005/8/layout/process1"/>
    <dgm:cxn modelId="{481246D7-D6CF-43C2-90E2-9B85B69B05D5}" type="presParOf" srcId="{CD183964-9379-4636-A70C-B9BCF97E85B1}" destId="{0F3499FA-D42A-49AC-A072-059AA3439C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2BA5-A371-45A7-B55A-87678AB5148C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Problem</a:t>
          </a:r>
        </a:p>
      </dsp:txBody>
      <dsp:txXfrm>
        <a:off x="40127" y="1605038"/>
        <a:ext cx="1949441" cy="1141260"/>
      </dsp:txXfrm>
    </dsp:sp>
    <dsp:sp modelId="{BECFFEB9-545C-4D17-B46C-F5FAEC74C8D1}">
      <dsp:nvSpPr>
        <dsp:cNvPr id="0" name=""/>
        <dsp:cNvSpPr/>
      </dsp:nvSpPr>
      <dsp:spPr>
        <a:xfrm rot="2614697">
          <a:off x="774178" y="3303878"/>
          <a:ext cx="991649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4890" y="3352280"/>
        <a:ext cx="841327" cy="300644"/>
      </dsp:txXfrm>
    </dsp:sp>
    <dsp:sp modelId="{54E689F8-FDDB-4A79-BEB5-A523CB6ADB2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Rules</a:t>
          </a:r>
        </a:p>
      </dsp:txBody>
      <dsp:txXfrm>
        <a:off x="2868761" y="1605038"/>
        <a:ext cx="1949441" cy="1141260"/>
      </dsp:txXfrm>
    </dsp:sp>
    <dsp:sp modelId="{52824E3B-1618-4032-9E66-56FBBCE5ED0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9E83C258-85F0-49A7-81E0-6E0753F290E2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Code</a:t>
          </a:r>
        </a:p>
      </dsp:txBody>
      <dsp:txXfrm>
        <a:off x="5697396" y="1605038"/>
        <a:ext cx="1949441" cy="1141260"/>
      </dsp:txXfrm>
    </dsp:sp>
    <dsp:sp modelId="{31B1E873-2439-42E5-AD63-79C5357B7B26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0F3499FA-D42A-49AC-A072-059AA3439CD3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Solution</a:t>
          </a:r>
        </a:p>
      </dsp:txBody>
      <dsp:txXfrm>
        <a:off x="8526031" y="1605038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2BA5-A371-45A7-B55A-87678AB5148C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Problem</a:t>
          </a:r>
        </a:p>
      </dsp:txBody>
      <dsp:txXfrm>
        <a:off x="40127" y="1605038"/>
        <a:ext cx="1949441" cy="1141260"/>
      </dsp:txXfrm>
    </dsp:sp>
    <dsp:sp modelId="{BECFFEB9-545C-4D17-B46C-F5FAEC74C8D1}">
      <dsp:nvSpPr>
        <dsp:cNvPr id="0" name=""/>
        <dsp:cNvSpPr/>
      </dsp:nvSpPr>
      <dsp:spPr>
        <a:xfrm rot="2614697">
          <a:off x="774178" y="3303878"/>
          <a:ext cx="991649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4890" y="3352280"/>
        <a:ext cx="841327" cy="300644"/>
      </dsp:txXfrm>
    </dsp:sp>
    <dsp:sp modelId="{54E689F8-FDDB-4A79-BEB5-A523CB6ADB2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Rules</a:t>
          </a:r>
        </a:p>
      </dsp:txBody>
      <dsp:txXfrm>
        <a:off x="2868761" y="1605038"/>
        <a:ext cx="1949441" cy="1141260"/>
      </dsp:txXfrm>
    </dsp:sp>
    <dsp:sp modelId="{52824E3B-1618-4032-9E66-56FBBCE5ED0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9E83C258-85F0-49A7-81E0-6E0753F290E2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Code</a:t>
          </a:r>
        </a:p>
      </dsp:txBody>
      <dsp:txXfrm>
        <a:off x="5697396" y="1605038"/>
        <a:ext cx="1949441" cy="1141260"/>
      </dsp:txXfrm>
    </dsp:sp>
    <dsp:sp modelId="{31B1E873-2439-42E5-AD63-79C5357B7B26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0F3499FA-D42A-49AC-A072-059AA3439CD3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Solution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948C-F3CC-4523-AA6F-F0DB6B5A2CD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D8480-A100-4396-B6B7-47CFBF4D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8480-A100-4396-B6B7-47CFBF4D1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E02F-B1A6-466A-A1D6-1FDC619ED13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744-281B-4A52-A6E7-8E880142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-free-lunch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enW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quisvic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4068"/>
            <a:ext cx="10515600" cy="44767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 CONTENT TO COVER</a:t>
            </a:r>
            <a:br>
              <a:rPr lang="en-US" u="sng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Introduction to Machine Learning Part 1</a:t>
            </a:r>
          </a:p>
          <a:p>
            <a:r>
              <a:rPr lang="en-US" dirty="0"/>
              <a:t>What is Machine Learning?</a:t>
            </a:r>
          </a:p>
          <a:p>
            <a:r>
              <a:rPr lang="en-US" dirty="0"/>
              <a:t>What it does actually or why do we need ML or AI?</a:t>
            </a:r>
          </a:p>
          <a:p>
            <a:r>
              <a:rPr lang="en-US" dirty="0"/>
              <a:t>Types of Machine Learning algorithms</a:t>
            </a:r>
          </a:p>
          <a:p>
            <a:r>
              <a:rPr lang="en-US" dirty="0"/>
              <a:t>Overview of some Machine Learning Algorithms</a:t>
            </a:r>
          </a:p>
          <a:p>
            <a:r>
              <a:rPr lang="en-US" dirty="0"/>
              <a:t>Machine Learning Model Performance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97805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PRODUCTS THAT USE 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37503"/>
            <a:ext cx="9677400" cy="5125727"/>
          </a:xfrm>
        </p:spPr>
      </p:pic>
    </p:spTree>
    <p:extLst>
      <p:ext uri="{BB962C8B-B14F-4D97-AF65-F5344CB8AC3E}">
        <p14:creationId xmlns:p14="http://schemas.microsoft.com/office/powerpoint/2010/main" val="184528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</a:t>
            </a:r>
            <a:r>
              <a:rPr lang="en-US" dirty="0" err="1"/>
              <a:t>Detection_</a:t>
            </a:r>
            <a:r>
              <a:rPr lang="en-US" sz="3200" dirty="0" err="1"/>
              <a:t>products</a:t>
            </a:r>
            <a:r>
              <a:rPr lang="en-US" sz="3200" dirty="0"/>
              <a:t> that uses 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9753"/>
            <a:ext cx="7501467" cy="32615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67" y="4343468"/>
            <a:ext cx="3869513" cy="2514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077132"/>
            <a:ext cx="6993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Google Mail detects your spam mail automatically, it is as a result of applying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21192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732"/>
            <a:ext cx="10515600" cy="1325563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Recommendation</a:t>
            </a:r>
            <a:r>
              <a:rPr lang="en-US" dirty="0" err="1">
                <a:solidFill>
                  <a:prstClr val="black"/>
                </a:solidFill>
              </a:rPr>
              <a:t>_</a:t>
            </a:r>
            <a:r>
              <a:rPr lang="en-US" sz="3200" dirty="0" err="1">
                <a:solidFill>
                  <a:prstClr val="black"/>
                </a:solidFill>
              </a:rPr>
              <a:t>products</a:t>
            </a:r>
            <a:r>
              <a:rPr lang="en-US" sz="3200" dirty="0">
                <a:solidFill>
                  <a:prstClr val="black"/>
                </a:solidFill>
              </a:rPr>
              <a:t> that uses 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5541">
            <a:off x="6682864" y="1558800"/>
            <a:ext cx="4537324" cy="24071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225">
            <a:off x="372535" y="1624763"/>
            <a:ext cx="4961466" cy="2332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42330"/>
            <a:ext cx="4242185" cy="2615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088" y="4758267"/>
            <a:ext cx="54205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Netflix suggest movies to you, when Amazon suggest you books, or when YouTube recommend videos to you.  It's not magic, its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10" y="-236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Face </a:t>
            </a:r>
            <a:r>
              <a:rPr lang="en-US" dirty="0" err="1">
                <a:solidFill>
                  <a:prstClr val="black"/>
                </a:solidFill>
              </a:rPr>
              <a:t>Detection_</a:t>
            </a:r>
            <a:r>
              <a:rPr lang="en-US" sz="3200" dirty="0" err="1">
                <a:solidFill>
                  <a:prstClr val="black"/>
                </a:solidFill>
              </a:rPr>
              <a:t>products</a:t>
            </a:r>
            <a:r>
              <a:rPr lang="en-US" sz="3200" dirty="0">
                <a:solidFill>
                  <a:prstClr val="black"/>
                </a:solidFill>
              </a:rPr>
              <a:t> that uses 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" y="1436689"/>
            <a:ext cx="3802591" cy="2904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10" y="1833033"/>
            <a:ext cx="6096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01" y="4611231"/>
            <a:ext cx="4910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Facebook automatically recognizes faces of your friends in a photo, a machine learning process is what's running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51735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17" y="406400"/>
            <a:ext cx="11032067" cy="128428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Medical Treatment/</a:t>
            </a:r>
            <a:r>
              <a:rPr lang="en-US" dirty="0" err="1">
                <a:solidFill>
                  <a:prstClr val="black"/>
                </a:solidFill>
              </a:rPr>
              <a:t>Diagnosis_</a:t>
            </a:r>
            <a:r>
              <a:rPr lang="en-US" sz="3200" dirty="0" err="1">
                <a:solidFill>
                  <a:prstClr val="black"/>
                </a:solidFill>
              </a:rPr>
              <a:t>products</a:t>
            </a:r>
            <a:r>
              <a:rPr lang="en-US" sz="3200" dirty="0">
                <a:solidFill>
                  <a:prstClr val="black"/>
                </a:solidFill>
              </a:rPr>
              <a:t> that uses 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7" y="1502945"/>
            <a:ext cx="4296683" cy="3050645"/>
          </a:xfrm>
        </p:spPr>
      </p:pic>
      <p:sp>
        <p:nvSpPr>
          <p:cNvPr id="5" name="TextBox 4"/>
          <p:cNvSpPr txBox="1"/>
          <p:nvPr/>
        </p:nvSpPr>
        <p:spPr>
          <a:xfrm>
            <a:off x="6096000" y="20320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IBM Watson 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Retina – AI’s fluid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Babylon Health for 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Careskore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Google </a:t>
            </a:r>
            <a:r>
              <a:rPr lang="en-US" b="1" dirty="0" err="1"/>
              <a:t>Deepmind</a:t>
            </a:r>
            <a:r>
              <a:rPr lang="en-US" b="1" dirty="0"/>
              <a:t> Health for fast-track medical information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Splice Machine &amp; QIAGEN Clinical Insight (QCI) for precision medicine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99" y="4457700"/>
            <a:ext cx="3704167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980">
            <a:off x="5714382" y="4608314"/>
            <a:ext cx="3043917" cy="20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Customer </a:t>
            </a:r>
            <a:r>
              <a:rPr lang="en-US" dirty="0" err="1">
                <a:solidFill>
                  <a:prstClr val="black"/>
                </a:solidFill>
              </a:rPr>
              <a:t>Segmentation_</a:t>
            </a:r>
            <a:r>
              <a:rPr lang="en-US" sz="3200" dirty="0" err="1">
                <a:solidFill>
                  <a:prstClr val="black"/>
                </a:solidFill>
              </a:rPr>
              <a:t>products</a:t>
            </a:r>
            <a:r>
              <a:rPr lang="en-US" sz="3200" dirty="0">
                <a:solidFill>
                  <a:prstClr val="black"/>
                </a:solidFill>
              </a:rPr>
              <a:t> that uses 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3" y="1468173"/>
            <a:ext cx="6211359" cy="4658519"/>
          </a:xfrm>
        </p:spPr>
      </p:pic>
      <p:sp>
        <p:nvSpPr>
          <p:cNvPr id="5" name="TextBox 4"/>
          <p:cNvSpPr txBox="1"/>
          <p:nvPr/>
        </p:nvSpPr>
        <p:spPr>
          <a:xfrm>
            <a:off x="0" y="2387600"/>
            <a:ext cx="513080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Using Income and Age data we could cluster/ segment customer into the following categories.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prstClr val="black"/>
                </a:solidFill>
              </a:rPr>
              <a:t>This is called </a:t>
            </a:r>
            <a:r>
              <a:rPr lang="en-US" sz="3200" dirty="0">
                <a:solidFill>
                  <a:srgbClr val="C00000"/>
                </a:solidFill>
              </a:rPr>
              <a:t>Segmentation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81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34050" cy="3943350"/>
          </a:xfrm>
        </p:spPr>
      </p:pic>
      <p:sp>
        <p:nvSpPr>
          <p:cNvPr id="5" name="TextBox 4"/>
          <p:cNvSpPr txBox="1"/>
          <p:nvPr/>
        </p:nvSpPr>
        <p:spPr>
          <a:xfrm>
            <a:off x="7508875" y="1362590"/>
            <a:ext cx="4157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Supervised Learning: classification and regressions problems.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Unsupervised Learning : Clustering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Reinforcement Learning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3877734"/>
            <a:ext cx="3103032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_</a:t>
            </a:r>
            <a:r>
              <a:rPr lang="en-US" sz="2000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consists of Classification and Regression Problems.</a:t>
            </a:r>
          </a:p>
          <a:p>
            <a:r>
              <a:rPr lang="en-US" dirty="0"/>
              <a:t>The target variable is known.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154687"/>
            <a:ext cx="6197600" cy="3432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859">
            <a:off x="7035800" y="2819664"/>
            <a:ext cx="5029676" cy="37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_</a:t>
            </a:r>
            <a:r>
              <a:rPr lang="en-US" sz="2000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consists of Clustering and Dimension Reduction Problems.</a:t>
            </a:r>
          </a:p>
          <a:p>
            <a:r>
              <a:rPr lang="en-US" dirty="0"/>
              <a:t>The target variable is unknown.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2833"/>
            <a:ext cx="5952172" cy="3623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7859">
            <a:off x="7047417" y="2556086"/>
            <a:ext cx="5023202" cy="3767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7838" y="6488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9062" y="6311900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6713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_</a:t>
            </a:r>
            <a:r>
              <a:rPr lang="en-US" sz="2000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refers to goal-oriented algorithms, which learn how to attain a complex objective (goal) or maximize along a particular dimension over many steps.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37" y="3471333"/>
            <a:ext cx="4012229" cy="2840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03" y="2975508"/>
            <a:ext cx="5727097" cy="3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7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 to Machine Learning Part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   			What is Machine Learning?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5" y="1027794"/>
            <a:ext cx="3457482" cy="2357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3046" y="1691777"/>
            <a:ext cx="6231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is a branch of Artificial Intelligence (AI), </a:t>
            </a:r>
            <a:r>
              <a:rPr lang="en-US" sz="2400" b="1" dirty="0"/>
              <a:t>which helps in making machines capable </a:t>
            </a:r>
            <a:r>
              <a:rPr lang="en-US" sz="2400" dirty="0"/>
              <a:t>of learning from observational data without being explicitly programmed.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131" y="3452998"/>
            <a:ext cx="5193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 computer program is said to learn from </a:t>
            </a:r>
            <a:r>
              <a:rPr lang="en-US" sz="2400" b="1" dirty="0"/>
              <a:t>experience</a:t>
            </a:r>
            <a:r>
              <a:rPr lang="en-US" sz="2400" dirty="0"/>
              <a:t> E with respect to some class of </a:t>
            </a:r>
            <a:r>
              <a:rPr lang="en-US" sz="2400" b="1" dirty="0"/>
              <a:t>tasks</a:t>
            </a:r>
            <a:r>
              <a:rPr lang="en-US" sz="2400" dirty="0"/>
              <a:t> T and </a:t>
            </a:r>
            <a:r>
              <a:rPr lang="en-US" sz="2400" b="1" dirty="0"/>
              <a:t>performance</a:t>
            </a:r>
            <a:r>
              <a:rPr lang="en-US" sz="2400" dirty="0"/>
              <a:t> measure P if its performance at tasks in T, as measured by P, improves with experience E.” </a:t>
            </a:r>
          </a:p>
          <a:p>
            <a:r>
              <a:rPr lang="en-US" sz="2400" dirty="0"/>
              <a:t>		Tom Mitchell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51" y="3993680"/>
            <a:ext cx="3540655" cy="25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80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859" y="495031"/>
            <a:ext cx="7714445" cy="1655762"/>
          </a:xfrm>
        </p:spPr>
        <p:txBody>
          <a:bodyPr>
            <a:normAutofit/>
          </a:bodyPr>
          <a:lstStyle/>
          <a:p>
            <a:r>
              <a:rPr lang="en-US" sz="4800" dirty="0"/>
              <a:t>AN OVERVIEW OF SOME MACHINE LEARNING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0217" y="2573462"/>
            <a:ext cx="5833433" cy="34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THE “NO FREE LUNCH THEOREM”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86" y="2204357"/>
            <a:ext cx="10515600" cy="441347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The “</a:t>
            </a:r>
            <a:r>
              <a:rPr lang="en-US" sz="3200" dirty="0">
                <a:hlinkClick r:id="rId2"/>
              </a:rPr>
              <a:t>No Free Lunch</a:t>
            </a:r>
            <a:r>
              <a:rPr lang="en-US" sz="3200" dirty="0"/>
              <a:t>” theorem states that no one algorithm works best for every problem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Pick an Algorithm based on true problem.</a:t>
            </a:r>
          </a:p>
          <a:p>
            <a:r>
              <a:rPr lang="en-US" sz="3200" dirty="0"/>
              <a:t>Pick an Algorithm based on the data set.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909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43" y="2700111"/>
            <a:ext cx="10515600" cy="1325563"/>
          </a:xfrm>
        </p:spPr>
        <p:txBody>
          <a:bodyPr/>
          <a:lstStyle/>
          <a:p>
            <a:r>
              <a:rPr lang="en-US" dirty="0"/>
              <a:t>SOME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200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7" y="310243"/>
            <a:ext cx="10902043" cy="1380445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828799"/>
            <a:ext cx="5644243" cy="4119563"/>
          </a:xfrm>
        </p:spPr>
        <p:txBody>
          <a:bodyPr/>
          <a:lstStyle/>
          <a:p>
            <a:r>
              <a:rPr lang="en-US" dirty="0"/>
              <a:t>Linear regression simply finds a line that best fits the relationship between the input variables (x) and the output variables (y), by finding specific weightings called coefficients (B).</a:t>
            </a:r>
          </a:p>
          <a:p>
            <a:endParaRPr lang="en-US" dirty="0"/>
          </a:p>
          <a:p>
            <a:r>
              <a:rPr lang="en-US" dirty="0"/>
              <a:t>For example: y= B0 + B1 *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99"/>
            <a:ext cx="5890007" cy="38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the go-to method for binary classification problems (problems with two class values)</a:t>
            </a:r>
          </a:p>
          <a:p>
            <a:r>
              <a:rPr lang="en-US" dirty="0"/>
              <a:t>It separates data into classes.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3" y="2334986"/>
            <a:ext cx="5691249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958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OTHER POPULAR 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35" y="1748519"/>
            <a:ext cx="7982465" cy="4502604"/>
          </a:xfrm>
        </p:spPr>
        <p:txBody>
          <a:bodyPr>
            <a:normAutofit/>
          </a:bodyPr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Bootstrap Aggregation (Bagging)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" y="0"/>
            <a:ext cx="10515600" cy="1325563"/>
          </a:xfrm>
        </p:spPr>
        <p:txBody>
          <a:bodyPr/>
          <a:lstStyle/>
          <a:p>
            <a:r>
              <a:rPr lang="en-US" dirty="0"/>
              <a:t>SOME UNSUPERVISED LEARNING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371" y="176348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PCA (PRINCIPAL COMPONENT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784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4" y="1690688"/>
            <a:ext cx="547007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problems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R-squared error</a:t>
            </a:r>
          </a:p>
          <a:p>
            <a:r>
              <a:rPr lang="en-US" dirty="0"/>
              <a:t>RMSE (Root Mean Squared Error)</a:t>
            </a:r>
          </a:p>
          <a:p>
            <a:pPr marL="0" indent="0">
              <a:buNone/>
            </a:pPr>
            <a:r>
              <a:rPr lang="en-US" dirty="0" err="1"/>
              <a:t>e.t.c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Can all implemented in </a:t>
            </a:r>
            <a:r>
              <a:rPr lang="en-US" dirty="0" err="1"/>
              <a:t>Scikit</a:t>
            </a:r>
            <a:r>
              <a:rPr lang="en-US" dirty="0"/>
              <a:t>-Learn (A python machine learning package)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49686" y="1690687"/>
            <a:ext cx="547007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Classification problems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Classification Report</a:t>
            </a:r>
          </a:p>
          <a:p>
            <a:r>
              <a:rPr lang="en-US" dirty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implemented in </a:t>
            </a:r>
            <a:r>
              <a:rPr lang="en-US" dirty="0" err="1"/>
              <a:t>Scikit</a:t>
            </a:r>
            <a:r>
              <a:rPr lang="en-US" dirty="0"/>
              <a:t>-Learn (A python machine learning package)</a:t>
            </a:r>
          </a:p>
        </p:txBody>
      </p:sp>
    </p:spTree>
    <p:extLst>
      <p:ext uri="{BB962C8B-B14F-4D97-AF65-F5344CB8AC3E}">
        <p14:creationId xmlns:p14="http://schemas.microsoft.com/office/powerpoint/2010/main" val="96228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733" y="2202655"/>
            <a:ext cx="6468533" cy="24526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 OF DISCUSSION </a:t>
            </a:r>
          </a:p>
        </p:txBody>
      </p:sp>
    </p:spTree>
    <p:extLst>
      <p:ext uri="{BB962C8B-B14F-4D97-AF65-F5344CB8AC3E}">
        <p14:creationId xmlns:p14="http://schemas.microsoft.com/office/powerpoint/2010/main" val="141476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39" y="1538373"/>
            <a:ext cx="6468533" cy="24526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OF THE SLIDES</a:t>
            </a:r>
            <a:br>
              <a:rPr lang="en-US" dirty="0"/>
            </a:br>
            <a:r>
              <a:rPr lang="en-US" dirty="0"/>
              <a:t>Thank you for Listening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68" y="505424"/>
            <a:ext cx="3251201" cy="50240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3AF78-6F6A-4AB2-A05B-E24BB042CAD7}"/>
              </a:ext>
            </a:extLst>
          </p:cNvPr>
          <p:cNvSpPr txBox="1">
            <a:spLocks/>
          </p:cNvSpPr>
          <p:nvPr/>
        </p:nvSpPr>
        <p:spPr>
          <a:xfrm>
            <a:off x="394043" y="5024010"/>
            <a:ext cx="7729082" cy="161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Acknowledgements. 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sz="2000" dirty="0"/>
              <a:t>Data Science Nigeria (AI – INVASION PROGRAM)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sz="2000" dirty="0"/>
              <a:t>Rising </a:t>
            </a:r>
            <a:r>
              <a:rPr lang="en-US" sz="2000" dirty="0" err="1"/>
              <a:t>Odegua’s</a:t>
            </a:r>
            <a:r>
              <a:rPr lang="en-US" sz="2000" dirty="0"/>
              <a:t> GitHub. (</a:t>
            </a:r>
            <a:r>
              <a:rPr lang="en-US" sz="2000" dirty="0">
                <a:hlinkClick r:id="rId3"/>
              </a:rPr>
              <a:t>https://github.com/risenW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sz="2000" dirty="0"/>
              <a:t>Marquis Victor’s GitHub. (</a:t>
            </a:r>
            <a:r>
              <a:rPr lang="en-US" sz="2000" dirty="0">
                <a:hlinkClick r:id="rId4"/>
              </a:rPr>
              <a:t>https://github.com/marquisvictor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sz="2000" dirty="0"/>
              <a:t>UNILAG AI+ Club (https://twitter.com/@aiplusunilag)</a:t>
            </a:r>
          </a:p>
        </p:txBody>
      </p:sp>
    </p:spTree>
    <p:extLst>
      <p:ext uri="{BB962C8B-B14F-4D97-AF65-F5344CB8AC3E}">
        <p14:creationId xmlns:p14="http://schemas.microsoft.com/office/powerpoint/2010/main" val="8971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 component of AI !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8400"/>
            <a:ext cx="9599789" cy="4906963"/>
          </a:xfrm>
        </p:spPr>
      </p:pic>
    </p:spTree>
    <p:extLst>
      <p:ext uri="{BB962C8B-B14F-4D97-AF65-F5344CB8AC3E}">
        <p14:creationId xmlns:p14="http://schemas.microsoft.com/office/powerpoint/2010/main" val="16316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actually do or why do we need ML or AI?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34932" y="1896533"/>
            <a:ext cx="7137401" cy="4280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We want to </a:t>
            </a:r>
            <a:r>
              <a:rPr lang="en-US" sz="3600" b="1" dirty="0"/>
              <a:t>automate</a:t>
            </a:r>
            <a:r>
              <a:rPr lang="en-US" sz="3600" b="1" dirty="0">
                <a:solidFill>
                  <a:srgbClr val="FF0000"/>
                </a:solidFill>
              </a:rPr>
              <a:t> certain 	processes using a computer.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2" y="1690688"/>
            <a:ext cx="3826933" cy="3372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8334" y="3810000"/>
            <a:ext cx="648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But we’ve been automating tasks since the invention of the computer. This raises the next question.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Why is the classical way of programming a      	computer not sufficient?</a:t>
            </a:r>
          </a:p>
        </p:txBody>
      </p:sp>
      <p:sp>
        <p:nvSpPr>
          <p:cNvPr id="9" name="Rectangle 8"/>
          <p:cNvSpPr/>
          <p:nvPr/>
        </p:nvSpPr>
        <p:spPr>
          <a:xfrm rot="1637186">
            <a:off x="9584178" y="5000508"/>
            <a:ext cx="19291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0654616">
            <a:off x="4054872" y="5108231"/>
            <a:ext cx="6884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1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Way of Programming Machines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64990"/>
              </p:ext>
            </p:extLst>
          </p:nvPr>
        </p:nvGraphicFramePr>
        <p:xfrm>
          <a:off x="516466" y="809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4656665"/>
            <a:ext cx="2293459" cy="200448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540947">
            <a:off x="3352800" y="4148668"/>
            <a:ext cx="948266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714756">
            <a:off x="1286823" y="4079471"/>
            <a:ext cx="1013900" cy="54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1945" y="4080933"/>
            <a:ext cx="5571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developer or product manager analyzes the problem and figures out the rules/algorithm. This rules or Algorithm are then translated into programming code that can be run on a computer.</a:t>
            </a:r>
          </a:p>
        </p:txBody>
      </p:sp>
      <p:sp>
        <p:nvSpPr>
          <p:cNvPr id="9" name="TextBox 8"/>
          <p:cNvSpPr txBox="1"/>
          <p:nvPr/>
        </p:nvSpPr>
        <p:spPr>
          <a:xfrm rot="1067351">
            <a:off x="10144478" y="4419529"/>
            <a:ext cx="2081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 are: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Apps, Games, Online stores, Websites, Accounting </a:t>
            </a:r>
            <a:r>
              <a:rPr lang="en-US" sz="2000" dirty="0" err="1">
                <a:solidFill>
                  <a:srgbClr val="C00000"/>
                </a:solidFill>
              </a:rPr>
              <a:t>Softrwares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e.t.c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9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0640">
            <a:off x="5838195" y="3131455"/>
            <a:ext cx="2379456" cy="1583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The Classical Approach 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set of problems where we are not able to identify and </a:t>
            </a:r>
            <a:r>
              <a:rPr lang="en-US" i="1" dirty="0"/>
              <a:t>explicitly</a:t>
            </a:r>
            <a:r>
              <a:rPr lang="en-US" dirty="0"/>
              <a:t> write down these rules. This concerns problems like image and speech recognition, natural language processing, or identifying complex patterns in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8" y="3623734"/>
            <a:ext cx="3765344" cy="2404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837">
            <a:off x="5275471" y="4910666"/>
            <a:ext cx="1752452" cy="1744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56" y="4628771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6807">
            <a:off x="9000539" y="3183712"/>
            <a:ext cx="2353260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213866"/>
              </p:ext>
            </p:extLst>
          </p:nvPr>
        </p:nvGraphicFramePr>
        <p:xfrm>
          <a:off x="516466" y="809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4926523"/>
            <a:ext cx="2293459" cy="14647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540947">
            <a:off x="3352800" y="4148668"/>
            <a:ext cx="948266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2714756">
            <a:off x="1286823" y="4079471"/>
            <a:ext cx="1013900" cy="54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945" y="4080933"/>
            <a:ext cx="5571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able to identify objects with our eyes, talk to and understand other people, read and write text, understand languages. </a:t>
            </a:r>
            <a:r>
              <a:rPr lang="en-US" sz="2400" dirty="0" err="1"/>
              <a:t>e.t.c</a:t>
            </a:r>
            <a:endParaRPr lang="en-US" sz="2400" dirty="0"/>
          </a:p>
          <a:p>
            <a:r>
              <a:rPr lang="en-US" sz="2400" dirty="0"/>
              <a:t>But we don’t know how our brain does it, or what rules it follows.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67351">
            <a:off x="10144478" y="4111754"/>
            <a:ext cx="2081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Nature is too complex, too ambiguous, varies a lot, hence cannot be described by a finite set of explicit rules.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Why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0891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RE-DEFINING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867" y="1690688"/>
            <a:ext cx="7840133" cy="6166379"/>
          </a:xfrm>
        </p:spPr>
        <p:txBody>
          <a:bodyPr>
            <a:noAutofit/>
          </a:bodyPr>
          <a:lstStyle/>
          <a:p>
            <a:r>
              <a:rPr lang="en-US" sz="3200" dirty="0"/>
              <a:t> Machine learning is basically an </a:t>
            </a:r>
            <a:r>
              <a:rPr lang="en-US" sz="3200" b="1" dirty="0"/>
              <a:t>automated</a:t>
            </a:r>
            <a:r>
              <a:rPr lang="en-US" sz="3200" dirty="0"/>
              <a:t> approach, where a machine (computer) analyzes data (images, audio, texts, etc.) for certain patterns.</a:t>
            </a:r>
          </a:p>
          <a:p>
            <a:r>
              <a:rPr lang="en-US" sz="3200" dirty="0"/>
              <a:t> The difference is that the machine figures out the </a:t>
            </a:r>
            <a:r>
              <a:rPr lang="en-US" sz="3200" b="1" dirty="0"/>
              <a:t>rules</a:t>
            </a:r>
            <a:r>
              <a:rPr lang="en-US" sz="3200" dirty="0"/>
              <a:t> on its own, </a:t>
            </a:r>
            <a:r>
              <a:rPr lang="en-US" sz="3200" dirty="0" err="1"/>
              <a:t>i.e</a:t>
            </a:r>
            <a:r>
              <a:rPr lang="en-US" sz="3200" dirty="0"/>
              <a:t> which patterns to look for (</a:t>
            </a:r>
            <a:r>
              <a:rPr lang="en-US" sz="3200" dirty="0">
                <a:solidFill>
                  <a:srgbClr val="C00000"/>
                </a:solidFill>
              </a:rPr>
              <a:t>usually by analyzing many examples</a:t>
            </a:r>
            <a:r>
              <a:rPr lang="en-US" sz="3200" dirty="0"/>
              <a:t>). </a:t>
            </a:r>
          </a:p>
          <a:p>
            <a:r>
              <a:rPr lang="en-US" sz="3200" dirty="0"/>
              <a:t>The machine learns the rules which would be impossible for a programmer to </a:t>
            </a:r>
            <a:r>
              <a:rPr lang="en-US" sz="3200" b="1" dirty="0"/>
              <a:t>explicitly</a:t>
            </a:r>
            <a:r>
              <a:rPr lang="en-US" sz="3200" dirty="0"/>
              <a:t> write down.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" y="2325687"/>
            <a:ext cx="4029707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you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Not all task requires ML!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Only Use ML when: </a:t>
            </a:r>
          </a:p>
          <a:p>
            <a:r>
              <a:rPr lang="en-US" dirty="0"/>
              <a:t>When classical approach fails.</a:t>
            </a:r>
          </a:p>
          <a:p>
            <a:r>
              <a:rPr lang="en-US" dirty="0"/>
              <a:t>When classical approach works but is computational intractable.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0" y="1825625"/>
            <a:ext cx="4651830" cy="30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1053</Words>
  <Application>Microsoft Office PowerPoint</Application>
  <PresentationFormat>Widescreen</PresentationFormat>
  <Paragraphs>137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CONTENT TO COVER </vt:lpstr>
      <vt:lpstr>Introduction to Machine Learning Part 1 </vt:lpstr>
      <vt:lpstr>Machine learning is a component of AI ! </vt:lpstr>
      <vt:lpstr>What does it actually do or why do we need ML or AI?</vt:lpstr>
      <vt:lpstr>The Classical Way of Programming Machines</vt:lpstr>
      <vt:lpstr>Where The Classical Approach Fails</vt:lpstr>
      <vt:lpstr>   Why Machine Learning?</vt:lpstr>
      <vt:lpstr>RE-DEFINING MACHINE LEARNING</vt:lpstr>
      <vt:lpstr>Where should you use Machine Learning?</vt:lpstr>
      <vt:lpstr>PRODUCTS THAT USE ML</vt:lpstr>
      <vt:lpstr>Spam Detection_products that uses ML</vt:lpstr>
      <vt:lpstr>Product Recommendation_products that uses ML</vt:lpstr>
      <vt:lpstr>Face Detection_products that uses ML</vt:lpstr>
      <vt:lpstr>Medical Treatment/Diagnosis_products that uses ML</vt:lpstr>
      <vt:lpstr>Customer Segmentation_products that uses ML</vt:lpstr>
      <vt:lpstr>TYPES OF MACHINE LEARNING</vt:lpstr>
      <vt:lpstr>SUPERVISED LEARNING _TYPES OF MACHINE LEARNING</vt:lpstr>
      <vt:lpstr>UNSUPERVISED LEARNING _TYPES OF MACHINE LEARNING</vt:lpstr>
      <vt:lpstr>REINFORCEMENT LEARNING _TYPES OF MACHINE LEARNING</vt:lpstr>
      <vt:lpstr>AN OVERVIEW OF SOME MACHINE LEARNING MODELS</vt:lpstr>
      <vt:lpstr>    THE “NO FREE LUNCH THEOREM”</vt:lpstr>
      <vt:lpstr>SOME SUPERVISED LEARNING ALGORITHMS</vt:lpstr>
      <vt:lpstr>LINEAR REGRESSION</vt:lpstr>
      <vt:lpstr>LOGISTIC REGRESSION</vt:lpstr>
      <vt:lpstr>OTHER POPULAR SUPERVISED LEARNING ALGORITHMS</vt:lpstr>
      <vt:lpstr>SOME UNSUPERVISED LEARNING ALGORITHM</vt:lpstr>
      <vt:lpstr>EVALUATING MODEL PERFORMANCE</vt:lpstr>
      <vt:lpstr>SUMMARY OF DISCUSSION </vt:lpstr>
      <vt:lpstr>END OF THE SLIDES 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AI-INVASION 2019</dc:title>
  <dc:creator>Igboko Comfort</dc:creator>
  <cp:lastModifiedBy>Victor Irekponor</cp:lastModifiedBy>
  <cp:revision>64</cp:revision>
  <dcterms:created xsi:type="dcterms:W3CDTF">2019-03-24T08:33:10Z</dcterms:created>
  <dcterms:modified xsi:type="dcterms:W3CDTF">2022-04-05T16:04:25Z</dcterms:modified>
  <cp:contentStatus/>
</cp:coreProperties>
</file>