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2" r:id="rId5"/>
    <p:sldId id="277" r:id="rId6"/>
    <p:sldId id="280" r:id="rId7"/>
    <p:sldId id="278" r:id="rId8"/>
    <p:sldId id="281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26"/>
  </p:normalViewPr>
  <p:slideViewPr>
    <p:cSldViewPr snapToGrid="0" snapToObjects="1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Supermarket Sales Dataset Variable Distribution</a:t>
            </a:r>
          </a:p>
        </c:rich>
      </c:tx>
      <c:layout>
        <c:manualLayout>
          <c:xMode val="edge"/>
          <c:yMode val="edge"/>
          <c:x val="0.13895426613204681"/>
          <c:y val="4.7913424614235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 Sales Dataset Variable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7C9-48C4-8BDD-87894AE2D13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Categorical</c:v>
                </c:pt>
                <c:pt idx="1">
                  <c:v>Numerical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9-48C4-8BDD-87894AE2D13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2B77-0279-45F8-9813-F13F469B8633}" type="doc">
      <dgm:prSet loTypeId="urn:microsoft.com/office/officeart/2005/8/layout/chart3" loCatId="relationship" qsTypeId="urn:microsoft.com/office/officeart/2005/8/quickstyle/simple2" qsCatId="simple" csTypeId="urn:microsoft.com/office/officeart/2005/8/colors/accent0_2" csCatId="mainScheme" phldr="1"/>
      <dgm:spPr/>
    </dgm:pt>
    <dgm:pt modelId="{9B691D1A-240C-45C4-BD15-F671BA87C48D}">
      <dgm:prSet phldrT="[Text]"/>
      <dgm:spPr/>
      <dgm:t>
        <a:bodyPr/>
        <a:lstStyle/>
        <a:p>
          <a:r>
            <a:rPr lang="en-US" dirty="0"/>
            <a:t>75% train</a:t>
          </a:r>
        </a:p>
      </dgm:t>
    </dgm:pt>
    <dgm:pt modelId="{D4648264-616E-402B-B2D5-B1153526788D}" type="parTrans" cxnId="{66A5727A-65A1-4C41-8941-A67539A08A70}">
      <dgm:prSet/>
      <dgm:spPr/>
      <dgm:t>
        <a:bodyPr/>
        <a:lstStyle/>
        <a:p>
          <a:endParaRPr lang="en-US"/>
        </a:p>
      </dgm:t>
    </dgm:pt>
    <dgm:pt modelId="{1A3A9DB3-EF0A-45F8-B27C-3E000B4A5D62}" type="sibTrans" cxnId="{66A5727A-65A1-4C41-8941-A67539A08A70}">
      <dgm:prSet/>
      <dgm:spPr/>
      <dgm:t>
        <a:bodyPr/>
        <a:lstStyle/>
        <a:p>
          <a:endParaRPr lang="en-US"/>
        </a:p>
      </dgm:t>
    </dgm:pt>
    <dgm:pt modelId="{82E9571B-186F-4A71-ADC4-1FF447AFF74D}">
      <dgm:prSet phldrT="[Text]"/>
      <dgm:spPr/>
      <dgm:t>
        <a:bodyPr/>
        <a:lstStyle/>
        <a:p>
          <a:r>
            <a:rPr lang="en-US" dirty="0"/>
            <a:t>25%</a:t>
          </a:r>
        </a:p>
        <a:p>
          <a:r>
            <a:rPr lang="en-US" dirty="0"/>
            <a:t>test</a:t>
          </a:r>
        </a:p>
      </dgm:t>
    </dgm:pt>
    <dgm:pt modelId="{2A39F837-2BDB-4F48-B210-82C3CF9968B8}" type="parTrans" cxnId="{57DAA791-3699-42C9-B343-F2CC39A24CE4}">
      <dgm:prSet/>
      <dgm:spPr/>
      <dgm:t>
        <a:bodyPr/>
        <a:lstStyle/>
        <a:p>
          <a:endParaRPr lang="en-US"/>
        </a:p>
      </dgm:t>
    </dgm:pt>
    <dgm:pt modelId="{CBCA0AAC-A476-44CF-A432-5A877798494A}" type="sibTrans" cxnId="{57DAA791-3699-42C9-B343-F2CC39A24CE4}">
      <dgm:prSet/>
      <dgm:spPr/>
      <dgm:t>
        <a:bodyPr/>
        <a:lstStyle/>
        <a:p>
          <a:endParaRPr lang="en-US"/>
        </a:p>
      </dgm:t>
    </dgm:pt>
    <dgm:pt modelId="{93C95B91-C2CD-46B8-88EE-464ECD752E10}">
      <dgm:prSet phldrT="[Text]"/>
      <dgm:spPr/>
      <dgm:t>
        <a:bodyPr/>
        <a:lstStyle/>
        <a:p>
          <a:r>
            <a:rPr lang="en-US" dirty="0"/>
            <a:t>4990</a:t>
          </a:r>
        </a:p>
      </dgm:t>
    </dgm:pt>
    <dgm:pt modelId="{B68E7052-B08C-4F0A-90FD-A6F77B172F82}" type="parTrans" cxnId="{DDAA7F12-2579-4F17-A40D-857E00D54687}">
      <dgm:prSet/>
      <dgm:spPr/>
      <dgm:t>
        <a:bodyPr/>
        <a:lstStyle/>
        <a:p>
          <a:endParaRPr lang="en-US"/>
        </a:p>
      </dgm:t>
    </dgm:pt>
    <dgm:pt modelId="{5BADAF3A-DD9D-4C09-BCCF-12BD70AE7804}" type="sibTrans" cxnId="{DDAA7F12-2579-4F17-A40D-857E00D54687}">
      <dgm:prSet/>
      <dgm:spPr/>
      <dgm:t>
        <a:bodyPr/>
        <a:lstStyle/>
        <a:p>
          <a:endParaRPr lang="en-US"/>
        </a:p>
      </dgm:t>
    </dgm:pt>
    <dgm:pt modelId="{82EAC898-7BEF-4AB3-AE44-0C4428F386BC}" type="pres">
      <dgm:prSet presAssocID="{ABEA2B77-0279-45F8-9813-F13F469B8633}" presName="compositeShape" presStyleCnt="0">
        <dgm:presLayoutVars>
          <dgm:chMax val="7"/>
          <dgm:dir/>
          <dgm:resizeHandles val="exact"/>
        </dgm:presLayoutVars>
      </dgm:prSet>
      <dgm:spPr/>
    </dgm:pt>
    <dgm:pt modelId="{F84666A9-5D1E-4FBA-8711-BB5A806C9474}" type="pres">
      <dgm:prSet presAssocID="{ABEA2B77-0279-45F8-9813-F13F469B8633}" presName="wedge1" presStyleLbl="node1" presStyleIdx="0" presStyleCnt="3"/>
      <dgm:spPr/>
    </dgm:pt>
    <dgm:pt modelId="{8C82D80A-443A-4D56-B527-160364DAB95A}" type="pres">
      <dgm:prSet presAssocID="{ABEA2B77-0279-45F8-9813-F13F469B863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33691E-0EA1-404A-A71E-9D2887E0B419}" type="pres">
      <dgm:prSet presAssocID="{ABEA2B77-0279-45F8-9813-F13F469B8633}" presName="wedge2" presStyleLbl="node1" presStyleIdx="1" presStyleCnt="3" custLinFactNeighborX="4712" custLinFactNeighborY="1418"/>
      <dgm:spPr/>
    </dgm:pt>
    <dgm:pt modelId="{50EC1E9F-5319-4A14-9944-88664D85872D}" type="pres">
      <dgm:prSet presAssocID="{ABEA2B77-0279-45F8-9813-F13F469B863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4332AAD-BCE1-4B80-A984-46E589809F38}" type="pres">
      <dgm:prSet presAssocID="{ABEA2B77-0279-45F8-9813-F13F469B8633}" presName="wedge3" presStyleLbl="node1" presStyleIdx="2" presStyleCnt="3"/>
      <dgm:spPr/>
    </dgm:pt>
    <dgm:pt modelId="{7E178EBF-2ED9-4FBD-AEB5-CBF4B311B376}" type="pres">
      <dgm:prSet presAssocID="{ABEA2B77-0279-45F8-9813-F13F469B863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AA7F12-2579-4F17-A40D-857E00D54687}" srcId="{ABEA2B77-0279-45F8-9813-F13F469B8633}" destId="{93C95B91-C2CD-46B8-88EE-464ECD752E10}" srcOrd="2" destOrd="0" parTransId="{B68E7052-B08C-4F0A-90FD-A6F77B172F82}" sibTransId="{5BADAF3A-DD9D-4C09-BCCF-12BD70AE7804}"/>
    <dgm:cxn modelId="{D7A18620-6223-412C-A91F-525D666A2772}" type="presOf" srcId="{82E9571B-186F-4A71-ADC4-1FF447AFF74D}" destId="{6F33691E-0EA1-404A-A71E-9D2887E0B419}" srcOrd="0" destOrd="0" presId="urn:microsoft.com/office/officeart/2005/8/layout/chart3"/>
    <dgm:cxn modelId="{6EBD7D4D-0EA0-477D-A8F2-0AE220050F7B}" type="presOf" srcId="{9B691D1A-240C-45C4-BD15-F671BA87C48D}" destId="{8C82D80A-443A-4D56-B527-160364DAB95A}" srcOrd="1" destOrd="0" presId="urn:microsoft.com/office/officeart/2005/8/layout/chart3"/>
    <dgm:cxn modelId="{66A5727A-65A1-4C41-8941-A67539A08A70}" srcId="{ABEA2B77-0279-45F8-9813-F13F469B8633}" destId="{9B691D1A-240C-45C4-BD15-F671BA87C48D}" srcOrd="0" destOrd="0" parTransId="{D4648264-616E-402B-B2D5-B1153526788D}" sibTransId="{1A3A9DB3-EF0A-45F8-B27C-3E000B4A5D62}"/>
    <dgm:cxn modelId="{57DAA791-3699-42C9-B343-F2CC39A24CE4}" srcId="{ABEA2B77-0279-45F8-9813-F13F469B8633}" destId="{82E9571B-186F-4A71-ADC4-1FF447AFF74D}" srcOrd="1" destOrd="0" parTransId="{2A39F837-2BDB-4F48-B210-82C3CF9968B8}" sibTransId="{CBCA0AAC-A476-44CF-A432-5A877798494A}"/>
    <dgm:cxn modelId="{B214A899-4547-475C-AE71-F3F6C7529E7C}" type="presOf" srcId="{93C95B91-C2CD-46B8-88EE-464ECD752E10}" destId="{7E178EBF-2ED9-4FBD-AEB5-CBF4B311B376}" srcOrd="1" destOrd="0" presId="urn:microsoft.com/office/officeart/2005/8/layout/chart3"/>
    <dgm:cxn modelId="{2B2B8BEA-9260-4212-94AB-89B7B1EA8EE8}" type="presOf" srcId="{82E9571B-186F-4A71-ADC4-1FF447AFF74D}" destId="{50EC1E9F-5319-4A14-9944-88664D85872D}" srcOrd="1" destOrd="0" presId="urn:microsoft.com/office/officeart/2005/8/layout/chart3"/>
    <dgm:cxn modelId="{5B7658EF-CA79-478D-AF39-F84B211F6B41}" type="presOf" srcId="{9B691D1A-240C-45C4-BD15-F671BA87C48D}" destId="{F84666A9-5D1E-4FBA-8711-BB5A806C9474}" srcOrd="0" destOrd="0" presId="urn:microsoft.com/office/officeart/2005/8/layout/chart3"/>
    <dgm:cxn modelId="{BF7002F5-AECA-4607-AF61-99613BB40919}" type="presOf" srcId="{ABEA2B77-0279-45F8-9813-F13F469B8633}" destId="{82EAC898-7BEF-4AB3-AE44-0C4428F386BC}" srcOrd="0" destOrd="0" presId="urn:microsoft.com/office/officeart/2005/8/layout/chart3"/>
    <dgm:cxn modelId="{600627FA-584E-4871-9F6A-1581DFC6B20F}" type="presOf" srcId="{93C95B91-C2CD-46B8-88EE-464ECD752E10}" destId="{44332AAD-BCE1-4B80-A984-46E589809F38}" srcOrd="0" destOrd="0" presId="urn:microsoft.com/office/officeart/2005/8/layout/chart3"/>
    <dgm:cxn modelId="{6A1D1571-0C59-42B7-B1CE-53163515161B}" type="presParOf" srcId="{82EAC898-7BEF-4AB3-AE44-0C4428F386BC}" destId="{F84666A9-5D1E-4FBA-8711-BB5A806C9474}" srcOrd="0" destOrd="0" presId="urn:microsoft.com/office/officeart/2005/8/layout/chart3"/>
    <dgm:cxn modelId="{7D62FE5F-946E-4709-923F-91F1A79DD229}" type="presParOf" srcId="{82EAC898-7BEF-4AB3-AE44-0C4428F386BC}" destId="{8C82D80A-443A-4D56-B527-160364DAB95A}" srcOrd="1" destOrd="0" presId="urn:microsoft.com/office/officeart/2005/8/layout/chart3"/>
    <dgm:cxn modelId="{36863F6F-449F-41A1-8B52-7797149F92AB}" type="presParOf" srcId="{82EAC898-7BEF-4AB3-AE44-0C4428F386BC}" destId="{6F33691E-0EA1-404A-A71E-9D2887E0B419}" srcOrd="2" destOrd="0" presId="urn:microsoft.com/office/officeart/2005/8/layout/chart3"/>
    <dgm:cxn modelId="{F3418EC7-77E6-4B50-814D-E6B809A99BCD}" type="presParOf" srcId="{82EAC898-7BEF-4AB3-AE44-0C4428F386BC}" destId="{50EC1E9F-5319-4A14-9944-88664D85872D}" srcOrd="3" destOrd="0" presId="urn:microsoft.com/office/officeart/2005/8/layout/chart3"/>
    <dgm:cxn modelId="{3EB6DC29-2D48-499F-917B-8AD9A128C868}" type="presParOf" srcId="{82EAC898-7BEF-4AB3-AE44-0C4428F386BC}" destId="{44332AAD-BCE1-4B80-A984-46E589809F38}" srcOrd="4" destOrd="0" presId="urn:microsoft.com/office/officeart/2005/8/layout/chart3"/>
    <dgm:cxn modelId="{40D22DA9-F650-46D7-93A7-C96784189757}" type="presParOf" srcId="{82EAC898-7BEF-4AB3-AE44-0C4428F386BC}" destId="{7E178EBF-2ED9-4FBD-AEB5-CBF4B311B37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66A9-5D1E-4FBA-8711-BB5A806C9474}">
      <dsp:nvSpPr>
        <dsp:cNvPr id="0" name=""/>
        <dsp:cNvSpPr/>
      </dsp:nvSpPr>
      <dsp:spPr>
        <a:xfrm>
          <a:off x="228735" y="149553"/>
          <a:ext cx="1861106" cy="1861106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75% train</a:t>
          </a:r>
        </a:p>
      </dsp:txBody>
      <dsp:txXfrm>
        <a:off x="1240601" y="492971"/>
        <a:ext cx="631446" cy="620368"/>
      </dsp:txXfrm>
    </dsp:sp>
    <dsp:sp modelId="{6F33691E-0EA1-404A-A71E-9D2887E0B419}">
      <dsp:nvSpPr>
        <dsp:cNvPr id="0" name=""/>
        <dsp:cNvSpPr/>
      </dsp:nvSpPr>
      <dsp:spPr>
        <a:xfrm>
          <a:off x="220495" y="231333"/>
          <a:ext cx="1861106" cy="1861106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25%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</a:t>
          </a:r>
        </a:p>
      </dsp:txBody>
      <dsp:txXfrm>
        <a:off x="730083" y="1405603"/>
        <a:ext cx="841929" cy="576056"/>
      </dsp:txXfrm>
    </dsp:sp>
    <dsp:sp modelId="{44332AAD-BCE1-4B80-A984-46E589809F38}">
      <dsp:nvSpPr>
        <dsp:cNvPr id="0" name=""/>
        <dsp:cNvSpPr/>
      </dsp:nvSpPr>
      <dsp:spPr>
        <a:xfrm>
          <a:off x="132799" y="204943"/>
          <a:ext cx="1861106" cy="1861106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4990</a:t>
          </a:r>
        </a:p>
      </dsp:txBody>
      <dsp:txXfrm>
        <a:off x="332204" y="570517"/>
        <a:ext cx="631446" cy="620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60BF-6B18-C641-8F7E-A595347CFDA8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24AA-89C4-6F40-9216-1815C39D7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40FC8-DC11-884A-BCCA-618C1185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190" y="5744085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87" y="3403258"/>
            <a:ext cx="949314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C71E2-98E7-5844-838E-F2DC59658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9379" y="-144167"/>
            <a:ext cx="1397000" cy="9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56466-287E-4A46-BFF5-654C170A0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76" y="5742851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403258"/>
            <a:ext cx="9378462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60A5A-C50E-4E42-9006-BD535FFF3C29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351A1-CFC0-3F46-B9BA-E14072544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316" b="24498"/>
          <a:stretch/>
        </p:blipFill>
        <p:spPr>
          <a:xfrm>
            <a:off x="9985919" y="-12526"/>
            <a:ext cx="1387607" cy="5964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611D4-D1FA-BA49-83C3-41C48CE36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73"/>
            <a:ext cx="10515600" cy="1227651"/>
          </a:xfrm>
        </p:spPr>
        <p:txBody>
          <a:bodyPr anchor="b"/>
          <a:lstStyle>
            <a:lvl1pPr>
              <a:defRPr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324713"/>
          </a:xfrm>
        </p:spPr>
        <p:txBody>
          <a:bodyPr/>
          <a:lstStyle>
            <a:lvl1pPr>
              <a:buClr>
                <a:schemeClr val="tx2"/>
              </a:buClr>
              <a:defRPr sz="36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F4985-7BB6-8043-B508-AF26ADD6F298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ECA593-9F3C-5040-AA1F-3BD01E1C83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029D98-25D9-804A-B2BE-9C2C90679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3786E-4C5F-6641-A635-862E0C99CE2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CB6A9-F65B-5A4B-BBE6-8C99058438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A1D89-D13E-2947-A653-1CB7A5343F85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392F6-0CAC-2F4D-AA43-9937A3523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9223C-6315-8548-84E3-3E8B97DC19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54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63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8629A-BB2E-054C-A310-A8A26263E116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C59BA-6AC2-C448-A86B-0325FC6E7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8B2B1-F697-1A44-9581-40ADEEF35B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7022E3-9DEB-5A46-814F-74881AEF139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75FE0-56BC-A449-802E-591A36464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2E9BA-7E12-0A46-A666-C5A97AAC9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57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13.jpeg"/><Relationship Id="rId10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15" y="1062318"/>
            <a:ext cx="11066561" cy="1788458"/>
          </a:xfrm>
        </p:spPr>
        <p:txBody>
          <a:bodyPr>
            <a:noAutofit/>
          </a:bodyPr>
          <a:lstStyle/>
          <a:p>
            <a:r>
              <a:rPr lang="en-US" sz="3600" dirty="0"/>
              <a:t>Boosting Ensemble Learning: A comparison of Decision Trees, Random Forest and XGBoost for Supermarket Sales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472" y="4021824"/>
            <a:ext cx="9378462" cy="1114954"/>
          </a:xfrm>
        </p:spPr>
        <p:txBody>
          <a:bodyPr/>
          <a:lstStyle/>
          <a:p>
            <a:pPr algn="ctr"/>
            <a:r>
              <a:rPr lang="en-US" dirty="0"/>
              <a:t>Victor Irekponor</a:t>
            </a:r>
          </a:p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November, 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75675"/>
            <a:ext cx="10515600" cy="7623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4" y="1000428"/>
            <a:ext cx="6320118" cy="805100"/>
          </a:xfrm>
        </p:spPr>
        <p:txBody>
          <a:bodyPr>
            <a:normAutofit/>
          </a:bodyPr>
          <a:lstStyle/>
          <a:p>
            <a:r>
              <a:rPr lang="en-US" sz="3200" dirty="0"/>
              <a:t>Why is this topic of relevance?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08762-E2CB-4766-A6EE-52EFE6E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62" y="1606032"/>
            <a:ext cx="7457638" cy="4192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93080-6109-407A-A5E1-7EC253DEA55F}"/>
              </a:ext>
            </a:extLst>
          </p:cNvPr>
          <p:cNvSpPr txBox="1"/>
          <p:nvPr/>
        </p:nvSpPr>
        <p:spPr>
          <a:xfrm>
            <a:off x="1036541" y="2390293"/>
            <a:ext cx="2384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99FBA-6E72-4E06-BCB4-B483D3D7B0FD}"/>
              </a:ext>
            </a:extLst>
          </p:cNvPr>
          <p:cNvSpPr txBox="1"/>
          <p:nvPr/>
        </p:nvSpPr>
        <p:spPr>
          <a:xfrm>
            <a:off x="1058725" y="3192009"/>
            <a:ext cx="4583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XGBoost – eXtreme Gradient Boosting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39E76-A1C6-4B77-B95A-2ADF705480E9}"/>
              </a:ext>
            </a:extLst>
          </p:cNvPr>
          <p:cNvSpPr txBox="1"/>
          <p:nvPr/>
        </p:nvSpPr>
        <p:spPr>
          <a:xfrm>
            <a:off x="1036541" y="4015490"/>
            <a:ext cx="5741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preparation, manipulation and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0E89B-3EB3-46FB-BD5C-2878EB863EDF}"/>
              </a:ext>
            </a:extLst>
          </p:cNvPr>
          <p:cNvSpPr txBox="1"/>
          <p:nvPr/>
        </p:nvSpPr>
        <p:spPr>
          <a:xfrm>
            <a:off x="1036541" y="4942114"/>
            <a:ext cx="5316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78826-C944-460A-88DE-F1FC7FF8C79E}"/>
              </a:ext>
            </a:extLst>
          </p:cNvPr>
          <p:cNvSpPr txBox="1"/>
          <p:nvPr/>
        </p:nvSpPr>
        <p:spPr>
          <a:xfrm>
            <a:off x="1095707" y="1633169"/>
            <a:ext cx="1591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394F61-3E9E-476B-907E-FD8D78B3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" y="1713736"/>
            <a:ext cx="299253" cy="239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E29D64-C2C6-45C7-8B59-3E5077EE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1" y="2464120"/>
            <a:ext cx="299253" cy="239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340F2-D802-479D-96E2-415EDF5E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6" y="3222760"/>
            <a:ext cx="365068" cy="291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547082-AB22-4206-8F9F-08279B7F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4" y="4051636"/>
            <a:ext cx="400060" cy="319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BB083-7F47-4FA2-915A-2DAE6B70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9" y="4981568"/>
            <a:ext cx="390655" cy="3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741" y="161270"/>
            <a:ext cx="5822578" cy="678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A6C85CA-1EBC-48B5-9678-273952FAE1C2}"/>
              </a:ext>
            </a:extLst>
          </p:cNvPr>
          <p:cNvSpPr/>
          <p:nvPr/>
        </p:nvSpPr>
        <p:spPr>
          <a:xfrm>
            <a:off x="35734" y="1068181"/>
            <a:ext cx="6311403" cy="42772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I am interested in evaluating the performance of a tree-based ensemble technique, specifically the XGBoost model on a supermarket sales dataset, and comparing its RMSE to those obtained from decision tree and random forest algorithms which are also tree-based machine learning models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A1DA47-42CC-42A9-B6EE-5DE1F685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37" y="3033450"/>
            <a:ext cx="5557993" cy="28995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C64777-F8AD-4A96-A2E8-6C7EF867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490" y="796236"/>
            <a:ext cx="4838944" cy="200929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 A recent publication in the just concluded NEURIPS conference confirmed that traditional machine learning models still outperform </a:t>
            </a:r>
            <a:r>
              <a:rPr lang="en-US" sz="2000" dirty="0" err="1"/>
              <a:t>SoTA</a:t>
            </a:r>
            <a:r>
              <a:rPr lang="en-US" sz="2000" dirty="0"/>
              <a:t> deep learning on tabular dataset.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8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144" y="146576"/>
            <a:ext cx="2067696" cy="6790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6EC69-4899-4C59-9ACE-6193EE6276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855" y="3847908"/>
            <a:ext cx="4018802" cy="174148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2C3485-D4FD-48B2-8588-D194EC814477}"/>
              </a:ext>
            </a:extLst>
          </p:cNvPr>
          <p:cNvSpPr txBox="1">
            <a:spLocks/>
          </p:cNvSpPr>
          <p:nvPr/>
        </p:nvSpPr>
        <p:spPr>
          <a:xfrm>
            <a:off x="394543" y="5589389"/>
            <a:ext cx="2916144" cy="34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solidFill>
                  <a:srgbClr val="00B0F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20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BC8663-FC01-4790-81E6-C2349BC00B70}"/>
              </a:ext>
            </a:extLst>
          </p:cNvPr>
          <p:cNvSpPr txBox="1">
            <a:spLocks/>
          </p:cNvSpPr>
          <p:nvPr/>
        </p:nvSpPr>
        <p:spPr>
          <a:xfrm>
            <a:off x="512855" y="823375"/>
            <a:ext cx="3900491" cy="197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The input data is a supermarket sales dataset, gotten from Kaggle [dot] com. </a:t>
            </a:r>
          </a:p>
          <a:p>
            <a:pPr marL="0" indent="0"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The objective is to train models, evaluate and compare their performance, and do a bit of hyperparameter optimization. </a:t>
            </a:r>
            <a:r>
              <a:rPr lang="en-US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DA10A-C174-4ECF-B662-8C155453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69" y="922480"/>
            <a:ext cx="7539318" cy="50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2BDE34-5881-4DBE-AD25-A6F078E7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2" y="922480"/>
            <a:ext cx="299253" cy="23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F020E-46ED-4095-8263-69272CE79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0" y="1812360"/>
            <a:ext cx="299253" cy="2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41" y="-91253"/>
            <a:ext cx="4283359" cy="123035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28595-646F-4348-B29D-F70A0729075C}"/>
              </a:ext>
            </a:extLst>
          </p:cNvPr>
          <p:cNvSpPr txBox="1">
            <a:spLocks/>
          </p:cNvSpPr>
          <p:nvPr/>
        </p:nvSpPr>
        <p:spPr>
          <a:xfrm>
            <a:off x="918156" y="1727073"/>
            <a:ext cx="5395541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4990</a:t>
            </a:r>
            <a:r>
              <a:rPr lang="en-US" sz="1800" dirty="0">
                <a:solidFill>
                  <a:schemeClr val="tx1"/>
                </a:solidFill>
              </a:rPr>
              <a:t> rows, </a:t>
            </a:r>
            <a:r>
              <a:rPr lang="en-US" sz="1800" b="1" dirty="0">
                <a:solidFill>
                  <a:schemeClr val="tx1"/>
                </a:solidFill>
              </a:rPr>
              <a:t>13 </a:t>
            </a:r>
            <a:r>
              <a:rPr lang="en-US" sz="1800" dirty="0">
                <a:solidFill>
                  <a:schemeClr val="tx1"/>
                </a:solidFill>
              </a:rPr>
              <a:t>variables.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numerical, </a:t>
            </a:r>
            <a:r>
              <a:rPr lang="en-US" sz="1800" b="1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categorical.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B4A3A-1A7E-4B0D-99AE-902E60D0769A}"/>
              </a:ext>
            </a:extLst>
          </p:cNvPr>
          <p:cNvSpPr txBox="1">
            <a:spLocks/>
          </p:cNvSpPr>
          <p:nvPr/>
        </p:nvSpPr>
        <p:spPr>
          <a:xfrm>
            <a:off x="605118" y="2460813"/>
            <a:ext cx="4007222" cy="51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Handling Missing Data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9E7689-FD16-465A-9816-E9651FE90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349845"/>
              </p:ext>
            </p:extLst>
          </p:nvPr>
        </p:nvGraphicFramePr>
        <p:xfrm>
          <a:off x="6313697" y="1139098"/>
          <a:ext cx="5654185" cy="489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F48168-7B30-49A0-AC81-4BBC6F54C54E}"/>
              </a:ext>
            </a:extLst>
          </p:cNvPr>
          <p:cNvSpPr txBox="1">
            <a:spLocks/>
          </p:cNvSpPr>
          <p:nvPr/>
        </p:nvSpPr>
        <p:spPr>
          <a:xfrm>
            <a:off x="561506" y="1200248"/>
            <a:ext cx="277784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9767BE-E7A3-47CB-AD66-D011F1480789}"/>
              </a:ext>
            </a:extLst>
          </p:cNvPr>
          <p:cNvSpPr txBox="1">
            <a:spLocks/>
          </p:cNvSpPr>
          <p:nvPr/>
        </p:nvSpPr>
        <p:spPr>
          <a:xfrm>
            <a:off x="964916" y="3061114"/>
            <a:ext cx="3526401" cy="73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Imputation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Removal the empty data points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8392E8-C1F7-42FE-B536-F6588BAA892F}"/>
              </a:ext>
            </a:extLst>
          </p:cNvPr>
          <p:cNvSpPr txBox="1">
            <a:spLocks/>
          </p:cNvSpPr>
          <p:nvPr/>
        </p:nvSpPr>
        <p:spPr>
          <a:xfrm>
            <a:off x="605117" y="4082600"/>
            <a:ext cx="4867835" cy="51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Handling Categorical Variables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C74F1A2-67AC-4A99-AD35-2AEE1E62AD91}"/>
              </a:ext>
            </a:extLst>
          </p:cNvPr>
          <p:cNvSpPr txBox="1">
            <a:spLocks/>
          </p:cNvSpPr>
          <p:nvPr/>
        </p:nvSpPr>
        <p:spPr>
          <a:xfrm>
            <a:off x="964916" y="4679793"/>
            <a:ext cx="3781896" cy="1052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One-hot encoder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Label encoder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Pandas dummies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CC7E26-2648-43D1-AB62-9A88AFD2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" y="1761351"/>
            <a:ext cx="225698" cy="180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B8D4F8-7168-43B6-B597-937E1324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3135422"/>
            <a:ext cx="225698" cy="1802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22B55D-54AC-4251-B0D2-CBF43069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3518863"/>
            <a:ext cx="225698" cy="1802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9FAFC4-F966-424A-BE41-7751F9F0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4701258"/>
            <a:ext cx="225698" cy="1802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EA02BB-1E2E-4B38-A343-ED17FF5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5077045"/>
            <a:ext cx="225698" cy="1802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44CCB-31C8-4E3E-A450-20341564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" y="5430441"/>
            <a:ext cx="225698" cy="1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41" y="-91253"/>
            <a:ext cx="4283359" cy="123035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28595-646F-4348-B29D-F70A0729075C}"/>
              </a:ext>
            </a:extLst>
          </p:cNvPr>
          <p:cNvSpPr txBox="1">
            <a:spLocks/>
          </p:cNvSpPr>
          <p:nvPr/>
        </p:nvSpPr>
        <p:spPr>
          <a:xfrm>
            <a:off x="561505" y="1842248"/>
            <a:ext cx="3580189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XGBoost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2BE2A-1D21-48A2-B67E-B27C8C4B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41" y="1264911"/>
            <a:ext cx="4643918" cy="16573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6A735F-00D8-4D4F-B5D9-613D5E82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86" y="524281"/>
            <a:ext cx="3081208" cy="96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B4A3A-1A7E-4B0D-99AE-902E60D0769A}"/>
              </a:ext>
            </a:extLst>
          </p:cNvPr>
          <p:cNvSpPr txBox="1">
            <a:spLocks/>
          </p:cNvSpPr>
          <p:nvPr/>
        </p:nvSpPr>
        <p:spPr>
          <a:xfrm>
            <a:off x="561506" y="1212685"/>
            <a:ext cx="277784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B82533-E3E7-4E75-A551-72585C2E10D7}"/>
              </a:ext>
            </a:extLst>
          </p:cNvPr>
          <p:cNvSpPr txBox="1">
            <a:spLocks/>
          </p:cNvSpPr>
          <p:nvPr/>
        </p:nvSpPr>
        <p:spPr>
          <a:xfrm>
            <a:off x="561501" y="2544241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Baseline Linear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132AF2-73BA-4850-BFAA-A5DAD6B4D4F4}"/>
              </a:ext>
            </a:extLst>
          </p:cNvPr>
          <p:cNvSpPr txBox="1">
            <a:spLocks/>
          </p:cNvSpPr>
          <p:nvPr/>
        </p:nvSpPr>
        <p:spPr>
          <a:xfrm>
            <a:off x="561503" y="3187888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Decision Tree Regressor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75770C-E010-42BE-A112-4A67B501E4AC}"/>
              </a:ext>
            </a:extLst>
          </p:cNvPr>
          <p:cNvSpPr txBox="1">
            <a:spLocks/>
          </p:cNvSpPr>
          <p:nvPr/>
        </p:nvSpPr>
        <p:spPr>
          <a:xfrm>
            <a:off x="561502" y="3875557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Random Forest Regressor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74ABE-675F-492B-A89B-F7D0975A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1931887"/>
            <a:ext cx="299253" cy="239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6978A-3166-41D9-BD13-C477676D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2611911"/>
            <a:ext cx="299253" cy="239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DBF792-5886-4813-9280-B0B0B634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3248291"/>
            <a:ext cx="299253" cy="239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A19191-D67E-4D05-B1CB-1B3CA1C7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0" y="3925382"/>
            <a:ext cx="299253" cy="2390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E7A6F1-68B5-4CAE-AAE1-FA38486A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43" y="4844585"/>
            <a:ext cx="2189779" cy="12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rstanding XGBoost &amp; it'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3D4BD6A8-B507-4074-8ED2-D8F04C8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" y="4844585"/>
            <a:ext cx="2367814" cy="13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cision Tree Regression">
            <a:extLst>
              <a:ext uri="{FF2B5EF4-FFF2-40B4-BE49-F238E27FC236}">
                <a16:creationId xmlns:a16="http://schemas.microsoft.com/office/drawing/2014/main" id="{33AC8F5D-2009-4DF9-A201-01B2AF74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1" y="4855334"/>
            <a:ext cx="2681183" cy="13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chine Learning with R: A Complete Guide to Linear Regression - Appsilon |  End to End Data Science Solutions | Linear regression, Machine learning,  Regression">
            <a:extLst>
              <a:ext uri="{FF2B5EF4-FFF2-40B4-BE49-F238E27FC236}">
                <a16:creationId xmlns:a16="http://schemas.microsoft.com/office/drawing/2014/main" id="{1AA2C9A0-DBA2-470B-9267-A987577A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54" y="4772532"/>
            <a:ext cx="1658728" cy="130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03C669-C56B-411B-8CE4-40824481A23D}"/>
              </a:ext>
            </a:extLst>
          </p:cNvPr>
          <p:cNvCxnSpPr>
            <a:cxnSpLocks/>
          </p:cNvCxnSpPr>
          <p:nvPr/>
        </p:nvCxnSpPr>
        <p:spPr>
          <a:xfrm flipV="1">
            <a:off x="-44273" y="4547944"/>
            <a:ext cx="12236274" cy="3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4" name="Picture 16" descr="upload.wikimedia.org/wikipedia/commons/thumb/e/...">
            <a:extLst>
              <a:ext uri="{FF2B5EF4-FFF2-40B4-BE49-F238E27FC236}">
                <a16:creationId xmlns:a16="http://schemas.microsoft.com/office/drawing/2014/main" id="{11583205-39AB-4C2A-AC36-8341C614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40" y="2928888"/>
            <a:ext cx="2072462" cy="8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6486352-E4A8-48E8-BED3-F78E23BE0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951389"/>
              </p:ext>
            </p:extLst>
          </p:nvPr>
        </p:nvGraphicFramePr>
        <p:xfrm>
          <a:off x="9407852" y="1909949"/>
          <a:ext cx="2222642" cy="221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09984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242" y="155042"/>
            <a:ext cx="4668451" cy="741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7D45BF-CFE1-433D-A13A-A781F2D682A4}"/>
              </a:ext>
            </a:extLst>
          </p:cNvPr>
          <p:cNvSpPr txBox="1">
            <a:spLocks/>
          </p:cNvSpPr>
          <p:nvPr/>
        </p:nvSpPr>
        <p:spPr>
          <a:xfrm>
            <a:off x="561501" y="842295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Baseline Linear model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7145D8-53D1-4ECA-92D8-9D330BE7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58365"/>
              </p:ext>
            </p:extLst>
          </p:nvPr>
        </p:nvGraphicFramePr>
        <p:xfrm>
          <a:off x="1857189" y="12444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3012.61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3399.45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887A08-A448-4DC3-BDD7-C33CD964DCD8}"/>
              </a:ext>
            </a:extLst>
          </p:cNvPr>
          <p:cNvSpPr txBox="1">
            <a:spLocks/>
          </p:cNvSpPr>
          <p:nvPr/>
        </p:nvSpPr>
        <p:spPr>
          <a:xfrm>
            <a:off x="561500" y="2067922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Decision Tree model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0FBAE27-90A6-4FEF-9519-559B1FC5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290"/>
              </p:ext>
            </p:extLst>
          </p:nvPr>
        </p:nvGraphicFramePr>
        <p:xfrm>
          <a:off x="1791033" y="26059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2838.87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3235.74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58439D-C027-48A8-B57F-168387FC2DF6}"/>
              </a:ext>
            </a:extLst>
          </p:cNvPr>
          <p:cNvSpPr txBox="1">
            <a:spLocks/>
          </p:cNvSpPr>
          <p:nvPr/>
        </p:nvSpPr>
        <p:spPr>
          <a:xfrm>
            <a:off x="522654" y="3441407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Random Forest model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C11959D-6A3D-4B47-99A5-BE2AD46F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0064"/>
              </p:ext>
            </p:extLst>
          </p:nvPr>
        </p:nvGraphicFramePr>
        <p:xfrm>
          <a:off x="1791033" y="392688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2812.76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3283.433283.43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CADEDD-8C61-4A5B-BF87-DA79AC409213}"/>
              </a:ext>
            </a:extLst>
          </p:cNvPr>
          <p:cNvSpPr txBox="1">
            <a:spLocks/>
          </p:cNvSpPr>
          <p:nvPr/>
        </p:nvSpPr>
        <p:spPr>
          <a:xfrm>
            <a:off x="522653" y="4814892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XGBoost model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5261C7A6-F8AE-4590-97D5-CB034AFA5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8128"/>
              </p:ext>
            </p:extLst>
          </p:nvPr>
        </p:nvGraphicFramePr>
        <p:xfrm>
          <a:off x="1857189" y="52426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3012.43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040B023-CD0D-41F5-B890-8B36FC75ECAB}"/>
              </a:ext>
            </a:extLst>
          </p:cNvPr>
          <p:cNvSpPr/>
          <p:nvPr/>
        </p:nvSpPr>
        <p:spPr>
          <a:xfrm>
            <a:off x="10127543" y="2067922"/>
            <a:ext cx="2030506" cy="1081869"/>
          </a:xfrm>
          <a:prstGeom prst="wedgeEllipseCallout">
            <a:avLst>
              <a:gd name="adj1" fmla="val -54656"/>
              <a:gd name="adj2" fmla="val 108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Without tuning any parameter!</a:t>
            </a:r>
          </a:p>
        </p:txBody>
      </p:sp>
    </p:spTree>
    <p:extLst>
      <p:ext uri="{BB962C8B-B14F-4D97-AF65-F5344CB8AC3E}">
        <p14:creationId xmlns:p14="http://schemas.microsoft.com/office/powerpoint/2010/main" val="257449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879" y="2552295"/>
            <a:ext cx="8076122" cy="65883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Hyperparameter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3DC48-E047-41EC-8DCB-8D8968B4D201}"/>
              </a:ext>
            </a:extLst>
          </p:cNvPr>
          <p:cNvSpPr txBox="1"/>
          <p:nvPr/>
        </p:nvSpPr>
        <p:spPr>
          <a:xfrm>
            <a:off x="870697" y="1039016"/>
            <a:ext cx="6098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Next steps: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23F168-2690-4386-A81E-C90D3AAF04FD}"/>
              </a:ext>
            </a:extLst>
          </p:cNvPr>
          <p:cNvSpPr txBox="1">
            <a:spLocks/>
          </p:cNvSpPr>
          <p:nvPr/>
        </p:nvSpPr>
        <p:spPr>
          <a:xfrm>
            <a:off x="1892632" y="3684494"/>
            <a:ext cx="8076122" cy="65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Areas for Improvements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B7A89B-9395-4B9D-858D-26CC32FFF72B}"/>
              </a:ext>
            </a:extLst>
          </p:cNvPr>
          <p:cNvSpPr txBox="1">
            <a:spLocks/>
          </p:cNvSpPr>
          <p:nvPr/>
        </p:nvSpPr>
        <p:spPr>
          <a:xfrm>
            <a:off x="1892632" y="4630270"/>
            <a:ext cx="8076122" cy="65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FF6CF-02C6-4F9F-9F9E-A3BA84BB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" y="2675107"/>
            <a:ext cx="648863" cy="536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59965F-EEF8-4D6D-85BE-A8BE498C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" y="3768824"/>
            <a:ext cx="648863" cy="5360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C2397C-519A-4DDF-A1F7-1DC973BC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6" y="4722540"/>
            <a:ext cx="648863" cy="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mming Fishes GIF | Gfycat">
            <a:extLst>
              <a:ext uri="{FF2B5EF4-FFF2-40B4-BE49-F238E27FC236}">
                <a16:creationId xmlns:a16="http://schemas.microsoft.com/office/drawing/2014/main" id="{5BE0D396-4AD2-454B-9910-8B09108027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53833" cy="5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anks For Watching GIFs - 60 Best Animated Pics for Free">
            <a:extLst>
              <a:ext uri="{FF2B5EF4-FFF2-40B4-BE49-F238E27FC236}">
                <a16:creationId xmlns:a16="http://schemas.microsoft.com/office/drawing/2014/main" id="{1EB590F9-804A-4085-A1A1-60E6C6EEB5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2" y="3161063"/>
            <a:ext cx="5038167" cy="22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MD 1">
      <a:dk1>
        <a:srgbClr val="000000"/>
      </a:dk1>
      <a:lt1>
        <a:srgbClr val="FFFFFF"/>
      </a:lt1>
      <a:dk2>
        <a:srgbClr val="E21833"/>
      </a:dk2>
      <a:lt2>
        <a:srgbClr val="FFFFFF"/>
      </a:lt2>
      <a:accent1>
        <a:srgbClr val="FBCD20"/>
      </a:accent1>
      <a:accent2>
        <a:srgbClr val="B31D32"/>
      </a:accent2>
      <a:accent3>
        <a:srgbClr val="A5A5A5"/>
      </a:accent3>
      <a:accent4>
        <a:srgbClr val="FFC000"/>
      </a:accent4>
      <a:accent5>
        <a:srgbClr val="DD4655"/>
      </a:accent5>
      <a:accent6>
        <a:srgbClr val="70AD47"/>
      </a:accent6>
      <a:hlink>
        <a:srgbClr val="D12138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37C2781-32F5-AA4A-9A1C-375CA77F49F8}" vid="{469D2E60-9677-0644-8435-31DEF7BE5D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15642</TotalTime>
  <Words>285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Corbel</vt:lpstr>
      <vt:lpstr>Times New Roman</vt:lpstr>
      <vt:lpstr>Office Theme</vt:lpstr>
      <vt:lpstr>Boosting Ensemble Learning: A comparison of Decision Trees, Random Forest and XGBoost for Supermarket Sales Prediction </vt:lpstr>
      <vt:lpstr>Motivation</vt:lpstr>
      <vt:lpstr>Problem</vt:lpstr>
      <vt:lpstr>Data</vt:lpstr>
      <vt:lpstr>Methods</vt:lpstr>
      <vt:lpstr>Methods</vt:lpstr>
      <vt:lpstr>Some Results</vt:lpstr>
      <vt:lpstr>Hyperparameter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Bacho</dc:creator>
  <cp:lastModifiedBy>Victor Irekponor</cp:lastModifiedBy>
  <cp:revision>36</cp:revision>
  <dcterms:created xsi:type="dcterms:W3CDTF">2019-07-12T14:18:56Z</dcterms:created>
  <dcterms:modified xsi:type="dcterms:W3CDTF">2022-12-08T04:36:46Z</dcterms:modified>
</cp:coreProperties>
</file>