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87" r:id="rId4"/>
    <p:sldId id="286" r:id="rId5"/>
    <p:sldId id="260" r:id="rId6"/>
    <p:sldId id="266" r:id="rId7"/>
    <p:sldId id="264" r:id="rId8"/>
    <p:sldId id="288" r:id="rId9"/>
    <p:sldId id="262" r:id="rId10"/>
    <p:sldId id="267" r:id="rId11"/>
    <p:sldId id="274" r:id="rId12"/>
    <p:sldId id="289" r:id="rId13"/>
    <p:sldId id="257" r:id="rId14"/>
    <p:sldId id="258" r:id="rId15"/>
    <p:sldId id="275" r:id="rId16"/>
    <p:sldId id="276" r:id="rId17"/>
    <p:sldId id="277" r:id="rId18"/>
    <p:sldId id="282" r:id="rId19"/>
    <p:sldId id="280" r:id="rId20"/>
    <p:sldId id="281" r:id="rId21"/>
    <p:sldId id="285" r:id="rId2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E95A7-C589-4E4C-AC88-B0FAA4DBA68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F200271B-29E2-4561-8EA2-50BCB0EAD23A}">
      <dgm:prSet phldrT="[Texto]"/>
      <dgm:spPr>
        <a:solidFill>
          <a:srgbClr val="0070C0"/>
        </a:solidFill>
      </dgm:spPr>
      <dgm:t>
        <a:bodyPr/>
        <a:lstStyle/>
        <a:p>
          <a:r>
            <a:rPr lang="es-CL" dirty="0" err="1" smtClean="0"/>
            <a:t>Gestion</a:t>
          </a:r>
          <a:r>
            <a:rPr lang="es-CL" dirty="0" smtClean="0"/>
            <a:t> del inventario</a:t>
          </a:r>
          <a:endParaRPr lang="es-CL" dirty="0"/>
        </a:p>
      </dgm:t>
    </dgm:pt>
    <dgm:pt modelId="{9AF173EC-80CD-4B0B-A701-3D6B630D0945}" type="parTrans" cxnId="{E3B8004B-9465-4D42-ADB5-4670336F46B3}">
      <dgm:prSet/>
      <dgm:spPr/>
      <dgm:t>
        <a:bodyPr/>
        <a:lstStyle/>
        <a:p>
          <a:endParaRPr lang="es-CL"/>
        </a:p>
      </dgm:t>
    </dgm:pt>
    <dgm:pt modelId="{7E0EF2BD-FF35-486A-B401-FB0F522909B1}" type="sibTrans" cxnId="{E3B8004B-9465-4D42-ADB5-4670336F46B3}">
      <dgm:prSet/>
      <dgm:spPr/>
      <dgm:t>
        <a:bodyPr/>
        <a:lstStyle/>
        <a:p>
          <a:endParaRPr lang="es-CL"/>
        </a:p>
      </dgm:t>
    </dgm:pt>
    <dgm:pt modelId="{0BA1FFC3-09F1-49A7-B2C4-2799DCCE3418}">
      <dgm:prSet/>
      <dgm:spPr>
        <a:solidFill>
          <a:srgbClr val="0070C0"/>
        </a:solidFill>
      </dgm:spPr>
      <dgm:t>
        <a:bodyPr/>
        <a:lstStyle/>
        <a:p>
          <a:r>
            <a:rPr lang="es-CL" dirty="0" smtClean="0"/>
            <a:t>Gestión de registro de clientes</a:t>
          </a:r>
          <a:endParaRPr lang="es-CL" dirty="0"/>
        </a:p>
      </dgm:t>
    </dgm:pt>
    <dgm:pt modelId="{7F970F00-BDE2-48D5-8F8C-0BE4B726FC9C}" type="parTrans" cxnId="{2E111969-B900-4E4D-A6C1-BAE75E3036C3}">
      <dgm:prSet/>
      <dgm:spPr/>
      <dgm:t>
        <a:bodyPr/>
        <a:lstStyle/>
        <a:p>
          <a:endParaRPr lang="es-CL"/>
        </a:p>
      </dgm:t>
    </dgm:pt>
    <dgm:pt modelId="{58A53C54-9636-4FAF-A6F0-5173D12208F1}" type="sibTrans" cxnId="{2E111969-B900-4E4D-A6C1-BAE75E3036C3}">
      <dgm:prSet/>
      <dgm:spPr/>
      <dgm:t>
        <a:bodyPr/>
        <a:lstStyle/>
        <a:p>
          <a:endParaRPr lang="es-CL"/>
        </a:p>
      </dgm:t>
    </dgm:pt>
    <dgm:pt modelId="{5A5D98EC-C872-4C10-ABE1-A3E9E20D8038}">
      <dgm:prSet/>
      <dgm:spPr>
        <a:solidFill>
          <a:srgbClr val="0070C0"/>
        </a:solidFill>
      </dgm:spPr>
      <dgm:t>
        <a:bodyPr/>
        <a:lstStyle/>
        <a:p>
          <a:r>
            <a:rPr lang="es-CL" dirty="0" smtClean="0"/>
            <a:t>Gestionar en la producción </a:t>
          </a:r>
          <a:endParaRPr lang="es-CL" dirty="0"/>
        </a:p>
      </dgm:t>
    </dgm:pt>
    <dgm:pt modelId="{50EDB52D-5EEE-4999-A878-564F84C67D12}" type="parTrans" cxnId="{02F1B136-A671-4671-A13B-EB468AF6B81D}">
      <dgm:prSet/>
      <dgm:spPr/>
      <dgm:t>
        <a:bodyPr/>
        <a:lstStyle/>
        <a:p>
          <a:endParaRPr lang="es-CL"/>
        </a:p>
      </dgm:t>
    </dgm:pt>
    <dgm:pt modelId="{95F6B72E-2E41-450D-A78C-D84A20D57885}" type="sibTrans" cxnId="{02F1B136-A671-4671-A13B-EB468AF6B81D}">
      <dgm:prSet/>
      <dgm:spPr/>
      <dgm:t>
        <a:bodyPr/>
        <a:lstStyle/>
        <a:p>
          <a:endParaRPr lang="es-CL"/>
        </a:p>
      </dgm:t>
    </dgm:pt>
    <dgm:pt modelId="{2C29DCAD-BEAC-4221-92FF-CD048EB7C75D}">
      <dgm:prSet/>
      <dgm:spPr>
        <a:solidFill>
          <a:srgbClr val="0070C0"/>
        </a:solidFill>
      </dgm:spPr>
      <dgm:t>
        <a:bodyPr/>
        <a:lstStyle/>
        <a:p>
          <a:r>
            <a:rPr lang="es-CL" dirty="0" smtClean="0"/>
            <a:t>Gestión de registro del pedido</a:t>
          </a:r>
          <a:endParaRPr lang="es-CL" dirty="0"/>
        </a:p>
      </dgm:t>
    </dgm:pt>
    <dgm:pt modelId="{44DE2436-2648-4116-BA82-921A3BC84866}" type="parTrans" cxnId="{388EA7CD-5C17-4D13-8B73-7D847CBCC42E}">
      <dgm:prSet/>
      <dgm:spPr/>
      <dgm:t>
        <a:bodyPr/>
        <a:lstStyle/>
        <a:p>
          <a:endParaRPr lang="es-CL"/>
        </a:p>
      </dgm:t>
    </dgm:pt>
    <dgm:pt modelId="{7DD2C0C5-A21E-4043-8634-9FBA34CCC841}" type="sibTrans" cxnId="{388EA7CD-5C17-4D13-8B73-7D847CBCC42E}">
      <dgm:prSet/>
      <dgm:spPr/>
      <dgm:t>
        <a:bodyPr/>
        <a:lstStyle/>
        <a:p>
          <a:endParaRPr lang="es-CL"/>
        </a:p>
      </dgm:t>
    </dgm:pt>
    <dgm:pt modelId="{FCB670D9-EDD3-4382-A0C1-654E14D754FD}" type="pres">
      <dgm:prSet presAssocID="{A42E95A7-C589-4E4C-AC88-B0FAA4DBA68E}" presName="linearFlow" presStyleCnt="0">
        <dgm:presLayoutVars>
          <dgm:dir/>
          <dgm:resizeHandles val="exact"/>
        </dgm:presLayoutVars>
      </dgm:prSet>
      <dgm:spPr/>
    </dgm:pt>
    <dgm:pt modelId="{B51E47F8-4BA0-413C-8EB4-A523344F0B9F}" type="pres">
      <dgm:prSet presAssocID="{F200271B-29E2-4561-8EA2-50BCB0EAD23A}" presName="composite" presStyleCnt="0"/>
      <dgm:spPr/>
    </dgm:pt>
    <dgm:pt modelId="{F24ED98B-3CD0-46E4-B21E-F6E8EDAAF85A}" type="pres">
      <dgm:prSet presAssocID="{F200271B-29E2-4561-8EA2-50BCB0EAD23A}" presName="imgShp" presStyleLbl="fgImgPlace1" presStyleIdx="0" presStyleCnt="4"/>
      <dgm:spPr/>
    </dgm:pt>
    <dgm:pt modelId="{D089083A-3E78-41FF-9D59-EBCE5D889B37}" type="pres">
      <dgm:prSet presAssocID="{F200271B-29E2-4561-8EA2-50BCB0EAD23A}" presName="txShp" presStyleLbl="node1" presStyleIdx="0" presStyleCnt="4" custLinFactY="200000" custLinFactNeighborX="6285" custLinFactNeighborY="20120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F873416-A098-4F7D-B701-15F8DBFE0472}" type="pres">
      <dgm:prSet presAssocID="{7E0EF2BD-FF35-486A-B401-FB0F522909B1}" presName="spacing" presStyleCnt="0"/>
      <dgm:spPr/>
    </dgm:pt>
    <dgm:pt modelId="{D17B6016-947D-4233-A34E-7BA784E980BB}" type="pres">
      <dgm:prSet presAssocID="{0BA1FFC3-09F1-49A7-B2C4-2799DCCE3418}" presName="composite" presStyleCnt="0"/>
      <dgm:spPr/>
    </dgm:pt>
    <dgm:pt modelId="{2286D65C-9ED3-4BB2-906E-413A465C351B}" type="pres">
      <dgm:prSet presAssocID="{0BA1FFC3-09F1-49A7-B2C4-2799DCCE3418}" presName="imgShp" presStyleLbl="fgImgPlace1" presStyleIdx="1" presStyleCnt="4"/>
      <dgm:spPr/>
    </dgm:pt>
    <dgm:pt modelId="{0FA74D27-400F-40D4-90F4-2C236FB761CD}" type="pres">
      <dgm:prSet presAssocID="{0BA1FFC3-09F1-49A7-B2C4-2799DCCE3418}" presName="txShp" presStyleLbl="node1" presStyleIdx="1" presStyleCnt="4" custLinFactY="-38382" custLinFactNeighborX="7220" custLinFactNeighborY="-10000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EC034D0-972D-481C-AD09-EF6B5052D16B}" type="pres">
      <dgm:prSet presAssocID="{58A53C54-9636-4FAF-A6F0-5173D12208F1}" presName="spacing" presStyleCnt="0"/>
      <dgm:spPr/>
    </dgm:pt>
    <dgm:pt modelId="{3C741E55-D6D2-40CC-B78A-1FA7FFF80AA0}" type="pres">
      <dgm:prSet presAssocID="{5A5D98EC-C872-4C10-ABE1-A3E9E20D8038}" presName="composite" presStyleCnt="0"/>
      <dgm:spPr/>
    </dgm:pt>
    <dgm:pt modelId="{8D1DB546-0B3F-4220-AB0A-8067754E5C4F}" type="pres">
      <dgm:prSet presAssocID="{5A5D98EC-C872-4C10-ABE1-A3E9E20D8038}" presName="imgShp" presStyleLbl="fgImgPlace1" presStyleIdx="2" presStyleCnt="4"/>
      <dgm:spPr/>
    </dgm:pt>
    <dgm:pt modelId="{C1FE29A9-73DF-4860-822D-7F21CDCEC664}" type="pres">
      <dgm:prSet presAssocID="{5A5D98EC-C872-4C10-ABE1-A3E9E20D8038}" presName="txShp" presStyleLbl="node1" presStyleIdx="2" presStyleCnt="4" custLinFactNeighborX="4853" custLinFactNeighborY="737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4D0E73F-7D52-4AFE-841D-8E5DA77FD05C}" type="pres">
      <dgm:prSet presAssocID="{95F6B72E-2E41-450D-A78C-D84A20D57885}" presName="spacing" presStyleCnt="0"/>
      <dgm:spPr/>
    </dgm:pt>
    <dgm:pt modelId="{7358F5D0-382A-43BA-B648-32E825FC59C8}" type="pres">
      <dgm:prSet presAssocID="{2C29DCAD-BEAC-4221-92FF-CD048EB7C75D}" presName="composite" presStyleCnt="0"/>
      <dgm:spPr/>
    </dgm:pt>
    <dgm:pt modelId="{39686CFD-A70D-4EB5-B323-69051AFF17B8}" type="pres">
      <dgm:prSet presAssocID="{2C29DCAD-BEAC-4221-92FF-CD048EB7C75D}" presName="imgShp" presStyleLbl="fgImgPlace1" presStyleIdx="3" presStyleCnt="4"/>
      <dgm:spPr/>
    </dgm:pt>
    <dgm:pt modelId="{F3009C83-E51C-445F-9C5D-BC3C511E6A9B}" type="pres">
      <dgm:prSet presAssocID="{2C29DCAD-BEAC-4221-92FF-CD048EB7C75D}" presName="txShp" presStyleLbl="node1" presStyleIdx="3" presStyleCnt="4" custLinFactY="-100000" custLinFactNeighborX="6793" custLinFactNeighborY="-16115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02F1B136-A671-4671-A13B-EB468AF6B81D}" srcId="{A42E95A7-C589-4E4C-AC88-B0FAA4DBA68E}" destId="{5A5D98EC-C872-4C10-ABE1-A3E9E20D8038}" srcOrd="2" destOrd="0" parTransId="{50EDB52D-5EEE-4999-A878-564F84C67D12}" sibTransId="{95F6B72E-2E41-450D-A78C-D84A20D57885}"/>
    <dgm:cxn modelId="{C306D0F0-8659-47D1-BE45-61F679CFB0E6}" type="presOf" srcId="{5A5D98EC-C872-4C10-ABE1-A3E9E20D8038}" destId="{C1FE29A9-73DF-4860-822D-7F21CDCEC664}" srcOrd="0" destOrd="0" presId="urn:microsoft.com/office/officeart/2005/8/layout/vList3"/>
    <dgm:cxn modelId="{803795A8-80FE-484C-8BD9-E0FFFE359F54}" type="presOf" srcId="{0BA1FFC3-09F1-49A7-B2C4-2799DCCE3418}" destId="{0FA74D27-400F-40D4-90F4-2C236FB761CD}" srcOrd="0" destOrd="0" presId="urn:microsoft.com/office/officeart/2005/8/layout/vList3"/>
    <dgm:cxn modelId="{2E111969-B900-4E4D-A6C1-BAE75E3036C3}" srcId="{A42E95A7-C589-4E4C-AC88-B0FAA4DBA68E}" destId="{0BA1FFC3-09F1-49A7-B2C4-2799DCCE3418}" srcOrd="1" destOrd="0" parTransId="{7F970F00-BDE2-48D5-8F8C-0BE4B726FC9C}" sibTransId="{58A53C54-9636-4FAF-A6F0-5173D12208F1}"/>
    <dgm:cxn modelId="{E3B8004B-9465-4D42-ADB5-4670336F46B3}" srcId="{A42E95A7-C589-4E4C-AC88-B0FAA4DBA68E}" destId="{F200271B-29E2-4561-8EA2-50BCB0EAD23A}" srcOrd="0" destOrd="0" parTransId="{9AF173EC-80CD-4B0B-A701-3D6B630D0945}" sibTransId="{7E0EF2BD-FF35-486A-B401-FB0F522909B1}"/>
    <dgm:cxn modelId="{8534FFBE-3920-4E27-A3BE-727C08E45394}" type="presOf" srcId="{2C29DCAD-BEAC-4221-92FF-CD048EB7C75D}" destId="{F3009C83-E51C-445F-9C5D-BC3C511E6A9B}" srcOrd="0" destOrd="0" presId="urn:microsoft.com/office/officeart/2005/8/layout/vList3"/>
    <dgm:cxn modelId="{388EA7CD-5C17-4D13-8B73-7D847CBCC42E}" srcId="{A42E95A7-C589-4E4C-AC88-B0FAA4DBA68E}" destId="{2C29DCAD-BEAC-4221-92FF-CD048EB7C75D}" srcOrd="3" destOrd="0" parTransId="{44DE2436-2648-4116-BA82-921A3BC84866}" sibTransId="{7DD2C0C5-A21E-4043-8634-9FBA34CCC841}"/>
    <dgm:cxn modelId="{E164849A-D700-4FE1-8DD3-4E619D85E181}" type="presOf" srcId="{F200271B-29E2-4561-8EA2-50BCB0EAD23A}" destId="{D089083A-3E78-41FF-9D59-EBCE5D889B37}" srcOrd="0" destOrd="0" presId="urn:microsoft.com/office/officeart/2005/8/layout/vList3"/>
    <dgm:cxn modelId="{046CA60E-2825-4C07-A969-27CC3D36FE00}" type="presOf" srcId="{A42E95A7-C589-4E4C-AC88-B0FAA4DBA68E}" destId="{FCB670D9-EDD3-4382-A0C1-654E14D754FD}" srcOrd="0" destOrd="0" presId="urn:microsoft.com/office/officeart/2005/8/layout/vList3"/>
    <dgm:cxn modelId="{DBC27E42-9DDE-4428-BD85-04DD73D80CE1}" type="presParOf" srcId="{FCB670D9-EDD3-4382-A0C1-654E14D754FD}" destId="{B51E47F8-4BA0-413C-8EB4-A523344F0B9F}" srcOrd="0" destOrd="0" presId="urn:microsoft.com/office/officeart/2005/8/layout/vList3"/>
    <dgm:cxn modelId="{8C46AF34-2BF4-45A4-A718-8D7F03A5E9AB}" type="presParOf" srcId="{B51E47F8-4BA0-413C-8EB4-A523344F0B9F}" destId="{F24ED98B-3CD0-46E4-B21E-F6E8EDAAF85A}" srcOrd="0" destOrd="0" presId="urn:microsoft.com/office/officeart/2005/8/layout/vList3"/>
    <dgm:cxn modelId="{8B9648B8-B120-47AA-8E52-A8156D1D3491}" type="presParOf" srcId="{B51E47F8-4BA0-413C-8EB4-A523344F0B9F}" destId="{D089083A-3E78-41FF-9D59-EBCE5D889B37}" srcOrd="1" destOrd="0" presId="urn:microsoft.com/office/officeart/2005/8/layout/vList3"/>
    <dgm:cxn modelId="{7EB45D96-02DA-4894-AB90-04CB78638152}" type="presParOf" srcId="{FCB670D9-EDD3-4382-A0C1-654E14D754FD}" destId="{2F873416-A098-4F7D-B701-15F8DBFE0472}" srcOrd="1" destOrd="0" presId="urn:microsoft.com/office/officeart/2005/8/layout/vList3"/>
    <dgm:cxn modelId="{67AB4400-0F7B-444A-9D66-E3310BBE3E5C}" type="presParOf" srcId="{FCB670D9-EDD3-4382-A0C1-654E14D754FD}" destId="{D17B6016-947D-4233-A34E-7BA784E980BB}" srcOrd="2" destOrd="0" presId="urn:microsoft.com/office/officeart/2005/8/layout/vList3"/>
    <dgm:cxn modelId="{77DD4FD5-552C-43F3-99E1-3994FE9FD4AA}" type="presParOf" srcId="{D17B6016-947D-4233-A34E-7BA784E980BB}" destId="{2286D65C-9ED3-4BB2-906E-413A465C351B}" srcOrd="0" destOrd="0" presId="urn:microsoft.com/office/officeart/2005/8/layout/vList3"/>
    <dgm:cxn modelId="{F61D605B-D7F4-4EC9-BFA3-EE1E89E643B2}" type="presParOf" srcId="{D17B6016-947D-4233-A34E-7BA784E980BB}" destId="{0FA74D27-400F-40D4-90F4-2C236FB761CD}" srcOrd="1" destOrd="0" presId="urn:microsoft.com/office/officeart/2005/8/layout/vList3"/>
    <dgm:cxn modelId="{3604B9E0-19A8-4014-B73A-E5D817BD2B81}" type="presParOf" srcId="{FCB670D9-EDD3-4382-A0C1-654E14D754FD}" destId="{2EC034D0-972D-481C-AD09-EF6B5052D16B}" srcOrd="3" destOrd="0" presId="urn:microsoft.com/office/officeart/2005/8/layout/vList3"/>
    <dgm:cxn modelId="{2DA2F38C-3518-43F7-B6C7-FD7BE44A2D64}" type="presParOf" srcId="{FCB670D9-EDD3-4382-A0C1-654E14D754FD}" destId="{3C741E55-D6D2-40CC-B78A-1FA7FFF80AA0}" srcOrd="4" destOrd="0" presId="urn:microsoft.com/office/officeart/2005/8/layout/vList3"/>
    <dgm:cxn modelId="{268B31FC-2558-4F45-8EB0-912A93BB223B}" type="presParOf" srcId="{3C741E55-D6D2-40CC-B78A-1FA7FFF80AA0}" destId="{8D1DB546-0B3F-4220-AB0A-8067754E5C4F}" srcOrd="0" destOrd="0" presId="urn:microsoft.com/office/officeart/2005/8/layout/vList3"/>
    <dgm:cxn modelId="{B1B6B0E4-2991-4466-A907-464A7812B58E}" type="presParOf" srcId="{3C741E55-D6D2-40CC-B78A-1FA7FFF80AA0}" destId="{C1FE29A9-73DF-4860-822D-7F21CDCEC664}" srcOrd="1" destOrd="0" presId="urn:microsoft.com/office/officeart/2005/8/layout/vList3"/>
    <dgm:cxn modelId="{7FD8EE36-5D3F-449A-95EC-E4EFE3A74972}" type="presParOf" srcId="{FCB670D9-EDD3-4382-A0C1-654E14D754FD}" destId="{54D0E73F-7D52-4AFE-841D-8E5DA77FD05C}" srcOrd="5" destOrd="0" presId="urn:microsoft.com/office/officeart/2005/8/layout/vList3"/>
    <dgm:cxn modelId="{76BB7FB5-0F43-4A82-A6F9-4FEFBC694833}" type="presParOf" srcId="{FCB670D9-EDD3-4382-A0C1-654E14D754FD}" destId="{7358F5D0-382A-43BA-B648-32E825FC59C8}" srcOrd="6" destOrd="0" presId="urn:microsoft.com/office/officeart/2005/8/layout/vList3"/>
    <dgm:cxn modelId="{5AA84920-B995-450F-9A3C-07B55ED8480A}" type="presParOf" srcId="{7358F5D0-382A-43BA-B648-32E825FC59C8}" destId="{39686CFD-A70D-4EB5-B323-69051AFF17B8}" srcOrd="0" destOrd="0" presId="urn:microsoft.com/office/officeart/2005/8/layout/vList3"/>
    <dgm:cxn modelId="{F37C53B8-3079-4A6B-B517-B283582A9CB0}" type="presParOf" srcId="{7358F5D0-382A-43BA-B648-32E825FC59C8}" destId="{F3009C83-E51C-445F-9C5D-BC3C511E6A9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9083A-3E78-41FF-9D59-EBCE5D889B37}">
      <dsp:nvSpPr>
        <dsp:cNvPr id="0" name=""/>
        <dsp:cNvSpPr/>
      </dsp:nvSpPr>
      <dsp:spPr>
        <a:xfrm rot="10800000">
          <a:off x="1421311" y="3948859"/>
          <a:ext cx="3711112" cy="1013258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1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err="1" smtClean="0"/>
            <a:t>Gestion</a:t>
          </a:r>
          <a:r>
            <a:rPr lang="es-CL" sz="2400" kern="1200" dirty="0" smtClean="0"/>
            <a:t> del inventario</a:t>
          </a:r>
          <a:endParaRPr lang="es-CL" sz="2400" kern="1200" dirty="0"/>
        </a:p>
      </dsp:txBody>
      <dsp:txXfrm rot="10800000">
        <a:off x="1674625" y="3948859"/>
        <a:ext cx="3457798" cy="1013258"/>
      </dsp:txXfrm>
    </dsp:sp>
    <dsp:sp modelId="{F24ED98B-3CD0-46E4-B21E-F6E8EDAAF85A}">
      <dsp:nvSpPr>
        <dsp:cNvPr id="0" name=""/>
        <dsp:cNvSpPr/>
      </dsp:nvSpPr>
      <dsp:spPr>
        <a:xfrm>
          <a:off x="681439" y="843"/>
          <a:ext cx="1013258" cy="101325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74D27-400F-40D4-90F4-2C236FB761CD}">
      <dsp:nvSpPr>
        <dsp:cNvPr id="0" name=""/>
        <dsp:cNvSpPr/>
      </dsp:nvSpPr>
      <dsp:spPr>
        <a:xfrm rot="10800000">
          <a:off x="1456010" y="0"/>
          <a:ext cx="3711112" cy="1013258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1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Gestión de registro de clientes</a:t>
          </a:r>
          <a:endParaRPr lang="es-CL" sz="2400" kern="1200" dirty="0"/>
        </a:p>
      </dsp:txBody>
      <dsp:txXfrm rot="10800000">
        <a:off x="1709324" y="0"/>
        <a:ext cx="3457798" cy="1013258"/>
      </dsp:txXfrm>
    </dsp:sp>
    <dsp:sp modelId="{2286D65C-9ED3-4BB2-906E-413A465C351B}">
      <dsp:nvSpPr>
        <dsp:cNvPr id="0" name=""/>
        <dsp:cNvSpPr/>
      </dsp:nvSpPr>
      <dsp:spPr>
        <a:xfrm>
          <a:off x="681439" y="1316567"/>
          <a:ext cx="1013258" cy="101325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E29A9-73DF-4860-822D-7F21CDCEC664}">
      <dsp:nvSpPr>
        <dsp:cNvPr id="0" name=""/>
        <dsp:cNvSpPr/>
      </dsp:nvSpPr>
      <dsp:spPr>
        <a:xfrm rot="10800000">
          <a:off x="1368168" y="2706968"/>
          <a:ext cx="3711112" cy="1013258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1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Gestionar en la producción </a:t>
          </a:r>
          <a:endParaRPr lang="es-CL" sz="2400" kern="1200" dirty="0"/>
        </a:p>
      </dsp:txBody>
      <dsp:txXfrm rot="10800000">
        <a:off x="1621482" y="2706968"/>
        <a:ext cx="3457798" cy="1013258"/>
      </dsp:txXfrm>
    </dsp:sp>
    <dsp:sp modelId="{8D1DB546-0B3F-4220-AB0A-8067754E5C4F}">
      <dsp:nvSpPr>
        <dsp:cNvPr id="0" name=""/>
        <dsp:cNvSpPr/>
      </dsp:nvSpPr>
      <dsp:spPr>
        <a:xfrm>
          <a:off x="681439" y="2632291"/>
          <a:ext cx="1013258" cy="101325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09C83-E51C-445F-9C5D-BC3C511E6A9B}">
      <dsp:nvSpPr>
        <dsp:cNvPr id="0" name=""/>
        <dsp:cNvSpPr/>
      </dsp:nvSpPr>
      <dsp:spPr>
        <a:xfrm rot="10800000">
          <a:off x="1440164" y="1301890"/>
          <a:ext cx="3711112" cy="1013258"/>
        </a:xfrm>
        <a:prstGeom prst="homePlat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6819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400" kern="1200" dirty="0" smtClean="0"/>
            <a:t>Gestión de registro del pedido</a:t>
          </a:r>
          <a:endParaRPr lang="es-CL" sz="2400" kern="1200" dirty="0"/>
        </a:p>
      </dsp:txBody>
      <dsp:txXfrm rot="10800000">
        <a:off x="1693478" y="1301890"/>
        <a:ext cx="3457798" cy="1013258"/>
      </dsp:txXfrm>
    </dsp:sp>
    <dsp:sp modelId="{39686CFD-A70D-4EB5-B323-69051AFF17B8}">
      <dsp:nvSpPr>
        <dsp:cNvPr id="0" name=""/>
        <dsp:cNvSpPr/>
      </dsp:nvSpPr>
      <dsp:spPr>
        <a:xfrm>
          <a:off x="681439" y="3948015"/>
          <a:ext cx="1013258" cy="101325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E821FE-CFD0-40CE-9D00-1518B25B1E54}" type="datetimeFigureOut">
              <a:rPr lang="es-CL" smtClean="0"/>
              <a:t>03-10-2018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682B498-C03A-48DB-892F-2A23BB5E78D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Taller de Ingeniería de software</a:t>
            </a: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Proyecto: Cortinaje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128245" y="5517232"/>
            <a:ext cx="468052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>
                <a:solidFill>
                  <a:schemeClr val="tx1"/>
                </a:solidFill>
              </a:rPr>
              <a:t>Integrantes: </a:t>
            </a:r>
            <a:r>
              <a:rPr lang="es-CL" dirty="0" err="1" smtClean="0">
                <a:solidFill>
                  <a:schemeClr val="tx1"/>
                </a:solidFill>
              </a:rPr>
              <a:t>marcelo</a:t>
            </a:r>
            <a:r>
              <a:rPr lang="es-CL" dirty="0" smtClean="0">
                <a:solidFill>
                  <a:schemeClr val="tx1"/>
                </a:solidFill>
              </a:rPr>
              <a:t> </a:t>
            </a:r>
            <a:r>
              <a:rPr lang="es-CL" dirty="0" err="1" smtClean="0">
                <a:solidFill>
                  <a:schemeClr val="tx1"/>
                </a:solidFill>
              </a:rPr>
              <a:t>arriagada</a:t>
            </a:r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smtClean="0">
                <a:solidFill>
                  <a:schemeClr val="tx1"/>
                </a:solidFill>
              </a:rPr>
              <a:t>      Rene fuente</a:t>
            </a:r>
          </a:p>
          <a:p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smtClean="0">
                <a:solidFill>
                  <a:schemeClr val="tx1"/>
                </a:solidFill>
              </a:rPr>
              <a:t>       Luis </a:t>
            </a:r>
            <a:r>
              <a:rPr lang="es-CL" dirty="0" err="1" smtClean="0">
                <a:solidFill>
                  <a:schemeClr val="tx1"/>
                </a:solidFill>
              </a:rPr>
              <a:t>guzman</a:t>
            </a:r>
            <a:endParaRPr lang="es-CL" dirty="0" smtClean="0">
              <a:solidFill>
                <a:schemeClr val="tx1"/>
              </a:solidFill>
            </a:endParaRPr>
          </a:p>
          <a:p>
            <a:r>
              <a:rPr lang="es-CL" dirty="0" smtClean="0">
                <a:solidFill>
                  <a:schemeClr val="tx1"/>
                </a:solidFill>
              </a:rPr>
              <a:t>                Rodrigo miranda</a:t>
            </a:r>
          </a:p>
        </p:txBody>
      </p:sp>
    </p:spTree>
    <p:extLst>
      <p:ext uri="{BB962C8B-B14F-4D97-AF65-F5344CB8AC3E}">
        <p14:creationId xmlns:p14="http://schemas.microsoft.com/office/powerpoint/2010/main" val="24279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AC221E-34EC-4DBE-A381-55A042F1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Patrón de diseño de Arquitectura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1C284BF-014E-44CF-8D67-D173BB53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Dividir un componente o subsistema en tres partes lógicas:</a:t>
            </a:r>
          </a:p>
          <a:p>
            <a:pPr marL="45720" indent="0">
              <a:buFont typeface="Wingdings 2" pitchFamily="18" charset="2"/>
              <a:buNone/>
            </a:pPr>
            <a:r>
              <a:rPr lang="es-CL" dirty="0"/>
              <a:t>	►Modelo</a:t>
            </a:r>
          </a:p>
          <a:p>
            <a:pPr marL="45720" indent="0">
              <a:buFont typeface="Wingdings 2" pitchFamily="18" charset="2"/>
              <a:buNone/>
            </a:pPr>
            <a:r>
              <a:rPr lang="es-CL" dirty="0"/>
              <a:t>	►Vista</a:t>
            </a:r>
          </a:p>
          <a:p>
            <a:pPr marL="45720" indent="0">
              <a:buFont typeface="Wingdings 2" pitchFamily="18" charset="2"/>
              <a:buNone/>
            </a:pPr>
            <a:r>
              <a:rPr lang="es-CL" dirty="0"/>
              <a:t>	►Controlador</a:t>
            </a:r>
          </a:p>
          <a:p>
            <a:endParaRPr lang="es-CL" dirty="0"/>
          </a:p>
        </p:txBody>
      </p:sp>
      <p:sp>
        <p:nvSpPr>
          <p:cNvPr id="4" name="5 Marcador de contenido"/>
          <p:cNvSpPr txBox="1">
            <a:spLocks/>
          </p:cNvSpPr>
          <p:nvPr/>
        </p:nvSpPr>
        <p:spPr>
          <a:xfrm>
            <a:off x="-252536" y="1734560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pic>
        <p:nvPicPr>
          <p:cNvPr id="5" name="Picture 2" descr="Resultado de imagen para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16496"/>
            <a:ext cx="43053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8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Ciclo de vida del producto: prototipo evolutivo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s-CL" dirty="0"/>
              <a:t>El objetivo es entender los requisitos del usuario y trabajar para mejorar la calidad de los requisitos. </a:t>
            </a:r>
            <a:r>
              <a:rPr lang="es-CL" dirty="0" smtClean="0"/>
              <a:t>Se </a:t>
            </a:r>
            <a:r>
              <a:rPr lang="es-CL" dirty="0"/>
              <a:t>comienza por definir los requisitos que no están claros para el usuario y se utiliza un prototipo para experimentar con ellos. El prototipo ayuda a terminar de definir estos requisitos.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154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Carta Gantt</a:t>
            </a:r>
            <a:endParaRPr lang="es-C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" y="2348880"/>
            <a:ext cx="8617686" cy="304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Diagrama de procesos: REGISTRAR </a:t>
            </a:r>
            <a:r>
              <a:rPr lang="es-CL" dirty="0" smtClean="0"/>
              <a:t>CLIENTES Y PEDIDO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172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8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128" y="408372"/>
            <a:ext cx="8610368" cy="1039427"/>
          </a:xfrm>
        </p:spPr>
        <p:txBody>
          <a:bodyPr>
            <a:normAutofit fontScale="90000"/>
          </a:bodyPr>
          <a:lstStyle/>
          <a:p>
            <a:r>
              <a:rPr lang="es-CL" dirty="0"/>
              <a:t>Diagrama de procesos: Verificación </a:t>
            </a:r>
            <a:r>
              <a:rPr lang="es-CL" dirty="0" smtClean="0"/>
              <a:t>del producto en bodega</a:t>
            </a:r>
            <a:endParaRPr lang="es-C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2600"/>
            <a:ext cx="8568952" cy="484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5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Diagrama de procesos: </a:t>
            </a:r>
            <a:r>
              <a:rPr lang="es-CL" dirty="0" smtClean="0"/>
              <a:t>Agregar Fecha </a:t>
            </a:r>
            <a:r>
              <a:rPr lang="es-CL" dirty="0" smtClean="0"/>
              <a:t>de </a:t>
            </a:r>
            <a:r>
              <a:rPr lang="es-CL" dirty="0" smtClean="0"/>
              <a:t>entrega</a:t>
            </a:r>
            <a:endParaRPr lang="es-C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867694"/>
            <a:ext cx="72580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Diagrama de procesos: </a:t>
            </a:r>
            <a:r>
              <a:rPr lang="es-CL" dirty="0" smtClean="0"/>
              <a:t>Eliminar Fecha </a:t>
            </a:r>
            <a:r>
              <a:rPr lang="es-CL" dirty="0"/>
              <a:t>de </a:t>
            </a:r>
            <a:r>
              <a:rPr lang="es-CL" dirty="0" smtClean="0"/>
              <a:t>entrega</a:t>
            </a:r>
            <a:endParaRPr lang="es-C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1867694"/>
            <a:ext cx="72866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3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Herramientas a implementar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La </a:t>
            </a:r>
            <a:r>
              <a:rPr lang="es-ES_tradnl" dirty="0"/>
              <a:t>plataforma será una aplicación web, la cual será desarrollada con las siguientes tecnologías, lenguajes y </a:t>
            </a:r>
            <a:r>
              <a:rPr lang="es-ES_tradnl" dirty="0" err="1"/>
              <a:t>framework</a:t>
            </a:r>
            <a:r>
              <a:rPr lang="es-ES_tradnl" dirty="0"/>
              <a:t> de desarrollo </a:t>
            </a:r>
            <a:r>
              <a:rPr lang="es-ES_tradnl" dirty="0" err="1"/>
              <a:t>backend</a:t>
            </a:r>
            <a:r>
              <a:rPr lang="es-ES_tradnl" dirty="0"/>
              <a:t>:</a:t>
            </a:r>
            <a:endParaRPr lang="es-CL" dirty="0"/>
          </a:p>
          <a:p>
            <a:endParaRPr lang="es-CL" dirty="0"/>
          </a:p>
        </p:txBody>
      </p:sp>
      <p:pic>
        <p:nvPicPr>
          <p:cNvPr id="5" name="Picture 2" descr="Resultado de imagen para php">
            <a:extLst>
              <a:ext uri="{FF2B5EF4-FFF2-40B4-BE49-F238E27FC236}">
                <a16:creationId xmlns:a16="http://schemas.microsoft.com/office/drawing/2014/main" xmlns="" id="{209767CC-A60A-49F1-83E6-CDF200E0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86797"/>
            <a:ext cx="1404156" cy="103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an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676747"/>
            <a:ext cx="955545" cy="117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07568"/>
            <a:ext cx="2195736" cy="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node.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83" y="3839115"/>
            <a:ext cx="1152128" cy="8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60BAF6-77EA-4BB5-AE13-4111A46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226A2D3-D0D6-4411-A941-0D7D1963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609A356-EC90-4ABC-B8E3-3137A2EE4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4" t="29168" r="34348" b="9911"/>
          <a:stretch/>
        </p:blipFill>
        <p:spPr>
          <a:xfrm>
            <a:off x="827584" y="1556792"/>
            <a:ext cx="7454348" cy="5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749B14-89EC-48A3-9619-CCDEE2F5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67AAF0-7FB9-43A2-B555-86206460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73BE3C31-FF9F-4921-9F15-C301775A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3036" r="35615" b="12392"/>
          <a:stretch/>
        </p:blipFill>
        <p:spPr>
          <a:xfrm>
            <a:off x="914400" y="1628800"/>
            <a:ext cx="7434470" cy="46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Datos de la empresa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Cliente: Cortinajes </a:t>
            </a:r>
            <a:r>
              <a:rPr lang="es-CL" dirty="0" err="1" smtClean="0"/>
              <a:t>Elgueta</a:t>
            </a:r>
            <a:endParaRPr lang="es-CL" dirty="0" smtClean="0"/>
          </a:p>
          <a:p>
            <a:r>
              <a:rPr lang="es-CL" dirty="0" smtClean="0"/>
              <a:t>Función: Confección </a:t>
            </a:r>
            <a:r>
              <a:rPr lang="es-CL" dirty="0" smtClean="0"/>
              <a:t>de </a:t>
            </a:r>
            <a:r>
              <a:rPr lang="es-CL" dirty="0" smtClean="0"/>
              <a:t>cortinas</a:t>
            </a:r>
          </a:p>
          <a:p>
            <a:r>
              <a:rPr lang="es-CL" dirty="0" smtClean="0"/>
              <a:t>Administrador</a:t>
            </a:r>
            <a:r>
              <a:rPr lang="es-CL" dirty="0"/>
              <a:t>: Oscar </a:t>
            </a:r>
            <a:r>
              <a:rPr lang="es-CL" dirty="0" err="1" smtClean="0"/>
              <a:t>Elgueta</a:t>
            </a:r>
            <a:endParaRPr lang="es-CL" dirty="0" smtClean="0"/>
          </a:p>
          <a:p>
            <a:r>
              <a:rPr lang="es-CL" dirty="0" smtClean="0"/>
              <a:t>Usuarios: Administrador y modistas</a:t>
            </a:r>
            <a:endParaRPr lang="es-CL" dirty="0" smtClean="0"/>
          </a:p>
          <a:p>
            <a:r>
              <a:rPr lang="es-CL" dirty="0" smtClean="0"/>
              <a:t>Ubicación: parque </a:t>
            </a:r>
            <a:r>
              <a:rPr lang="es-CL" dirty="0" err="1" smtClean="0"/>
              <a:t>Kramer</a:t>
            </a:r>
            <a:r>
              <a:rPr lang="es-CL" dirty="0" smtClean="0"/>
              <a:t>, Valdivia</a:t>
            </a:r>
          </a:p>
          <a:p>
            <a:r>
              <a:rPr lang="es-CL" dirty="0" smtClean="0"/>
              <a:t>Sistema actual: Cuaderno </a:t>
            </a:r>
            <a:r>
              <a:rPr lang="es-CL" dirty="0" smtClean="0"/>
              <a:t>físico de </a:t>
            </a:r>
            <a:r>
              <a:rPr lang="es-CL" dirty="0" smtClean="0"/>
              <a:t>registro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17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526262-2DA6-4B54-A6D3-CC286F19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F69C7E1-0735-43A0-BAA4-8BEBC183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5DC7936-C38F-47CC-BAD4-FF8ED6E52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6" t="28009" r="33042" b="13412"/>
          <a:stretch/>
        </p:blipFill>
        <p:spPr>
          <a:xfrm>
            <a:off x="1115616" y="1844824"/>
            <a:ext cx="7026965" cy="45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FFA79D-E0BC-4A8D-AB77-982356D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E792FD1-09D1-49A9-9E92-D2278043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7F690B58-B428-40AB-A72A-660907CAE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7" t="24640" r="34681" b="12639"/>
          <a:stretch/>
        </p:blipFill>
        <p:spPr>
          <a:xfrm>
            <a:off x="1033669" y="1772816"/>
            <a:ext cx="6281531" cy="42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Situación actual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L" dirty="0"/>
              <a:t>El modo de registro de las actividades de la empresa es mediante un sistema manual, consistiendo éste en un cuaderno  en donde se registra el nombre del cliente, el pedido y la fecha de entrega.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08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del Usuario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Gestión en la producción</a:t>
            </a:r>
          </a:p>
          <a:p>
            <a:r>
              <a:rPr lang="es-CL" dirty="0" smtClean="0"/>
              <a:t>Gestión del registro de clientes</a:t>
            </a:r>
          </a:p>
          <a:p>
            <a:r>
              <a:rPr lang="es-CL" dirty="0" smtClean="0"/>
              <a:t>Gestión del registro de pedidos</a:t>
            </a:r>
          </a:p>
          <a:p>
            <a:r>
              <a:rPr lang="es-CL" dirty="0" smtClean="0"/>
              <a:t>Gestión de inventario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86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Requerimientos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Los usuarios tendrán roles </a:t>
            </a:r>
            <a:endParaRPr lang="es-CL" dirty="0" smtClean="0"/>
          </a:p>
          <a:p>
            <a:r>
              <a:rPr lang="es-CL" dirty="0" smtClean="0"/>
              <a:t>Seleccionar </a:t>
            </a:r>
            <a:r>
              <a:rPr lang="es-CL" dirty="0"/>
              <a:t>tipo de </a:t>
            </a:r>
            <a:r>
              <a:rPr lang="es-CL" dirty="0" smtClean="0"/>
              <a:t>telas y material</a:t>
            </a:r>
            <a:endParaRPr lang="es-CL" dirty="0" smtClean="0"/>
          </a:p>
          <a:p>
            <a:r>
              <a:rPr lang="es-CL" dirty="0" smtClean="0"/>
              <a:t>Registro </a:t>
            </a:r>
            <a:r>
              <a:rPr lang="es-CL" dirty="0"/>
              <a:t>de </a:t>
            </a:r>
            <a:r>
              <a:rPr lang="es-CL" dirty="0" smtClean="0"/>
              <a:t>clientes</a:t>
            </a:r>
            <a:endParaRPr lang="es-CL" dirty="0" smtClean="0"/>
          </a:p>
          <a:p>
            <a:r>
              <a:rPr lang="es-CL" dirty="0" smtClean="0"/>
              <a:t>Registro de pedidos</a:t>
            </a:r>
            <a:endParaRPr lang="es-CL" dirty="0" smtClean="0"/>
          </a:p>
          <a:p>
            <a:r>
              <a:rPr lang="es-CL" dirty="0" smtClean="0"/>
              <a:t>El sistema debe entregar el estado de los pedidos</a:t>
            </a:r>
          </a:p>
          <a:p>
            <a:r>
              <a:rPr lang="es-CL" dirty="0" smtClean="0"/>
              <a:t>El sistema debe verificar las telas y materiales que existen en el inventario</a:t>
            </a:r>
          </a:p>
          <a:p>
            <a:r>
              <a:rPr lang="es-CL" dirty="0" smtClean="0"/>
              <a:t>Estado de la bodega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12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Requerimientos </a:t>
            </a:r>
            <a:r>
              <a:rPr lang="es-CL" dirty="0" smtClean="0"/>
              <a:t>no funcionales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Interfaz de uso intuitivo y sencillo.</a:t>
            </a:r>
          </a:p>
          <a:p>
            <a:r>
              <a:rPr lang="es-CL" dirty="0" smtClean="0"/>
              <a:t>Debe disponer de una documentación fácilmente actualizable.</a:t>
            </a:r>
          </a:p>
          <a:p>
            <a:r>
              <a:rPr lang="es-CL" dirty="0" smtClean="0"/>
              <a:t>El sistema debe soportar el manejo de gran cantidad de información durante su proceso</a:t>
            </a:r>
            <a:r>
              <a:rPr lang="es-CL" dirty="0" smtClean="0"/>
              <a:t>.</a:t>
            </a:r>
          </a:p>
          <a:p>
            <a:r>
              <a:rPr lang="es-CL" dirty="0" smtClean="0"/>
              <a:t>Seguridad en las cuentas de los usuarios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448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Estimación de casos de usos</a:t>
            </a:r>
            <a:endParaRPr lang="es-CL" dirty="0"/>
          </a:p>
        </p:txBody>
      </p:sp>
      <p:sp>
        <p:nvSpPr>
          <p:cNvPr id="8" name="CuadroTexto 10">
            <a:extLst>
              <a:ext uri="{FF2B5EF4-FFF2-40B4-BE49-F238E27FC236}">
                <a16:creationId xmlns="" xmlns:a16="http://schemas.microsoft.com/office/drawing/2014/main" id="{5368313F-3C67-48E6-9775-5F1D1E8D910A}"/>
              </a:ext>
            </a:extLst>
          </p:cNvPr>
          <p:cNvSpPr txBox="1"/>
          <p:nvPr/>
        </p:nvSpPr>
        <p:spPr>
          <a:xfrm>
            <a:off x="6444208" y="2356203"/>
            <a:ext cx="2376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PUNTOS DE CASO USO ( UCP) : </a:t>
            </a:r>
            <a:r>
              <a:rPr lang="es-MX" sz="1600" b="1" dirty="0" smtClean="0"/>
              <a:t>27</a:t>
            </a:r>
            <a:endParaRPr lang="es-MX" sz="1600" b="1" dirty="0"/>
          </a:p>
          <a:p>
            <a:endParaRPr lang="es-MX" sz="1600" b="1" dirty="0"/>
          </a:p>
          <a:p>
            <a:r>
              <a:rPr lang="es-MX" sz="1600" b="1" dirty="0"/>
              <a:t>ESFUERZO DE TRABAJO ESTIMADO (HORAS ) : </a:t>
            </a:r>
            <a:r>
              <a:rPr lang="es-MX" sz="1600" b="1" dirty="0" smtClean="0"/>
              <a:t>270 ( 70 horas </a:t>
            </a:r>
            <a:r>
              <a:rPr lang="es-MX" sz="1600" b="1" dirty="0" err="1" smtClean="0"/>
              <a:t>aprox</a:t>
            </a:r>
            <a:r>
              <a:rPr lang="es-MX" sz="1600" b="1" dirty="0" smtClean="0"/>
              <a:t> c/u)</a:t>
            </a:r>
            <a:endParaRPr lang="es-MX" sz="16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8013"/>
            <a:ext cx="547260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2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Esfuerzo estimado BASADO EN casos de uso</a:t>
            </a:r>
            <a:endParaRPr lang="es-CL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" y="2132856"/>
            <a:ext cx="860639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B7191B9-C4B1-4935-A2AF-64459A34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Casos de usos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="" xmlns:a16="http://schemas.microsoft.com/office/drawing/2014/main" id="{8492D5E2-BCC1-4E67-A975-1E086DF63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403492"/>
              </p:ext>
            </p:extLst>
          </p:nvPr>
        </p:nvGraphicFramePr>
        <p:xfrm>
          <a:off x="-468560" y="1760442"/>
          <a:ext cx="5580620" cy="496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="" xmlns:a16="http://schemas.microsoft.com/office/drawing/2014/main" id="{19F7C5AD-903E-4739-BD39-B3C8673BCB0E}"/>
              </a:ext>
            </a:extLst>
          </p:cNvPr>
          <p:cNvGrpSpPr/>
          <p:nvPr/>
        </p:nvGrpSpPr>
        <p:grpSpPr>
          <a:xfrm>
            <a:off x="4976686" y="1760443"/>
            <a:ext cx="3711112" cy="573983"/>
            <a:chOff x="1390985" y="0"/>
            <a:chExt cx="4948149" cy="573983"/>
          </a:xfrm>
          <a:solidFill>
            <a:srgbClr val="FFC000"/>
          </a:solidFill>
        </p:grpSpPr>
        <p:sp>
          <p:nvSpPr>
            <p:cNvPr id="33" name="Flecha: pentágono 32">
              <a:extLst>
                <a:ext uri="{FF2B5EF4-FFF2-40B4-BE49-F238E27FC236}">
                  <a16:creationId xmlns="" xmlns:a16="http://schemas.microsoft.com/office/drawing/2014/main" id="{6F48E740-6632-4B92-8C7B-1D4725DB5886}"/>
                </a:ext>
              </a:extLst>
            </p:cNvPr>
            <p:cNvSpPr/>
            <p:nvPr/>
          </p:nvSpPr>
          <p:spPr>
            <a:xfrm rot="10800000">
              <a:off x="1390985" y="0"/>
              <a:ext cx="4948149" cy="564138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lecha: pentágono 4">
              <a:extLst>
                <a:ext uri="{FF2B5EF4-FFF2-40B4-BE49-F238E27FC236}">
                  <a16:creationId xmlns="" xmlns:a16="http://schemas.microsoft.com/office/drawing/2014/main" id="{79E4FB3D-1778-4632-BDAC-994D7E4E9574}"/>
                </a:ext>
              </a:extLst>
            </p:cNvPr>
            <p:cNvSpPr txBox="1"/>
            <p:nvPr/>
          </p:nvSpPr>
          <p:spPr>
            <a:xfrm>
              <a:off x="1457889" y="9845"/>
              <a:ext cx="4807114" cy="5641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769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kern="1200" dirty="0"/>
                <a:t>Login Principal</a:t>
              </a:r>
              <a:endParaRPr lang="es-CL" sz="2000" kern="1200" dirty="0"/>
            </a:p>
          </p:txBody>
        </p:sp>
      </p:grp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C7E9FC9D-426F-43F1-AD55-B1B7C3AC194E}"/>
              </a:ext>
            </a:extLst>
          </p:cNvPr>
          <p:cNvSpPr/>
          <p:nvPr/>
        </p:nvSpPr>
        <p:spPr>
          <a:xfrm>
            <a:off x="4762424" y="1761817"/>
            <a:ext cx="423104" cy="5641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/>
              <a:t> 1</a:t>
            </a:r>
            <a:endParaRPr lang="es-CL" dirty="0"/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C6C78187-06A2-4D61-B7E0-291049B44102}"/>
              </a:ext>
            </a:extLst>
          </p:cNvPr>
          <p:cNvGrpSpPr/>
          <p:nvPr/>
        </p:nvGrpSpPr>
        <p:grpSpPr>
          <a:xfrm>
            <a:off x="4885133" y="2450448"/>
            <a:ext cx="3799955" cy="608045"/>
            <a:chOff x="1268915" y="690006"/>
            <a:chExt cx="5066607" cy="608045"/>
          </a:xfrm>
          <a:solidFill>
            <a:srgbClr val="FFC000"/>
          </a:solidFill>
        </p:grpSpPr>
        <p:sp>
          <p:nvSpPr>
            <p:cNvPr id="31" name="Flecha: pentágono 30">
              <a:extLst>
                <a:ext uri="{FF2B5EF4-FFF2-40B4-BE49-F238E27FC236}">
                  <a16:creationId xmlns="" xmlns:a16="http://schemas.microsoft.com/office/drawing/2014/main" id="{126C43E2-A6FD-42F2-957F-6004E4E55499}"/>
                </a:ext>
              </a:extLst>
            </p:cNvPr>
            <p:cNvSpPr/>
            <p:nvPr/>
          </p:nvSpPr>
          <p:spPr>
            <a:xfrm rot="10800000">
              <a:off x="1387373" y="733913"/>
              <a:ext cx="4948149" cy="564138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lecha: pentágono 7">
              <a:extLst>
                <a:ext uri="{FF2B5EF4-FFF2-40B4-BE49-F238E27FC236}">
                  <a16:creationId xmlns="" xmlns:a16="http://schemas.microsoft.com/office/drawing/2014/main" id="{82679F38-899B-4D07-840C-607DCD8868BB}"/>
                </a:ext>
              </a:extLst>
            </p:cNvPr>
            <p:cNvSpPr txBox="1"/>
            <p:nvPr/>
          </p:nvSpPr>
          <p:spPr>
            <a:xfrm>
              <a:off x="1268915" y="690006"/>
              <a:ext cx="4807115" cy="5641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769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2000" kern="1200" dirty="0"/>
                <a:t>Base de datos Básica</a:t>
              </a:r>
            </a:p>
          </p:txBody>
        </p:sp>
      </p:grpSp>
      <p:sp>
        <p:nvSpPr>
          <p:cNvPr id="10" name="Elipse 9">
            <a:extLst>
              <a:ext uri="{FF2B5EF4-FFF2-40B4-BE49-F238E27FC236}">
                <a16:creationId xmlns="" xmlns:a16="http://schemas.microsoft.com/office/drawing/2014/main" id="{756A9FAB-AD2C-4230-9E61-2A87AE18C38E}"/>
              </a:ext>
            </a:extLst>
          </p:cNvPr>
          <p:cNvSpPr/>
          <p:nvPr/>
        </p:nvSpPr>
        <p:spPr>
          <a:xfrm>
            <a:off x="4762424" y="2494355"/>
            <a:ext cx="423104" cy="5641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/>
              <a:t> 2  </a:t>
            </a:r>
            <a:endParaRPr lang="es-CL" dirty="0"/>
          </a:p>
        </p:txBody>
      </p:sp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B7DE73A0-C034-4C97-BD50-72F925AB706B}"/>
              </a:ext>
            </a:extLst>
          </p:cNvPr>
          <p:cNvGrpSpPr/>
          <p:nvPr/>
        </p:nvGrpSpPr>
        <p:grpSpPr>
          <a:xfrm>
            <a:off x="4973977" y="3226893"/>
            <a:ext cx="3711112" cy="564138"/>
            <a:chOff x="1387373" y="1466451"/>
            <a:chExt cx="4948149" cy="564138"/>
          </a:xfrm>
          <a:solidFill>
            <a:srgbClr val="FFC000"/>
          </a:solidFill>
        </p:grpSpPr>
        <p:sp>
          <p:nvSpPr>
            <p:cNvPr id="29" name="Flecha: pentágono 28">
              <a:extLst>
                <a:ext uri="{FF2B5EF4-FFF2-40B4-BE49-F238E27FC236}">
                  <a16:creationId xmlns="" xmlns:a16="http://schemas.microsoft.com/office/drawing/2014/main" id="{BABAC9F5-5874-4F0B-B78B-E90B92841B52}"/>
                </a:ext>
              </a:extLst>
            </p:cNvPr>
            <p:cNvSpPr/>
            <p:nvPr/>
          </p:nvSpPr>
          <p:spPr>
            <a:xfrm rot="10800000">
              <a:off x="1387373" y="1466451"/>
              <a:ext cx="4948149" cy="564138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lecha: pentágono 10">
              <a:extLst>
                <a:ext uri="{FF2B5EF4-FFF2-40B4-BE49-F238E27FC236}">
                  <a16:creationId xmlns="" xmlns:a16="http://schemas.microsoft.com/office/drawing/2014/main" id="{C5CA7B05-1BA5-44B8-A1E8-1BF385C7F30D}"/>
                </a:ext>
              </a:extLst>
            </p:cNvPr>
            <p:cNvSpPr txBox="1"/>
            <p:nvPr/>
          </p:nvSpPr>
          <p:spPr>
            <a:xfrm rot="21600000">
              <a:off x="1528407" y="1466451"/>
              <a:ext cx="4807115" cy="5641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769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2000" kern="1200" dirty="0"/>
                <a:t>Interfaz Stock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="" xmlns:a16="http://schemas.microsoft.com/office/drawing/2014/main" id="{B2F88F05-5354-4657-BE58-AA809FC06162}"/>
              </a:ext>
            </a:extLst>
          </p:cNvPr>
          <p:cNvSpPr/>
          <p:nvPr/>
        </p:nvSpPr>
        <p:spPr>
          <a:xfrm>
            <a:off x="4762424" y="3226893"/>
            <a:ext cx="423104" cy="5641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/>
              <a:t> 3</a:t>
            </a:r>
            <a:endParaRPr lang="es-CL" dirty="0"/>
          </a:p>
        </p:txBody>
      </p:sp>
      <p:grpSp>
        <p:nvGrpSpPr>
          <p:cNvPr id="13" name="Grupo 12">
            <a:extLst>
              <a:ext uri="{FF2B5EF4-FFF2-40B4-BE49-F238E27FC236}">
                <a16:creationId xmlns="" xmlns:a16="http://schemas.microsoft.com/office/drawing/2014/main" id="{3E0764BD-34CD-477A-8BB8-DC84AD0E2C9D}"/>
              </a:ext>
            </a:extLst>
          </p:cNvPr>
          <p:cNvGrpSpPr/>
          <p:nvPr/>
        </p:nvGrpSpPr>
        <p:grpSpPr>
          <a:xfrm>
            <a:off x="4973977" y="3959431"/>
            <a:ext cx="3711112" cy="564138"/>
            <a:chOff x="1387373" y="2198989"/>
            <a:chExt cx="4948149" cy="564138"/>
          </a:xfrm>
          <a:solidFill>
            <a:schemeClr val="accent1"/>
          </a:solidFill>
        </p:grpSpPr>
        <p:sp>
          <p:nvSpPr>
            <p:cNvPr id="27" name="Flecha: pentágono 26">
              <a:extLst>
                <a:ext uri="{FF2B5EF4-FFF2-40B4-BE49-F238E27FC236}">
                  <a16:creationId xmlns="" xmlns:a16="http://schemas.microsoft.com/office/drawing/2014/main" id="{B126AC1C-21B6-4605-AAA5-28DFE035365B}"/>
                </a:ext>
              </a:extLst>
            </p:cNvPr>
            <p:cNvSpPr/>
            <p:nvPr/>
          </p:nvSpPr>
          <p:spPr>
            <a:xfrm rot="10800000">
              <a:off x="1387373" y="2198989"/>
              <a:ext cx="4948149" cy="564138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lecha: pentágono 13">
              <a:extLst>
                <a:ext uri="{FF2B5EF4-FFF2-40B4-BE49-F238E27FC236}">
                  <a16:creationId xmlns="" xmlns:a16="http://schemas.microsoft.com/office/drawing/2014/main" id="{5A36E626-F442-4ECE-BE11-A4C667228A6B}"/>
                </a:ext>
              </a:extLst>
            </p:cNvPr>
            <p:cNvSpPr txBox="1"/>
            <p:nvPr/>
          </p:nvSpPr>
          <p:spPr>
            <a:xfrm rot="21600000">
              <a:off x="1528407" y="2198989"/>
              <a:ext cx="4807115" cy="5641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769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2000" kern="1200" dirty="0"/>
                <a:t>Interfaz Agenda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8A033A31-AA07-4C03-86E6-F6209F3D8D7C}"/>
              </a:ext>
            </a:extLst>
          </p:cNvPr>
          <p:cNvSpPr/>
          <p:nvPr/>
        </p:nvSpPr>
        <p:spPr>
          <a:xfrm>
            <a:off x="4762424" y="3959431"/>
            <a:ext cx="423104" cy="5641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MX" dirty="0"/>
              <a:t> 4</a:t>
            </a:r>
            <a:endParaRPr lang="es-CL" dirty="0"/>
          </a:p>
        </p:txBody>
      </p:sp>
      <p:grpSp>
        <p:nvGrpSpPr>
          <p:cNvPr id="15" name="Grupo 14">
            <a:extLst>
              <a:ext uri="{FF2B5EF4-FFF2-40B4-BE49-F238E27FC236}">
                <a16:creationId xmlns="" xmlns:a16="http://schemas.microsoft.com/office/drawing/2014/main" id="{78483B44-6E89-451B-BD1E-7B7DE300AA80}"/>
              </a:ext>
            </a:extLst>
          </p:cNvPr>
          <p:cNvGrpSpPr/>
          <p:nvPr/>
        </p:nvGrpSpPr>
        <p:grpSpPr>
          <a:xfrm>
            <a:off x="4973977" y="4691969"/>
            <a:ext cx="3711112" cy="564138"/>
            <a:chOff x="1387373" y="2931527"/>
            <a:chExt cx="4948149" cy="564138"/>
          </a:xfrm>
          <a:solidFill>
            <a:schemeClr val="accent1"/>
          </a:solidFill>
        </p:grpSpPr>
        <p:sp>
          <p:nvSpPr>
            <p:cNvPr id="25" name="Flecha: pentágono 24">
              <a:extLst>
                <a:ext uri="{FF2B5EF4-FFF2-40B4-BE49-F238E27FC236}">
                  <a16:creationId xmlns="" xmlns:a16="http://schemas.microsoft.com/office/drawing/2014/main" id="{E5513D3B-2469-4915-AE53-3C426063125C}"/>
                </a:ext>
              </a:extLst>
            </p:cNvPr>
            <p:cNvSpPr/>
            <p:nvPr/>
          </p:nvSpPr>
          <p:spPr>
            <a:xfrm rot="10800000">
              <a:off x="1387373" y="2931527"/>
              <a:ext cx="4948149" cy="564138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Flecha: pentágono 16">
              <a:extLst>
                <a:ext uri="{FF2B5EF4-FFF2-40B4-BE49-F238E27FC236}">
                  <a16:creationId xmlns="" xmlns:a16="http://schemas.microsoft.com/office/drawing/2014/main" id="{2DB7AA0C-E374-47F9-AECC-1587500BB52F}"/>
                </a:ext>
              </a:extLst>
            </p:cNvPr>
            <p:cNvSpPr txBox="1"/>
            <p:nvPr/>
          </p:nvSpPr>
          <p:spPr>
            <a:xfrm rot="21600000">
              <a:off x="1528407" y="2931527"/>
              <a:ext cx="4807115" cy="5641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8769" tIns="99060" rIns="184912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dirty="0"/>
                <a:t>I</a:t>
              </a:r>
              <a:r>
                <a:rPr lang="es-CL" sz="2000" dirty="0"/>
                <a:t>nterfaz Venta</a:t>
              </a:r>
              <a:endParaRPr lang="es-CL" sz="2000" kern="1200" dirty="0"/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="" xmlns:a16="http://schemas.microsoft.com/office/drawing/2014/main" id="{4D0C7F61-1341-484D-8D4C-03626377ED2F}"/>
              </a:ext>
            </a:extLst>
          </p:cNvPr>
          <p:cNvSpPr/>
          <p:nvPr/>
        </p:nvSpPr>
        <p:spPr>
          <a:xfrm>
            <a:off x="4762424" y="4691969"/>
            <a:ext cx="423104" cy="5641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427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379</TotalTime>
  <Words>412</Words>
  <Application>Microsoft Office PowerPoint</Application>
  <PresentationFormat>Presentación en pantalla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Boticario</vt:lpstr>
      <vt:lpstr>Proyecto: Cortinaje</vt:lpstr>
      <vt:lpstr>Datos de la empresa</vt:lpstr>
      <vt:lpstr>Situación actual</vt:lpstr>
      <vt:lpstr>Requerimientos del Usuario</vt:lpstr>
      <vt:lpstr>Requerimientos funcionales</vt:lpstr>
      <vt:lpstr>Requerimientos no funcionales</vt:lpstr>
      <vt:lpstr>Estimación de casos de usos</vt:lpstr>
      <vt:lpstr>Esfuerzo estimado BASADO EN casos de uso</vt:lpstr>
      <vt:lpstr>Casos de usos</vt:lpstr>
      <vt:lpstr>Patrón de diseño de Arquitectura</vt:lpstr>
      <vt:lpstr>Ciclo de vida del producto: prototipo evolutivo</vt:lpstr>
      <vt:lpstr>Carta Gantt</vt:lpstr>
      <vt:lpstr>Diagrama de procesos: REGISTRAR CLIENTES Y PEDIDO</vt:lpstr>
      <vt:lpstr>Diagrama de procesos: Verificación del producto en bodega</vt:lpstr>
      <vt:lpstr>Diagrama de procesos: Agregar Fecha de entrega</vt:lpstr>
      <vt:lpstr>Diagrama de procesos: Eliminar Fecha de entrega</vt:lpstr>
      <vt:lpstr>Herramientas a implementar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falabella</dc:creator>
  <cp:lastModifiedBy>falabella</cp:lastModifiedBy>
  <cp:revision>36</cp:revision>
  <dcterms:created xsi:type="dcterms:W3CDTF">2018-09-11T17:54:23Z</dcterms:created>
  <dcterms:modified xsi:type="dcterms:W3CDTF">2018-10-03T17:25:44Z</dcterms:modified>
</cp:coreProperties>
</file>