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0"/>
  </p:notesMasterIdLst>
  <p:handoutMasterIdLst>
    <p:handoutMasterId r:id="rId21"/>
  </p:handoutMasterIdLst>
  <p:sldIdLst>
    <p:sldId id="501" r:id="rId2"/>
    <p:sldId id="593" r:id="rId3"/>
    <p:sldId id="589" r:id="rId4"/>
    <p:sldId id="591" r:id="rId5"/>
    <p:sldId id="592" r:id="rId6"/>
    <p:sldId id="568" r:id="rId7"/>
    <p:sldId id="588" r:id="rId8"/>
    <p:sldId id="583" r:id="rId9"/>
    <p:sldId id="584" r:id="rId10"/>
    <p:sldId id="571" r:id="rId11"/>
    <p:sldId id="586" r:id="rId12"/>
    <p:sldId id="587" r:id="rId13"/>
    <p:sldId id="574" r:id="rId14"/>
    <p:sldId id="575" r:id="rId15"/>
    <p:sldId id="576" r:id="rId16"/>
    <p:sldId id="577" r:id="rId17"/>
    <p:sldId id="578" r:id="rId18"/>
    <p:sldId id="58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C565B-8663-F1CF-55EA-0A55CA7DB1A7}" v="1" dt="2025-10-20T18:50:41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0" autoAdjust="0"/>
    <p:restoredTop sz="94531" autoAdjust="0"/>
  </p:normalViewPr>
  <p:slideViewPr>
    <p:cSldViewPr>
      <p:cViewPr varScale="1">
        <p:scale>
          <a:sx n="91" d="100"/>
          <a:sy n="91" d="100"/>
        </p:scale>
        <p:origin x="9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96A2EDE-72D6-44D0-A19B-6F34730A6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37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52CE9B-FE11-4B18-AF7B-8627CFBFF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849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7356462-0D68-1244-8906-B5E3B4D9A53C}" type="slidenum">
              <a:rPr 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7356462-0D68-1244-8906-B5E3B4D9A53C}" type="slidenum">
              <a:rPr 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7356462-0D68-1244-8906-B5E3B4D9A53C}" type="slidenum">
              <a:rPr 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A64101D-C7AA-2846-BD29-D283FDE95675}" type="slidenum">
              <a:rPr lang="en-US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0C5963E-ABEB-864B-B8BB-FEE89AB181C7}" type="slidenum">
              <a:rPr 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EFA7E40-1678-0A4A-8948-EB2A8C8DE60F}" type="slidenum">
              <a:rPr 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CCA6E9E-4AD7-7542-B335-74AE4851A2DE}" type="slidenum">
              <a:rPr 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AE32037-B25B-C640-AC7E-ED6826D8350B}" type="slidenum">
              <a:rPr lang="en-US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BD70C13-1841-D346-8C7C-8156EAC8E5E0}" type="slidenum">
              <a:rPr lang="en-US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7356462-0D68-1244-8906-B5E3B4D9A53C}" type="slidenum">
              <a:rPr 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7356462-0D68-1244-8906-B5E3B4D9A53C}" type="slidenum">
              <a:rPr lang="en-US" sz="1200">
                <a:solidFill>
                  <a:schemeClr val="tx1"/>
                </a:solidFill>
              </a:rPr>
              <a:pPr eaLnBrk="1" hangingPunct="1"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7356462-0D68-1244-8906-B5E3B4D9A53C}" type="slidenum">
              <a:rPr lang="en-US" sz="1200">
                <a:solidFill>
                  <a:schemeClr val="tx1"/>
                </a:solidFill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7356462-0D68-1244-8906-B5E3B4D9A53C}" type="slidenum">
              <a:rPr 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7356462-0D68-1244-8906-B5E3B4D9A53C}" type="slidenum">
              <a:rPr 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7356462-0D68-1244-8906-B5E3B4D9A53C}" type="slidenum">
              <a:rPr lang="en-US" sz="1200">
                <a:solidFill>
                  <a:schemeClr val="tx1"/>
                </a:solidFill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7356462-0D68-1244-8906-B5E3B4D9A53C}" type="slidenum">
              <a:rPr 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D7A9F0A-62EA-1D4D-BAF9-10EF508C7DF4}" type="slidenum">
              <a:rPr 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ooter-b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background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ww_header_bg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5A77E-B733-48F1-8799-35949AE45C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6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E27A5-3845-4E03-97DC-5A379D9D72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7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BE225-3997-46CE-B8DC-E4AD59B7A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75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ooter-b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background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ww_header_bg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602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88035-3F1D-4BDB-848B-D11D0295D1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4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06BF-BF67-46F8-9F65-A1F80462C1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5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C7A74-4E67-40B0-8BA0-A0B3ACC415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2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5F6DF-72E5-4626-AD98-17025EB65B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1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DCBE3-B486-4A26-9040-41E226C658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90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DC1A1-ABA4-499C-80B9-6FFA1C40CA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20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4255E-9AA9-43E4-A13C-0EF00BD367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76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D714F-8327-4B86-AC47-B21C7CF0AF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Object-Oriented Programming Using C++, Third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78AAADA-66AC-4159-918F-0F0A45CAE9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35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2441575"/>
          </a:xfrm>
        </p:spPr>
        <p:txBody>
          <a:bodyPr/>
          <a:lstStyle/>
          <a:p>
            <a:r>
              <a:rPr lang="en-US" altLang="en-US" sz="5000" b="1">
                <a:latin typeface="Blackoak Std" panose="00000A00000000000000" pitchFamily="50" charset="0"/>
              </a:rPr>
              <a:t>CS 225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029200"/>
            <a:ext cx="64008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Heather Marriott</a:t>
            </a:r>
            <a:b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</a:b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Embry-Riddle Aeronautical University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76400" y="3810000"/>
            <a:ext cx="5486400" cy="8001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800" dirty="0"/>
              <a:t>Operator Overloading Cont.</a:t>
            </a:r>
          </a:p>
          <a:p>
            <a:pPr>
              <a:buFont typeface="Arial" charset="0"/>
              <a:buNone/>
              <a:defRPr/>
            </a:pPr>
            <a:endParaRPr lang="en-US" sz="2800" dirty="0"/>
          </a:p>
          <a:p>
            <a:pPr>
              <a:buFont typeface="Arial" charset="0"/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5316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07635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Overloading ++ and --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7431087" cy="2516187"/>
          </a:xfrm>
          <a:noFill/>
        </p:spPr>
      </p:pic>
    </p:spTree>
    <p:extLst>
      <p:ext uri="{BB962C8B-B14F-4D97-AF65-F5344CB8AC3E}">
        <p14:creationId xmlns:p14="http://schemas.microsoft.com/office/powerpoint/2010/main" val="80780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8674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Multiple Operations in a Statement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33350"/>
            <a:ext cx="72961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46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8674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Multiple Operations in a Statement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2400"/>
            <a:ext cx="73914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43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8"/>
            <a:ext cx="8229600" cy="4525962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</a:rPr>
              <a:t>If the prototype to overload the prefix increments is: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</a:rPr>
              <a:t>	Inventory&amp; operator++();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How can we represent the postfix operator? 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Overloading the Prefix ++ and --</a:t>
            </a:r>
          </a:p>
        </p:txBody>
      </p:sp>
    </p:spTree>
    <p:extLst>
      <p:ext uri="{BB962C8B-B14F-4D97-AF65-F5344CB8AC3E}">
        <p14:creationId xmlns:p14="http://schemas.microsoft.com/office/powerpoint/2010/main" val="327584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</a:rPr>
              <a:t>The prototype to overload the postfix increments is: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Inventory operator++(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</a:rPr>
              <a:t>The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is a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dummy argument</a:t>
            </a:r>
            <a:r>
              <a:rPr lang="en-US" dirty="0">
                <a:latin typeface="Arial" charset="0"/>
              </a:rPr>
              <a:t>, its not actually used in the function, but exists only to provide a different function prototype.  You do not actually pass an integer when you call 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</a:rPr>
              <a:t>         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anItem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++;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33400" y="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Overloading the Postfix ++ and --</a:t>
            </a:r>
          </a:p>
        </p:txBody>
      </p:sp>
    </p:spTree>
    <p:extLst>
      <p:ext uri="{BB962C8B-B14F-4D97-AF65-F5344CB8AC3E}">
        <p14:creationId xmlns:p14="http://schemas.microsoft.com/office/powerpoint/2010/main" val="247107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772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</a:rPr>
              <a:t>Overloading the == Operator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8093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operator </a:t>
            </a:r>
            <a:r>
              <a:rPr lang="en-US" b="1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 usually returns: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solidFill>
                  <a:schemeClr val="tx1"/>
                </a:solidFill>
              </a:rPr>
              <a:t> an integer value with 0 or 1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</a:rPr>
              <a:t>        or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solidFill>
                  <a:schemeClr val="tx1"/>
                </a:solidFill>
              </a:rPr>
              <a:t>true or false </a:t>
            </a:r>
          </a:p>
        </p:txBody>
      </p:sp>
      <p:pic>
        <p:nvPicPr>
          <p:cNvPr id="1843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743200"/>
            <a:ext cx="7431088" cy="3649663"/>
          </a:xfrm>
          <a:noFill/>
        </p:spPr>
      </p:pic>
    </p:spTree>
    <p:extLst>
      <p:ext uri="{BB962C8B-B14F-4D97-AF65-F5344CB8AC3E}">
        <p14:creationId xmlns:p14="http://schemas.microsoft.com/office/powerpoint/2010/main" val="25473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</a:rPr>
              <a:t>Overloading the = Operator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686800" cy="464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dirty="0">
                <a:latin typeface="Arial" charset="0"/>
              </a:rPr>
              <a:t>An implementation of the = operator will be provided for you if you don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t write one.</a:t>
            </a:r>
          </a:p>
          <a:p>
            <a:pPr marL="506413" lvl="1" indent="-49213"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total = 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aShirt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 + 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aTie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 + pants;</a:t>
            </a:r>
          </a:p>
          <a:p>
            <a:pPr marL="106363" indent="-49213">
              <a:buFontTx/>
              <a:buNone/>
            </a:pPr>
            <a:r>
              <a:rPr lang="en-US" sz="2800" dirty="0">
                <a:latin typeface="Arial" charset="0"/>
              </a:rPr>
              <a:t>a temporary object holds the sum of </a:t>
            </a:r>
            <a:r>
              <a:rPr lang="en-US" sz="2800" dirty="0" err="1">
                <a:latin typeface="Arial" charset="0"/>
              </a:rPr>
              <a:t>aShirt</a:t>
            </a:r>
            <a:r>
              <a:rPr lang="en-US" sz="2800" dirty="0">
                <a:latin typeface="Arial" charset="0"/>
              </a:rPr>
              <a:t> + </a:t>
            </a:r>
            <a:r>
              <a:rPr lang="en-US" sz="2800" dirty="0" err="1">
                <a:latin typeface="Arial" charset="0"/>
              </a:rPr>
              <a:t>aTie</a:t>
            </a:r>
            <a:r>
              <a:rPr lang="en-US" sz="2800" dirty="0">
                <a:latin typeface="Arial" charset="0"/>
              </a:rPr>
              <a:t> +pants.  The = operator assigns every field of the class object on the right of the = to the field on the left of the =</a:t>
            </a:r>
          </a:p>
          <a:p>
            <a:pPr marL="506413" lvl="1" indent="-49213">
              <a:buFontTx/>
              <a:buNone/>
            </a:pP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aShirt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=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aTie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;</a:t>
            </a:r>
          </a:p>
          <a:p>
            <a:pPr marL="106363" indent="-49213">
              <a:buFontTx/>
              <a:buNone/>
            </a:pPr>
            <a:r>
              <a:rPr lang="en-US" sz="2800" dirty="0">
                <a:latin typeface="Arial" charset="0"/>
              </a:rPr>
              <a:t>All the values for the fields in </a:t>
            </a:r>
            <a:r>
              <a:rPr lang="en-US" sz="2800" dirty="0" err="1">
                <a:latin typeface="Arial" charset="0"/>
              </a:rPr>
              <a:t>aTie</a:t>
            </a:r>
            <a:r>
              <a:rPr lang="en-US" sz="2800" dirty="0">
                <a:latin typeface="Arial" charset="0"/>
              </a:rPr>
              <a:t> are assigned to the fields in </a:t>
            </a:r>
            <a:r>
              <a:rPr lang="en-US" sz="2800" dirty="0" err="1">
                <a:latin typeface="Arial" charset="0"/>
              </a:rPr>
              <a:t>aShirt</a:t>
            </a:r>
            <a:r>
              <a:rPr lang="en-US" sz="2800" dirty="0">
                <a:latin typeface="Arial" charset="0"/>
              </a:rPr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198623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charset="0"/>
              </a:rPr>
              <a:t>Overloading the = Operator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If you want the = operator to do something other than assign each member, then you must create a custom </a:t>
            </a:r>
            <a:r>
              <a:rPr lang="en-US" sz="2800" b="1">
                <a:latin typeface="Courier New" charset="0"/>
              </a:rPr>
              <a:t>operator=()</a:t>
            </a:r>
            <a:r>
              <a:rPr lang="en-US" sz="2800" b="1">
                <a:latin typeface="Arial" charset="0"/>
              </a:rPr>
              <a:t> function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5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latin typeface="Arial" charset="0"/>
              </a:rPr>
              <a:t>In Class Exercises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80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dirty="0">
                <a:latin typeface="Arial" charset="0"/>
              </a:rPr>
              <a:t>Copy the file ~marric72/cs225/Lect18/Pizza.cc</a:t>
            </a:r>
          </a:p>
          <a:p>
            <a:pPr marL="0" indent="0" eaLnBrk="1" hangingPunct="1">
              <a:buFontTx/>
              <a:buNone/>
            </a:pPr>
            <a:endParaRPr lang="en-US" sz="2800" dirty="0"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Replace the </a:t>
            </a:r>
            <a:r>
              <a:rPr lang="en-US" sz="2800" dirty="0" err="1">
                <a:latin typeface="Arial" charset="0"/>
              </a:rPr>
              <a:t>displayValues</a:t>
            </a:r>
            <a:r>
              <a:rPr lang="en-US" sz="2800" dirty="0">
                <a:latin typeface="Arial" charset="0"/>
              </a:rPr>
              <a:t>() function with an overloaded &lt;&lt; operator to display each Pizza.</a:t>
            </a:r>
          </a:p>
          <a:p>
            <a:pPr marL="0" indent="0">
              <a:buNone/>
            </a:pPr>
            <a:endParaRPr lang="en-US" sz="2800" dirty="0"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In main, replace : </a:t>
            </a:r>
            <a:r>
              <a:rPr lang="en-US" sz="2800" dirty="0" err="1">
                <a:latin typeface="Arial" charset="0"/>
              </a:rPr>
              <a:t>aPizza.displayValues</a:t>
            </a:r>
            <a:r>
              <a:rPr lang="en-US" sz="2800" dirty="0">
                <a:latin typeface="Arial" charset="0"/>
              </a:rPr>
              <a:t>( );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                   with</a:t>
            </a:r>
          </a:p>
          <a:p>
            <a:pPr marL="0" indent="0">
              <a:buNone/>
            </a:pPr>
            <a:r>
              <a:rPr lang="en-US" sz="2800" dirty="0" err="1">
                <a:latin typeface="Arial" charset="0"/>
              </a:rPr>
              <a:t>cout</a:t>
            </a:r>
            <a:r>
              <a:rPr lang="en-US" sz="2800" dirty="0">
                <a:latin typeface="Arial" charset="0"/>
              </a:rPr>
              <a:t>&lt;&lt;</a:t>
            </a:r>
            <a:r>
              <a:rPr lang="en-US" sz="2800" dirty="0" err="1">
                <a:latin typeface="Arial" charset="0"/>
              </a:rPr>
              <a:t>aPizza</a:t>
            </a:r>
            <a:r>
              <a:rPr lang="en-US" sz="2800">
                <a:latin typeface="Arial" charset="0"/>
              </a:rPr>
              <a:t>;  </a:t>
            </a:r>
            <a:endParaRPr lang="en-US" sz="2800" dirty="0">
              <a:latin typeface="Arial" charset="0"/>
            </a:endParaRPr>
          </a:p>
          <a:p>
            <a:pPr marL="0" indent="0" eaLnBrk="1" hangingPunct="1">
              <a:buFontTx/>
              <a:buNone/>
            </a:pPr>
            <a:endParaRPr lang="en-US" sz="2800" dirty="0">
              <a:latin typeface="Arial" charset="0"/>
            </a:endParaRPr>
          </a:p>
          <a:p>
            <a:pPr marL="0" indent="0" eaLnBrk="1" hangingPunct="1">
              <a:buFontTx/>
              <a:buNone/>
            </a:pPr>
            <a:endParaRPr lang="en-US" sz="2800" dirty="0">
              <a:latin typeface="Arial" charset="0"/>
            </a:endParaRPr>
          </a:p>
        </p:txBody>
      </p:sp>
      <p:pic>
        <p:nvPicPr>
          <p:cNvPr id="19462" name="Picture 4" descr="pizza_slice_p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914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5" descr="pizza_slice_p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914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13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 Class Exercise – Member Function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Pokemon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is-IS" sz="2400" dirty="0"/>
              <a:t>…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public: ...</a:t>
            </a:r>
            <a:endParaRPr lang="en-US" sz="2400" dirty="0"/>
          </a:p>
          <a:p>
            <a:pPr marL="0" indent="0">
              <a:buNone/>
            </a:pPr>
            <a:r>
              <a:rPr lang="ro-RO" sz="2400" dirty="0"/>
              <a:t> </a:t>
            </a:r>
            <a:r>
              <a:rPr lang="ro-RO" sz="2400" dirty="0">
                <a:solidFill>
                  <a:srgbClr val="0000FF"/>
                </a:solidFill>
              </a:rPr>
              <a:t> int operator+(Pokemon</a:t>
            </a:r>
            <a:r>
              <a:rPr lang="en-US" sz="2400" dirty="0">
                <a:solidFill>
                  <a:srgbClr val="0000FF"/>
                </a:solidFill>
              </a:rPr>
              <a:t>&amp;</a:t>
            </a:r>
            <a:r>
              <a:rPr lang="ro-RO" sz="2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friend </a:t>
            </a:r>
            <a:r>
              <a:rPr lang="en-US" sz="2400" dirty="0" err="1"/>
              <a:t>ostream</a:t>
            </a:r>
            <a:r>
              <a:rPr lang="en-US" sz="2400" dirty="0"/>
              <a:t>&amp; operator&lt;&lt;(</a:t>
            </a:r>
            <a:r>
              <a:rPr lang="en-US" sz="2400" dirty="0" err="1"/>
              <a:t>ostream</a:t>
            </a:r>
            <a:r>
              <a:rPr lang="en-US" sz="2400" dirty="0"/>
              <a:t> &amp;</a:t>
            </a:r>
            <a:r>
              <a:rPr lang="en-US" sz="2400" dirty="0" err="1"/>
              <a:t>os</a:t>
            </a:r>
            <a:r>
              <a:rPr lang="en-US" sz="2400" dirty="0"/>
              <a:t>,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Pokemon</a:t>
            </a:r>
            <a:r>
              <a:rPr lang="en-US" sz="2400" dirty="0"/>
              <a:t>&amp;);</a:t>
            </a:r>
          </a:p>
          <a:p>
            <a:pPr marL="0" indent="0">
              <a:buNone/>
            </a:pPr>
            <a:r>
              <a:rPr lang="uk-UA" sz="2400" dirty="0"/>
              <a:t>};</a:t>
            </a:r>
            <a:endParaRPr lang="en-US" sz="2400" dirty="0"/>
          </a:p>
          <a:p>
            <a:pPr marL="0" indent="0">
              <a:buNone/>
            </a:pPr>
            <a:r>
              <a:rPr lang="hr-HR" sz="2400" dirty="0">
                <a:solidFill>
                  <a:srgbClr val="0000FF"/>
                </a:solidFill>
              </a:rPr>
              <a:t>int Pokemon::operator+(Pokemon</a:t>
            </a:r>
            <a:r>
              <a:rPr lang="en-US" sz="2400" dirty="0">
                <a:solidFill>
                  <a:srgbClr val="0000FF"/>
                </a:solidFill>
              </a:rPr>
              <a:t>&amp;</a:t>
            </a:r>
            <a:r>
              <a:rPr lang="hr-HR" sz="2400" dirty="0">
                <a:solidFill>
                  <a:srgbClr val="0000FF"/>
                </a:solidFill>
              </a:rPr>
              <a:t> p){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000FF"/>
                </a:solidFill>
              </a:rPr>
              <a:t>  int totalCP;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</a:rPr>
              <a:t>  </a:t>
            </a:r>
            <a:r>
              <a:rPr lang="pt-BR" sz="2400" dirty="0" err="1">
                <a:solidFill>
                  <a:srgbClr val="0000FF"/>
                </a:solidFill>
              </a:rPr>
              <a:t>totalCP</a:t>
            </a:r>
            <a:r>
              <a:rPr lang="pt-BR" sz="2400" dirty="0">
                <a:solidFill>
                  <a:srgbClr val="0000FF"/>
                </a:solidFill>
              </a:rPr>
              <a:t>= </a:t>
            </a:r>
            <a:r>
              <a:rPr lang="pt-BR" sz="2400" dirty="0" err="1">
                <a:solidFill>
                  <a:srgbClr val="0000FF"/>
                </a:solidFill>
              </a:rPr>
              <a:t>cp</a:t>
            </a:r>
            <a:r>
              <a:rPr lang="pt-BR" sz="2400" dirty="0">
                <a:solidFill>
                  <a:srgbClr val="0000FF"/>
                </a:solidFill>
              </a:rPr>
              <a:t> + </a:t>
            </a:r>
            <a:r>
              <a:rPr lang="pt-BR" sz="2400" dirty="0" err="1">
                <a:solidFill>
                  <a:srgbClr val="0000FF"/>
                </a:solidFill>
              </a:rPr>
              <a:t>p.cp</a:t>
            </a:r>
            <a:r>
              <a:rPr lang="pt-BR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return </a:t>
            </a:r>
            <a:r>
              <a:rPr lang="en-US" sz="2400" dirty="0" err="1">
                <a:solidFill>
                  <a:srgbClr val="0000FF"/>
                </a:solidFill>
              </a:rPr>
              <a:t>totalCP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sz="28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8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 Class Exercise – Member Function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Pokemon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is-IS" sz="2400" dirty="0"/>
              <a:t>…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public: ...</a:t>
            </a:r>
            <a:endParaRPr lang="en-US" sz="2400" dirty="0"/>
          </a:p>
          <a:p>
            <a:pPr marL="0" indent="0">
              <a:buNone/>
            </a:pPr>
            <a:r>
              <a:rPr lang="ro-RO" sz="2400" dirty="0"/>
              <a:t> </a:t>
            </a:r>
            <a:r>
              <a:rPr lang="ro-RO" sz="2400" dirty="0">
                <a:solidFill>
                  <a:srgbClr val="0000FF"/>
                </a:solidFill>
              </a:rPr>
              <a:t> int operator+(Pokemon</a:t>
            </a:r>
            <a:r>
              <a:rPr lang="en-US" sz="2400" dirty="0">
                <a:solidFill>
                  <a:srgbClr val="0000FF"/>
                </a:solidFill>
              </a:rPr>
              <a:t>&amp;</a:t>
            </a:r>
            <a:r>
              <a:rPr lang="ro-RO" sz="2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is-IS" sz="2400" dirty="0"/>
              <a:t>…</a:t>
            </a:r>
            <a:endParaRPr lang="en-US" sz="2400" dirty="0"/>
          </a:p>
          <a:p>
            <a:pPr marL="0" indent="0">
              <a:buNone/>
            </a:pPr>
            <a:r>
              <a:rPr lang="uk-UA" sz="2400" dirty="0"/>
              <a:t>};</a:t>
            </a:r>
            <a:endParaRPr lang="en-US" sz="2400" dirty="0"/>
          </a:p>
          <a:p>
            <a:pPr marL="0" indent="0">
              <a:buNone/>
            </a:pPr>
            <a:r>
              <a:rPr lang="fr-FR" sz="2800" dirty="0" err="1"/>
              <a:t>int</a:t>
            </a:r>
            <a:r>
              <a:rPr lang="fr-FR" sz="2800" dirty="0"/>
              <a:t> main(){</a:t>
            </a:r>
          </a:p>
          <a:p>
            <a:pPr marL="0" indent="0">
              <a:buNone/>
            </a:pPr>
            <a:r>
              <a:rPr lang="pl-PL" sz="2800" dirty="0"/>
              <a:t>  Pokemon p("</a:t>
            </a:r>
            <a:r>
              <a:rPr lang="pl-PL" sz="2800" dirty="0" err="1"/>
              <a:t>Pikachu</a:t>
            </a:r>
            <a:r>
              <a:rPr lang="pl-PL" sz="2800" dirty="0"/>
              <a:t>");</a:t>
            </a:r>
          </a:p>
          <a:p>
            <a:pPr marL="0" indent="0">
              <a:buNone/>
            </a:pPr>
            <a:r>
              <a:rPr lang="nl-NL" sz="2800" dirty="0"/>
              <a:t>  </a:t>
            </a:r>
            <a:r>
              <a:rPr lang="nl-NL" sz="2800" dirty="0" err="1">
                <a:solidFill>
                  <a:srgbClr val="0000FF"/>
                </a:solidFill>
              </a:rPr>
              <a:t>const</a:t>
            </a:r>
            <a:r>
              <a:rPr lang="nl-NL" sz="2800" dirty="0"/>
              <a:t> </a:t>
            </a:r>
            <a:r>
              <a:rPr lang="nl-NL" sz="2800" dirty="0" err="1"/>
              <a:t>Pokemon</a:t>
            </a:r>
            <a:r>
              <a:rPr lang="nl-NL" sz="2800" dirty="0"/>
              <a:t> e("</a:t>
            </a:r>
            <a:r>
              <a:rPr lang="nl-NL" sz="2800" dirty="0" err="1"/>
              <a:t>Eevee</a:t>
            </a:r>
            <a:r>
              <a:rPr lang="nl-NL" sz="2800" dirty="0"/>
              <a:t>", 50);</a:t>
            </a:r>
          </a:p>
          <a:p>
            <a:pPr marL="0" indent="0">
              <a:buNone/>
            </a:pPr>
            <a:r>
              <a:rPr lang="hu-HU" sz="2800" dirty="0"/>
              <a:t>  int total=p+e;      </a:t>
            </a:r>
            <a:r>
              <a:rPr lang="hu-HU" sz="2800" dirty="0">
                <a:solidFill>
                  <a:srgbClr val="0000FF"/>
                </a:solidFill>
              </a:rPr>
              <a:t>//COMPILE ERROR !!!!!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7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Handling </a:t>
            </a:r>
            <a:r>
              <a:rPr lang="en-US" sz="4000" dirty="0" err="1">
                <a:solidFill>
                  <a:schemeClr val="bg1"/>
                </a:solidFill>
              </a:rPr>
              <a:t>Const</a:t>
            </a:r>
            <a:r>
              <a:rPr lang="en-US" sz="4000" dirty="0">
                <a:solidFill>
                  <a:schemeClr val="bg1"/>
                </a:solidFill>
              </a:rPr>
              <a:t>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4602163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>
                <a:solidFill>
                  <a:srgbClr val="0000FF"/>
                </a:solidFill>
              </a:rPr>
              <a:t>int Pokemon::operator+(const Pokemon</a:t>
            </a:r>
            <a:r>
              <a:rPr lang="en-US" sz="2400" dirty="0">
                <a:solidFill>
                  <a:srgbClr val="0000FF"/>
                </a:solidFill>
              </a:rPr>
              <a:t>&amp;</a:t>
            </a:r>
            <a:r>
              <a:rPr lang="hr-HR" sz="2400" dirty="0">
                <a:solidFill>
                  <a:srgbClr val="0000FF"/>
                </a:solidFill>
              </a:rPr>
              <a:t> p){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000FF"/>
                </a:solidFill>
              </a:rPr>
              <a:t>  int totalCP;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</a:rPr>
              <a:t>  </a:t>
            </a:r>
            <a:r>
              <a:rPr lang="pt-BR" sz="2400" dirty="0" err="1">
                <a:solidFill>
                  <a:srgbClr val="0000FF"/>
                </a:solidFill>
              </a:rPr>
              <a:t>totalCP</a:t>
            </a:r>
            <a:r>
              <a:rPr lang="pt-BR" sz="2400" dirty="0">
                <a:solidFill>
                  <a:srgbClr val="0000FF"/>
                </a:solidFill>
              </a:rPr>
              <a:t>= </a:t>
            </a:r>
            <a:r>
              <a:rPr lang="pt-BR" sz="2400" dirty="0" err="1">
                <a:solidFill>
                  <a:srgbClr val="0000FF"/>
                </a:solidFill>
              </a:rPr>
              <a:t>cp</a:t>
            </a:r>
            <a:r>
              <a:rPr lang="pt-BR" sz="2400" dirty="0">
                <a:solidFill>
                  <a:srgbClr val="0000FF"/>
                </a:solidFill>
              </a:rPr>
              <a:t> + </a:t>
            </a:r>
            <a:r>
              <a:rPr lang="pt-BR" sz="2400" dirty="0" err="1">
                <a:solidFill>
                  <a:srgbClr val="0000FF"/>
                </a:solidFill>
              </a:rPr>
              <a:t>p.cp</a:t>
            </a:r>
            <a:r>
              <a:rPr lang="pt-BR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return </a:t>
            </a:r>
            <a:r>
              <a:rPr lang="en-US" sz="2400" dirty="0" err="1">
                <a:solidFill>
                  <a:srgbClr val="0000FF"/>
                </a:solidFill>
              </a:rPr>
              <a:t>totalCP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fr-FR" sz="2400" dirty="0" err="1"/>
              <a:t>int</a:t>
            </a:r>
            <a:r>
              <a:rPr lang="fr-FR" sz="2400" dirty="0"/>
              <a:t> main(){</a:t>
            </a:r>
            <a:r>
              <a:rPr lang="pl-PL" sz="2400" dirty="0"/>
              <a:t>  </a:t>
            </a:r>
          </a:p>
          <a:p>
            <a:pPr marL="0" indent="0">
              <a:buNone/>
            </a:pPr>
            <a:r>
              <a:rPr lang="pl-PL" sz="2400" dirty="0"/>
              <a:t>  Pokemon p("</a:t>
            </a:r>
            <a:r>
              <a:rPr lang="pl-PL" sz="2400" dirty="0" err="1"/>
              <a:t>Pikachu</a:t>
            </a:r>
            <a:r>
              <a:rPr lang="pl-PL" sz="2400" dirty="0"/>
              <a:t>");</a:t>
            </a:r>
          </a:p>
          <a:p>
            <a:pPr marL="0" indent="0">
              <a:buNone/>
            </a:pPr>
            <a:r>
              <a:rPr lang="nl-NL" sz="2400" dirty="0"/>
              <a:t>  </a:t>
            </a:r>
            <a:r>
              <a:rPr lang="nl-NL" sz="2400" dirty="0" err="1">
                <a:solidFill>
                  <a:srgbClr val="0000FF"/>
                </a:solidFill>
              </a:rPr>
              <a:t>const</a:t>
            </a:r>
            <a:r>
              <a:rPr lang="nl-NL" sz="2400" dirty="0"/>
              <a:t> </a:t>
            </a:r>
            <a:r>
              <a:rPr lang="nl-NL" sz="2400" dirty="0" err="1"/>
              <a:t>Pokemon</a:t>
            </a:r>
            <a:r>
              <a:rPr lang="nl-NL" sz="2400" dirty="0"/>
              <a:t> e("</a:t>
            </a:r>
            <a:r>
              <a:rPr lang="nl-NL" sz="2400" dirty="0" err="1"/>
              <a:t>Eevee</a:t>
            </a:r>
            <a:r>
              <a:rPr lang="nl-NL" sz="2400" dirty="0"/>
              <a:t>", 50);</a:t>
            </a:r>
          </a:p>
          <a:p>
            <a:pPr marL="0" indent="0">
              <a:buNone/>
            </a:pPr>
            <a:r>
              <a:rPr lang="hu-HU" sz="2400" dirty="0"/>
              <a:t>  int total=p+e;      </a:t>
            </a:r>
            <a:r>
              <a:rPr lang="hu-HU" sz="2400" dirty="0">
                <a:solidFill>
                  <a:srgbClr val="0000FF"/>
                </a:solidFill>
              </a:rPr>
              <a:t>//Fixed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sz="28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9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Handling </a:t>
            </a:r>
            <a:r>
              <a:rPr lang="en-US" sz="4000" dirty="0" err="1">
                <a:solidFill>
                  <a:schemeClr val="bg1"/>
                </a:solidFill>
              </a:rPr>
              <a:t>Const</a:t>
            </a:r>
            <a:r>
              <a:rPr lang="en-US" sz="4000" dirty="0">
                <a:solidFill>
                  <a:schemeClr val="bg1"/>
                </a:solidFill>
              </a:rPr>
              <a:t>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4602163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>
                <a:solidFill>
                  <a:srgbClr val="0000FF"/>
                </a:solidFill>
              </a:rPr>
              <a:t>int Pokemon::operator+(const Pokemon</a:t>
            </a:r>
            <a:r>
              <a:rPr lang="en-US" sz="2400" dirty="0">
                <a:solidFill>
                  <a:srgbClr val="0000FF"/>
                </a:solidFill>
              </a:rPr>
              <a:t>&amp;</a:t>
            </a:r>
            <a:r>
              <a:rPr lang="hr-HR" sz="2400" dirty="0">
                <a:solidFill>
                  <a:srgbClr val="0000FF"/>
                </a:solidFill>
              </a:rPr>
              <a:t> p)              {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000FF"/>
                </a:solidFill>
              </a:rPr>
              <a:t>  int totalCP;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</a:rPr>
              <a:t>  </a:t>
            </a:r>
            <a:r>
              <a:rPr lang="pt-BR" sz="2400" dirty="0" err="1">
                <a:solidFill>
                  <a:srgbClr val="0000FF"/>
                </a:solidFill>
              </a:rPr>
              <a:t>totalCP</a:t>
            </a:r>
            <a:r>
              <a:rPr lang="pt-BR" sz="2400" dirty="0">
                <a:solidFill>
                  <a:srgbClr val="0000FF"/>
                </a:solidFill>
              </a:rPr>
              <a:t>= </a:t>
            </a:r>
            <a:r>
              <a:rPr lang="pt-BR" sz="2400" dirty="0" err="1">
                <a:solidFill>
                  <a:srgbClr val="0000FF"/>
                </a:solidFill>
              </a:rPr>
              <a:t>cp</a:t>
            </a:r>
            <a:r>
              <a:rPr lang="pt-BR" sz="2400" dirty="0">
                <a:solidFill>
                  <a:srgbClr val="0000FF"/>
                </a:solidFill>
              </a:rPr>
              <a:t> + </a:t>
            </a:r>
            <a:r>
              <a:rPr lang="pt-BR" sz="2400" dirty="0" err="1">
                <a:solidFill>
                  <a:srgbClr val="0000FF"/>
                </a:solidFill>
              </a:rPr>
              <a:t>p.cp</a:t>
            </a:r>
            <a:r>
              <a:rPr lang="pt-BR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return </a:t>
            </a:r>
            <a:r>
              <a:rPr lang="en-US" sz="2400" dirty="0" err="1">
                <a:solidFill>
                  <a:srgbClr val="0000FF"/>
                </a:solidFill>
              </a:rPr>
              <a:t>totalCP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fr-FR" sz="2400" dirty="0" err="1"/>
              <a:t>int</a:t>
            </a:r>
            <a:r>
              <a:rPr lang="fr-FR" sz="2400" dirty="0"/>
              <a:t> main(){</a:t>
            </a:r>
            <a:r>
              <a:rPr lang="pl-PL" sz="2400" dirty="0"/>
              <a:t>  </a:t>
            </a:r>
          </a:p>
          <a:p>
            <a:pPr marL="0" indent="0">
              <a:buNone/>
            </a:pPr>
            <a:r>
              <a:rPr lang="pl-PL" sz="2400" dirty="0"/>
              <a:t>  </a:t>
            </a:r>
            <a:r>
              <a:rPr lang="pl-PL" sz="2400" dirty="0" err="1">
                <a:solidFill>
                  <a:srgbClr val="0000FF"/>
                </a:solidFill>
              </a:rPr>
              <a:t>const</a:t>
            </a:r>
            <a:r>
              <a:rPr lang="pl-PL" sz="2400" dirty="0"/>
              <a:t> Pokemon p("</a:t>
            </a:r>
            <a:r>
              <a:rPr lang="pl-PL" sz="2400" dirty="0" err="1"/>
              <a:t>Pikachu</a:t>
            </a:r>
            <a:r>
              <a:rPr lang="pl-PL" sz="2400" dirty="0"/>
              <a:t>");</a:t>
            </a:r>
          </a:p>
          <a:p>
            <a:pPr marL="0" indent="0">
              <a:buNone/>
            </a:pPr>
            <a:r>
              <a:rPr lang="nl-NL" sz="2400" dirty="0"/>
              <a:t>  </a:t>
            </a:r>
            <a:r>
              <a:rPr lang="nl-NL" sz="2400" dirty="0" err="1">
                <a:solidFill>
                  <a:srgbClr val="0000FF"/>
                </a:solidFill>
              </a:rPr>
              <a:t>const</a:t>
            </a:r>
            <a:r>
              <a:rPr lang="nl-NL" sz="2400" dirty="0"/>
              <a:t> </a:t>
            </a:r>
            <a:r>
              <a:rPr lang="nl-NL" sz="2400" dirty="0" err="1"/>
              <a:t>Pokemon</a:t>
            </a:r>
            <a:r>
              <a:rPr lang="nl-NL" sz="2400" dirty="0"/>
              <a:t> e("</a:t>
            </a:r>
            <a:r>
              <a:rPr lang="nl-NL" sz="2400" dirty="0" err="1"/>
              <a:t>Eevee</a:t>
            </a:r>
            <a:r>
              <a:rPr lang="nl-NL" sz="2400" dirty="0"/>
              <a:t>", 50);</a:t>
            </a:r>
          </a:p>
          <a:p>
            <a:pPr marL="0" indent="0">
              <a:buNone/>
            </a:pPr>
            <a:r>
              <a:rPr lang="hu-HU" sz="2400" dirty="0"/>
              <a:t>  int total=p+e;      </a:t>
            </a:r>
            <a:r>
              <a:rPr lang="hu-HU" sz="2400" dirty="0">
                <a:solidFill>
                  <a:srgbClr val="0000FF"/>
                </a:solidFill>
              </a:rPr>
              <a:t>//Compile Error if you don't promise to keep 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00FF"/>
                </a:solidFill>
              </a:rPr>
              <a:t>                                //p constant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sz="2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0" y="129540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const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0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 Class Exercise – Friend Function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Pokemon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is-IS" sz="2400" dirty="0"/>
              <a:t>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FF"/>
                </a:solidFill>
              </a:rPr>
              <a:t>friend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operator+(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Pokemon</a:t>
            </a:r>
            <a:r>
              <a:rPr lang="en-US" sz="2400" dirty="0">
                <a:solidFill>
                  <a:srgbClr val="0000FF"/>
                </a:solidFill>
              </a:rPr>
              <a:t>&amp;,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Pokemon</a:t>
            </a:r>
            <a:r>
              <a:rPr lang="en-US" sz="2400" dirty="0">
                <a:solidFill>
                  <a:srgbClr val="0000FF"/>
                </a:solidFill>
              </a:rPr>
              <a:t>&amp;) ;</a:t>
            </a:r>
          </a:p>
          <a:p>
            <a:pPr marL="0" indent="0">
              <a:buNone/>
            </a:pPr>
            <a:r>
              <a:rPr lang="en-US" sz="2400" dirty="0"/>
              <a:t>  friend </a:t>
            </a:r>
            <a:r>
              <a:rPr lang="en-US" sz="2400" dirty="0" err="1"/>
              <a:t>ostream</a:t>
            </a:r>
            <a:r>
              <a:rPr lang="en-US" sz="2400" dirty="0"/>
              <a:t>&amp; operator&lt;&lt;(</a:t>
            </a:r>
            <a:r>
              <a:rPr lang="en-US" sz="2400" dirty="0" err="1"/>
              <a:t>ostream</a:t>
            </a:r>
            <a:r>
              <a:rPr lang="en-US" sz="2400" dirty="0"/>
              <a:t> &amp;</a:t>
            </a:r>
            <a:r>
              <a:rPr lang="en-US" sz="2400" dirty="0" err="1"/>
              <a:t>os</a:t>
            </a:r>
            <a:r>
              <a:rPr lang="en-US" sz="2400" dirty="0"/>
              <a:t>,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Pokemon</a:t>
            </a:r>
            <a:r>
              <a:rPr lang="en-US" sz="2400" dirty="0"/>
              <a:t>&amp;);</a:t>
            </a:r>
          </a:p>
          <a:p>
            <a:pPr marL="0" indent="0">
              <a:buNone/>
            </a:pPr>
            <a:r>
              <a:rPr lang="uk-UA" sz="2400" dirty="0"/>
              <a:t>};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operator+(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Pokemon</a:t>
            </a:r>
            <a:r>
              <a:rPr lang="en-US" sz="2400" dirty="0">
                <a:solidFill>
                  <a:srgbClr val="0000FF"/>
                </a:solidFill>
              </a:rPr>
              <a:t>&amp; p,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Pokemon</a:t>
            </a:r>
            <a:r>
              <a:rPr lang="en-US" sz="2400" dirty="0">
                <a:solidFill>
                  <a:srgbClr val="0000FF"/>
                </a:solidFill>
              </a:rPr>
              <a:t>&amp; p2) {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0000FF"/>
                </a:solidFill>
              </a:rPr>
              <a:t>  int totalCP;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</a:rPr>
              <a:t>  </a:t>
            </a:r>
            <a:r>
              <a:rPr lang="pt-BR" sz="2400" dirty="0" err="1">
                <a:solidFill>
                  <a:srgbClr val="0000FF"/>
                </a:solidFill>
              </a:rPr>
              <a:t>totalCP</a:t>
            </a:r>
            <a:r>
              <a:rPr lang="pt-BR" sz="2400" dirty="0">
                <a:solidFill>
                  <a:srgbClr val="0000FF"/>
                </a:solidFill>
              </a:rPr>
              <a:t>= </a:t>
            </a:r>
            <a:r>
              <a:rPr lang="pt-BR" sz="2400" dirty="0" err="1">
                <a:solidFill>
                  <a:srgbClr val="0000FF"/>
                </a:solidFill>
              </a:rPr>
              <a:t>p.cp</a:t>
            </a:r>
            <a:r>
              <a:rPr lang="pt-BR" sz="2400" dirty="0">
                <a:solidFill>
                  <a:srgbClr val="0000FF"/>
                </a:solidFill>
              </a:rPr>
              <a:t> + p2.cp;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return </a:t>
            </a:r>
            <a:r>
              <a:rPr lang="en-US" sz="2400" dirty="0" err="1">
                <a:solidFill>
                  <a:srgbClr val="0000FF"/>
                </a:solidFill>
              </a:rPr>
              <a:t>totalCP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sz="28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0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Multiple Operations in a Statement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Most languages allow you to </a:t>
            </a:r>
            <a:r>
              <a:rPr lang="en-US" sz="2800" b="1">
                <a:latin typeface="Arial" charset="0"/>
              </a:rPr>
              <a:t>chain operations,</a:t>
            </a:r>
            <a:r>
              <a:rPr lang="en-US" sz="2800">
                <a:latin typeface="Arial" charset="0"/>
              </a:rPr>
              <a:t> that is, they allow several operators within the same statement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When you write a statement using integers or doubles, such as </a:t>
            </a:r>
            <a:r>
              <a:rPr lang="en-US" sz="2800">
                <a:latin typeface="Courier New" charset="0"/>
              </a:rPr>
              <a:t>total = a + b + c;</a:t>
            </a:r>
            <a:r>
              <a:rPr lang="en-US" sz="2800">
                <a:latin typeface="Arial" charset="0"/>
              </a:rPr>
              <a:t>, first </a:t>
            </a:r>
            <a:r>
              <a:rPr lang="en-US" sz="2800">
                <a:latin typeface="Courier New" charset="0"/>
              </a:rPr>
              <a:t>a</a:t>
            </a:r>
            <a:r>
              <a:rPr lang="en-US" sz="2800">
                <a:latin typeface="Arial" charset="0"/>
              </a:rPr>
              <a:t> and </a:t>
            </a:r>
            <a:r>
              <a:rPr lang="en-US" sz="2800">
                <a:latin typeface="Courier New" charset="0"/>
              </a:rPr>
              <a:t>b</a:t>
            </a:r>
            <a:r>
              <a:rPr lang="en-US" sz="2800">
                <a:latin typeface="Arial" charset="0"/>
              </a:rPr>
              <a:t> are added, creating a temporary value; then, </a:t>
            </a:r>
            <a:r>
              <a:rPr lang="en-US" sz="2800">
                <a:latin typeface="Courier New" charset="0"/>
              </a:rPr>
              <a:t>c</a:t>
            </a:r>
            <a:r>
              <a:rPr lang="en-US" sz="2800">
                <a:latin typeface="Arial" charset="0"/>
              </a:rPr>
              <a:t> is added to the temporary value, and the final result is stored in </a:t>
            </a:r>
            <a:r>
              <a:rPr lang="en-US" sz="2800">
                <a:latin typeface="Courier New" charset="0"/>
              </a:rPr>
              <a:t>total</a:t>
            </a: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The same rules of operations apply when you want to create class objects that can use multiple operations in a statement</a:t>
            </a:r>
          </a:p>
        </p:txBody>
      </p:sp>
    </p:spTree>
    <p:extLst>
      <p:ext uri="{BB962C8B-B14F-4D97-AF65-F5344CB8AC3E}">
        <p14:creationId xmlns:p14="http://schemas.microsoft.com/office/powerpoint/2010/main" val="320259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8674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Multiple Operations in a Statement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52400"/>
            <a:ext cx="7313613" cy="5376863"/>
          </a:xfrm>
          <a:noFill/>
        </p:spPr>
      </p:pic>
    </p:spTree>
    <p:extLst>
      <p:ext uri="{BB962C8B-B14F-4D97-AF65-F5344CB8AC3E}">
        <p14:creationId xmlns:p14="http://schemas.microsoft.com/office/powerpoint/2010/main" val="339529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8674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Multiple Operations in a Statement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53"/>
            <a:ext cx="7610475" cy="551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4642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9BCA679-D9E9-4E20-9CE5-C5B75DD29032}" vid="{1CFACC96-BD79-4AC7-82C9-CF7632B6AAB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646</Words>
  <Application>Microsoft Office PowerPoint</Application>
  <PresentationFormat>On-screen Show (4:3)</PresentationFormat>
  <Paragraphs>119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CS 225</vt:lpstr>
      <vt:lpstr>In Class Exercise – Member Function</vt:lpstr>
      <vt:lpstr>In Class Exercise – Member Function</vt:lpstr>
      <vt:lpstr>Handling Const Variables</vt:lpstr>
      <vt:lpstr>Handling Const Variables</vt:lpstr>
      <vt:lpstr>In Class Exercise – Friend Function</vt:lpstr>
      <vt:lpstr>Multiple Operations in a Statement</vt:lpstr>
      <vt:lpstr>Multiple Operations in a Statement</vt:lpstr>
      <vt:lpstr>Multiple Operations in a Statement</vt:lpstr>
      <vt:lpstr>Overloading ++ and --</vt:lpstr>
      <vt:lpstr>Multiple Operations in a Statement</vt:lpstr>
      <vt:lpstr>Multiple Operations in a Statement</vt:lpstr>
      <vt:lpstr>Overloading the Prefix ++ and --</vt:lpstr>
      <vt:lpstr>PowerPoint Presentation</vt:lpstr>
      <vt:lpstr>Overloading the == Operator</vt:lpstr>
      <vt:lpstr>Overloading the = Operator</vt:lpstr>
      <vt:lpstr>Overloading the = Operator</vt:lpstr>
      <vt:lpstr>In Class Exercises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Using C++, Third Edition</dc:title>
  <dc:subject/>
  <dc:creator/>
  <cp:lastModifiedBy/>
  <cp:revision>477</cp:revision>
  <dcterms:created xsi:type="dcterms:W3CDTF">2002-09-27T23:29:22Z</dcterms:created>
  <dcterms:modified xsi:type="dcterms:W3CDTF">2025-10-20T18:50:55Z</dcterms:modified>
</cp:coreProperties>
</file>