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63" r:id="rId5"/>
    <p:sldId id="258" r:id="rId6"/>
    <p:sldId id="272" r:id="rId7"/>
    <p:sldId id="273" r:id="rId8"/>
    <p:sldId id="274" r:id="rId9"/>
    <p:sldId id="257" r:id="rId10"/>
    <p:sldId id="259" r:id="rId11"/>
    <p:sldId id="260" r:id="rId12"/>
    <p:sldId id="261" r:id="rId13"/>
    <p:sldId id="262" r:id="rId14"/>
    <p:sldId id="264" r:id="rId15"/>
    <p:sldId id="265" r:id="rId16"/>
    <p:sldId id="266" r:id="rId17"/>
    <p:sldId id="267" r:id="rId18"/>
    <p:sldId id="268" r:id="rId19"/>
    <p:sldId id="269"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CF27-BEEB-43A9-8361-B82DB37979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13CCFD-74F7-47A1-89FF-FBBE3A526D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51521D-0357-42A5-B920-96017EFE9C9D}"/>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5" name="Footer Placeholder 4">
            <a:extLst>
              <a:ext uri="{FF2B5EF4-FFF2-40B4-BE49-F238E27FC236}">
                <a16:creationId xmlns:a16="http://schemas.microsoft.com/office/drawing/2014/main" id="{FBB2DBE7-BB02-422C-8C8D-17BF8AC13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F8433-5327-4729-8973-649CF7670E99}"/>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316476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4BEB-F511-41A5-B284-D9E723AB5E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280152-D2C1-4087-8540-8490A5E60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022EF-2D41-4E48-A6C9-C12807DB2B44}"/>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5" name="Footer Placeholder 4">
            <a:extLst>
              <a:ext uri="{FF2B5EF4-FFF2-40B4-BE49-F238E27FC236}">
                <a16:creationId xmlns:a16="http://schemas.microsoft.com/office/drawing/2014/main" id="{032F679B-C02D-4BEF-A402-30934259B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ED51B1-6FE2-413B-831D-78AD3FC84702}"/>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63241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3B4B56-47EB-4932-855B-BC0FBBC7F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804290-39CB-43C9-9985-66ED0B0347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FA03CE-CD4F-425E-88F3-1C443EAEAC0C}"/>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5" name="Footer Placeholder 4">
            <a:extLst>
              <a:ext uri="{FF2B5EF4-FFF2-40B4-BE49-F238E27FC236}">
                <a16:creationId xmlns:a16="http://schemas.microsoft.com/office/drawing/2014/main" id="{898BE72E-CF55-40F5-A4E5-83180F0C7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B02F3-1D48-4832-A3E1-E8A7AE405B27}"/>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3209577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BF66-5A50-44A6-B93F-67AC2FC94F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73E77-4D06-4227-B2B1-6DE2A0D4E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8276CA-A527-48EB-8777-B92417808D52}"/>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5" name="Footer Placeholder 4">
            <a:extLst>
              <a:ext uri="{FF2B5EF4-FFF2-40B4-BE49-F238E27FC236}">
                <a16:creationId xmlns:a16="http://schemas.microsoft.com/office/drawing/2014/main" id="{E19AE438-7962-4B9C-B279-F1CF30881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D49BA-4673-408E-B779-F41C6B44B406}"/>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308310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3337B-45E4-4C79-A733-0E3752657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EDAEFF-902F-4BD0-9F85-B9570F632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B780EE-2EA2-4E8D-ADC2-0726C8C9AC11}"/>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5" name="Footer Placeholder 4">
            <a:extLst>
              <a:ext uri="{FF2B5EF4-FFF2-40B4-BE49-F238E27FC236}">
                <a16:creationId xmlns:a16="http://schemas.microsoft.com/office/drawing/2014/main" id="{CCA15C3D-9744-444B-A075-68B514B072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50AC8-0095-4095-932D-3FD43CBFD428}"/>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76484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866B-92FE-4295-8B70-273117715F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B99F5E-4CBC-4F4A-9BF2-3E534EA31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45BF7C-A6B8-4106-AFBA-3CE8A3FBF7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8A1486-BA32-4529-9840-759D3A4FCAD5}"/>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6" name="Footer Placeholder 5">
            <a:extLst>
              <a:ext uri="{FF2B5EF4-FFF2-40B4-BE49-F238E27FC236}">
                <a16:creationId xmlns:a16="http://schemas.microsoft.com/office/drawing/2014/main" id="{29A3733E-896C-4626-88DA-D6395168D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91E7A-13B6-4C0F-9E15-A5F32B27C8AB}"/>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360319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5E91-EC50-4F94-B02B-FF53B9316A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BF169F-56DD-48DD-8DE3-83CCB3494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BF373D-EE0A-42CB-AD88-639C31DCB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7FF328-0F44-49ED-BC5B-DCC3AD385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4AD0C3-7A5E-4E59-AC44-C1F2433808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2FB1C6-F765-494A-9EA0-E26C05409251}"/>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8" name="Footer Placeholder 7">
            <a:extLst>
              <a:ext uri="{FF2B5EF4-FFF2-40B4-BE49-F238E27FC236}">
                <a16:creationId xmlns:a16="http://schemas.microsoft.com/office/drawing/2014/main" id="{3D4159CA-296F-4818-AB7B-44ED8B8920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190D11-D131-41A0-A103-C44DD5EC00D7}"/>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365591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8727-5195-4BB4-AF14-38A419E9CD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13177A-07C8-4AEE-ADF3-01FF0CE19023}"/>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4" name="Footer Placeholder 3">
            <a:extLst>
              <a:ext uri="{FF2B5EF4-FFF2-40B4-BE49-F238E27FC236}">
                <a16:creationId xmlns:a16="http://schemas.microsoft.com/office/drawing/2014/main" id="{6FBD0382-29E5-4BDE-A939-4905630F50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918441-3C0A-4816-BBFE-68E939405B92}"/>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349412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67125-715C-457C-B355-B02CE900732B}"/>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3" name="Footer Placeholder 2">
            <a:extLst>
              <a:ext uri="{FF2B5EF4-FFF2-40B4-BE49-F238E27FC236}">
                <a16:creationId xmlns:a16="http://schemas.microsoft.com/office/drawing/2014/main" id="{29CEFB00-62CA-4D1F-836F-475B99F470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5195F-2669-400E-89DE-8B91935BF1DE}"/>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4043997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5816-0A8D-4358-BA63-6552B31B2F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895E7A-80CD-4EEC-91D9-EDAC9F499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553A19-D50A-474D-8727-21EF61EC1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EDCBD2-90C5-46A0-BEED-3A9CA41F46EF}"/>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6" name="Footer Placeholder 5">
            <a:extLst>
              <a:ext uri="{FF2B5EF4-FFF2-40B4-BE49-F238E27FC236}">
                <a16:creationId xmlns:a16="http://schemas.microsoft.com/office/drawing/2014/main" id="{0F251543-0E01-43A8-9C9A-75EB0B266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B460A5-F68E-499E-9A46-286EAAEF6482}"/>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366002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BD04-A7F3-4091-BD6E-84E3C4CD6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C6874A-6094-4857-97C2-6706CE0E2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923BA8-6161-4F33-A14B-5CD8555C1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54A14F-E867-497C-911C-424287E15EC1}"/>
              </a:ext>
            </a:extLst>
          </p:cNvPr>
          <p:cNvSpPr>
            <a:spLocks noGrp="1"/>
          </p:cNvSpPr>
          <p:nvPr>
            <p:ph type="dt" sz="half" idx="10"/>
          </p:nvPr>
        </p:nvSpPr>
        <p:spPr/>
        <p:txBody>
          <a:bodyPr/>
          <a:lstStyle/>
          <a:p>
            <a:fld id="{8ACDB411-CA93-4052-BEB6-B58DA549FE26}" type="datetimeFigureOut">
              <a:rPr lang="en-IN" smtClean="0"/>
              <a:t>28-01-2025</a:t>
            </a:fld>
            <a:endParaRPr lang="en-IN"/>
          </a:p>
        </p:txBody>
      </p:sp>
      <p:sp>
        <p:nvSpPr>
          <p:cNvPr id="6" name="Footer Placeholder 5">
            <a:extLst>
              <a:ext uri="{FF2B5EF4-FFF2-40B4-BE49-F238E27FC236}">
                <a16:creationId xmlns:a16="http://schemas.microsoft.com/office/drawing/2014/main" id="{CD5434F4-7DD7-411D-9527-6F20789FD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D43C78-4D9F-4EE1-8C8E-968822AFFCB6}"/>
              </a:ext>
            </a:extLst>
          </p:cNvPr>
          <p:cNvSpPr>
            <a:spLocks noGrp="1"/>
          </p:cNvSpPr>
          <p:nvPr>
            <p:ph type="sldNum" sz="quarter" idx="12"/>
          </p:nvPr>
        </p:nvSpPr>
        <p:spPr/>
        <p:txBody>
          <a:bodyPr/>
          <a:lstStyle/>
          <a:p>
            <a:fld id="{3A03627C-A64E-436F-8010-944BC1DE0FAA}" type="slidenum">
              <a:rPr lang="en-IN" smtClean="0"/>
              <a:t>‹#›</a:t>
            </a:fld>
            <a:endParaRPr lang="en-IN"/>
          </a:p>
        </p:txBody>
      </p:sp>
    </p:spTree>
    <p:extLst>
      <p:ext uri="{BB962C8B-B14F-4D97-AF65-F5344CB8AC3E}">
        <p14:creationId xmlns:p14="http://schemas.microsoft.com/office/powerpoint/2010/main" val="4052709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3E946-C5A2-4769-A453-3C5C443A4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7667E1-AFAB-4A28-81D0-996433FF1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5EE1E6-6CA8-4741-8317-008E45DF2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DB411-CA93-4052-BEB6-B58DA549FE26}" type="datetimeFigureOut">
              <a:rPr lang="en-IN" smtClean="0"/>
              <a:t>28-01-2025</a:t>
            </a:fld>
            <a:endParaRPr lang="en-IN"/>
          </a:p>
        </p:txBody>
      </p:sp>
      <p:sp>
        <p:nvSpPr>
          <p:cNvPr id="5" name="Footer Placeholder 4">
            <a:extLst>
              <a:ext uri="{FF2B5EF4-FFF2-40B4-BE49-F238E27FC236}">
                <a16:creationId xmlns:a16="http://schemas.microsoft.com/office/drawing/2014/main" id="{318FA50A-D30D-4842-995F-9E70F16044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D97D42-D4F5-40FD-BAD2-3AA2BD66DD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3627C-A64E-436F-8010-944BC1DE0FAA}" type="slidenum">
              <a:rPr lang="en-IN" smtClean="0"/>
              <a:t>‹#›</a:t>
            </a:fld>
            <a:endParaRPr lang="en-IN"/>
          </a:p>
        </p:txBody>
      </p:sp>
    </p:spTree>
    <p:extLst>
      <p:ext uri="{BB962C8B-B14F-4D97-AF65-F5344CB8AC3E}">
        <p14:creationId xmlns:p14="http://schemas.microsoft.com/office/powerpoint/2010/main" val="426738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82800" y="334937"/>
            <a:ext cx="6808453" cy="1572684"/>
          </a:xfrm>
          <a:custGeom>
            <a:avLst/>
            <a:gdLst/>
            <a:ahLst/>
            <a:cxnLst/>
            <a:rect l="l" t="t" r="r" b="b"/>
            <a:pathLst>
              <a:path w="10212680" h="2359026">
                <a:moveTo>
                  <a:pt x="0" y="0"/>
                </a:moveTo>
                <a:lnTo>
                  <a:pt x="10212680" y="0"/>
                </a:lnTo>
                <a:lnTo>
                  <a:pt x="10212680" y="2359026"/>
                </a:lnTo>
                <a:lnTo>
                  <a:pt x="0" y="2359026"/>
                </a:lnTo>
                <a:lnTo>
                  <a:pt x="0" y="0"/>
                </a:lnTo>
                <a:close/>
              </a:path>
            </a:pathLst>
          </a:custGeom>
          <a:blipFill>
            <a:blip r:embed="rId2"/>
            <a:stretch>
              <a:fillRect/>
            </a:stretch>
          </a:blipFill>
        </p:spPr>
      </p:sp>
      <p:sp>
        <p:nvSpPr>
          <p:cNvPr id="3" name="TextBox 3"/>
          <p:cNvSpPr txBox="1"/>
          <p:nvPr/>
        </p:nvSpPr>
        <p:spPr>
          <a:xfrm>
            <a:off x="6092826" y="2849669"/>
            <a:ext cx="6350" cy="867802"/>
          </a:xfrm>
          <a:prstGeom prst="rect">
            <a:avLst/>
          </a:prstGeom>
        </p:spPr>
        <p:txBody>
          <a:bodyPr lIns="0" tIns="0" rIns="0" bIns="0" rtlCol="0" anchor="t">
            <a:spAutoFit/>
          </a:bodyPr>
          <a:lstStyle/>
          <a:p>
            <a:pPr algn="ctr">
              <a:lnSpc>
                <a:spcPts val="8587"/>
              </a:lnSpc>
            </a:pPr>
            <a:endParaRPr sz="1200"/>
          </a:p>
        </p:txBody>
      </p:sp>
      <p:sp>
        <p:nvSpPr>
          <p:cNvPr id="4" name="TextBox 4"/>
          <p:cNvSpPr txBox="1"/>
          <p:nvPr/>
        </p:nvSpPr>
        <p:spPr>
          <a:xfrm>
            <a:off x="152401" y="2482117"/>
            <a:ext cx="12124879" cy="969433"/>
          </a:xfrm>
          <a:prstGeom prst="rect">
            <a:avLst/>
          </a:prstGeom>
        </p:spPr>
        <p:txBody>
          <a:bodyPr lIns="0" tIns="0" rIns="0" bIns="0" rtlCol="0" anchor="t">
            <a:spAutoFit/>
          </a:bodyPr>
          <a:lstStyle/>
          <a:p>
            <a:pPr marL="103298" marR="425471" algn="ctr">
              <a:spcBef>
                <a:spcPts val="223"/>
              </a:spcBef>
            </a:pPr>
            <a:r>
              <a:rPr lang="en-IN" sz="3200" dirty="0">
                <a:solidFill>
                  <a:schemeClr val="dk1"/>
                </a:solidFill>
                <a:latin typeface="Times New Roman" panose="02020603050405020304" pitchFamily="18" charset="0"/>
                <a:ea typeface="Mulish"/>
                <a:cs typeface="Times New Roman" panose="02020603050405020304" pitchFamily="18" charset="0"/>
                <a:sym typeface="Mulish"/>
              </a:rPr>
              <a:t>Project on</a:t>
            </a:r>
            <a:endParaRPr lang="en-US" sz="2933"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103298" marR="425471" algn="ctr">
              <a:spcBef>
                <a:spcPts val="223"/>
              </a:spcBef>
            </a:pPr>
            <a:r>
              <a:rPr lang="en-US" sz="2933"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SMART</a:t>
            </a:r>
            <a:r>
              <a:rPr lang="en-US" sz="2933" b="1" kern="0" spc="-13"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933"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CROP</a:t>
            </a:r>
            <a:r>
              <a:rPr lang="en-US" sz="2933" b="1" kern="0" spc="-13"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933"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PROTECTION</a:t>
            </a:r>
            <a:r>
              <a:rPr lang="en-US" sz="2933" b="1" kern="0" spc="-7"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933" b="1" kern="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SYSTEM USING DEEP LEARNING</a:t>
            </a:r>
            <a:endParaRPr lang="en-IN" sz="2933" b="1" kern="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5"/>
          <p:cNvSpPr txBox="1"/>
          <p:nvPr/>
        </p:nvSpPr>
        <p:spPr>
          <a:xfrm>
            <a:off x="1482290" y="3359759"/>
            <a:ext cx="9885145" cy="3143296"/>
          </a:xfrm>
          <a:prstGeom prst="rect">
            <a:avLst/>
          </a:prstGeom>
        </p:spPr>
        <p:txBody>
          <a:bodyPr wrap="square" lIns="0" tIns="0" rIns="0" bIns="0" rtlCol="0" anchor="t">
            <a:spAutoFit/>
          </a:bodyPr>
          <a:lstStyle/>
          <a:p>
            <a:pPr marL="0" lvl="0" indent="0" algn="ctr" rtl="0">
              <a:spcBef>
                <a:spcPts val="0"/>
              </a:spcBef>
              <a:spcAft>
                <a:spcPts val="0"/>
              </a:spcAft>
              <a:buNone/>
            </a:pPr>
            <a:r>
              <a:rPr lang="en-US" sz="2400" dirty="0">
                <a:solidFill>
                  <a:schemeClr val="dk1"/>
                </a:solidFill>
                <a:latin typeface="Times New Roman" panose="02020603050405020304" pitchFamily="18" charset="0"/>
                <a:ea typeface="Mulish"/>
                <a:cs typeface="Times New Roman" panose="02020603050405020304" pitchFamily="18" charset="0"/>
                <a:sym typeface="Mulish"/>
              </a:rPr>
              <a:t>Bachelor in Technology</a:t>
            </a:r>
          </a:p>
          <a:p>
            <a:pPr marL="0" lvl="0" indent="0" algn="ctr" rtl="0">
              <a:spcBef>
                <a:spcPts val="0"/>
              </a:spcBef>
              <a:spcAft>
                <a:spcPts val="0"/>
              </a:spcAft>
              <a:buNone/>
            </a:pPr>
            <a:r>
              <a:rPr lang="en-US" sz="2400" dirty="0">
                <a:solidFill>
                  <a:schemeClr val="dk1"/>
                </a:solidFill>
                <a:latin typeface="Times New Roman" panose="02020603050405020304" pitchFamily="18" charset="0"/>
                <a:ea typeface="Mulish"/>
                <a:cs typeface="Times New Roman" panose="02020603050405020304" pitchFamily="18" charset="0"/>
                <a:sym typeface="Mulish"/>
              </a:rPr>
              <a:t>In</a:t>
            </a:r>
          </a:p>
          <a:p>
            <a:pPr marL="0" lvl="0" indent="0" algn="ctr" rtl="0">
              <a:spcBef>
                <a:spcPts val="0"/>
              </a:spcBef>
              <a:spcAft>
                <a:spcPts val="0"/>
              </a:spcAft>
              <a:buNone/>
            </a:pPr>
            <a:r>
              <a:rPr lang="en-US" sz="2400" dirty="0">
                <a:solidFill>
                  <a:schemeClr val="dk1"/>
                </a:solidFill>
                <a:latin typeface="Times New Roman" panose="02020603050405020304" pitchFamily="18" charset="0"/>
                <a:ea typeface="Mulish"/>
                <a:cs typeface="Times New Roman" panose="02020603050405020304" pitchFamily="18" charset="0"/>
                <a:sym typeface="Mulish"/>
              </a:rPr>
              <a:t>       Computer Science and Engineering(Data Science)</a:t>
            </a:r>
          </a:p>
          <a:p>
            <a:pPr marL="0" lvl="0" indent="0" algn="ctr" rtl="0">
              <a:spcBef>
                <a:spcPts val="0"/>
              </a:spcBef>
              <a:spcAft>
                <a:spcPts val="0"/>
              </a:spcAft>
              <a:buNone/>
            </a:pPr>
            <a:r>
              <a:rPr lang="en-US" sz="2400" dirty="0">
                <a:solidFill>
                  <a:schemeClr val="dk1"/>
                </a:solidFill>
                <a:latin typeface="Times New Roman" panose="02020603050405020304" pitchFamily="18" charset="0"/>
                <a:ea typeface="Mulish"/>
                <a:cs typeface="Times New Roman" panose="02020603050405020304" pitchFamily="18" charset="0"/>
                <a:sym typeface="Mulish"/>
              </a:rPr>
              <a:t>By</a:t>
            </a:r>
          </a:p>
          <a:p>
            <a:pPr algn="just">
              <a:lnSpc>
                <a:spcPts val="3266"/>
              </a:lnSpc>
            </a:pPr>
            <a:r>
              <a:rPr lang="en-US" sz="2333" dirty="0">
                <a:solidFill>
                  <a:srgbClr val="000000"/>
                </a:solidFill>
                <a:latin typeface="Canva Sans"/>
                <a:ea typeface="Canva Sans"/>
                <a:cs typeface="Canva Sans"/>
                <a:sym typeface="Canva Sans"/>
              </a:rPr>
              <a:t>			M.ANILKUMAR - 21VE1A6741</a:t>
            </a:r>
          </a:p>
          <a:p>
            <a:pPr algn="just">
              <a:lnSpc>
                <a:spcPts val="3266"/>
              </a:lnSpc>
            </a:pPr>
            <a:r>
              <a:rPr lang="en-US" sz="2333" dirty="0">
                <a:solidFill>
                  <a:srgbClr val="000000"/>
                </a:solidFill>
                <a:latin typeface="Canva Sans"/>
                <a:ea typeface="Canva Sans"/>
                <a:cs typeface="Canva Sans"/>
                <a:sym typeface="Canva Sans"/>
              </a:rPr>
              <a:t>			G.APOORVA      - 21VE1A6724</a:t>
            </a:r>
          </a:p>
          <a:p>
            <a:pPr algn="just">
              <a:lnSpc>
                <a:spcPts val="3266"/>
              </a:lnSpc>
            </a:pPr>
            <a:r>
              <a:rPr lang="en-US" sz="2333" dirty="0">
                <a:solidFill>
                  <a:srgbClr val="000000"/>
                </a:solidFill>
                <a:latin typeface="Canva Sans"/>
                <a:ea typeface="Canva Sans"/>
                <a:cs typeface="Canva Sans"/>
                <a:sym typeface="Canva Sans"/>
              </a:rPr>
              <a:t>			MANI KANTA     - 21VE1A6711</a:t>
            </a:r>
          </a:p>
          <a:p>
            <a:pPr algn="just">
              <a:lnSpc>
                <a:spcPts val="3266"/>
              </a:lnSpc>
            </a:pPr>
            <a:r>
              <a:rPr lang="en-US" sz="2333" dirty="0">
                <a:solidFill>
                  <a:srgbClr val="000000"/>
                </a:solidFill>
                <a:latin typeface="Canva Sans"/>
                <a:ea typeface="Canva Sans"/>
                <a:cs typeface="Canva Sans"/>
                <a:sym typeface="Canva Sans"/>
              </a:rPr>
              <a:t>			M.DHAN RAJ     - 21VE1A6744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7D65700-4BE9-4A40-97DC-1032FA0120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50" r="4409"/>
          <a:stretch/>
        </p:blipFill>
        <p:spPr bwMode="auto">
          <a:xfrm>
            <a:off x="439189" y="3006668"/>
            <a:ext cx="11197244" cy="252960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D80C0C3-F94C-4CDF-8D2F-C80F56FB13D5}"/>
              </a:ext>
            </a:extLst>
          </p:cNvPr>
          <p:cNvSpPr/>
          <p:nvPr/>
        </p:nvSpPr>
        <p:spPr>
          <a:xfrm>
            <a:off x="146276" y="1512609"/>
            <a:ext cx="5415521" cy="923330"/>
          </a:xfrm>
          <a:prstGeom prst="rect">
            <a:avLst/>
          </a:prstGeom>
          <a:noFill/>
        </p:spPr>
        <p:txBody>
          <a:bodyPr wrap="none" lIns="91440" tIns="45720" rIns="91440" bIns="45720">
            <a:spAutoFit/>
          </a:bodyPr>
          <a:lstStyle/>
          <a:p>
            <a:pPr algn="ctr"/>
            <a:r>
              <a:rPr lang="en-IN" sz="5400" dirty="0"/>
              <a:t>Use Case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94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E2EF29E5-DA6C-4ABC-B3E4-C8D453B5F0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469" r="4093"/>
          <a:stretch/>
        </p:blipFill>
        <p:spPr bwMode="auto">
          <a:xfrm>
            <a:off x="1054100" y="2686050"/>
            <a:ext cx="9683750" cy="37190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6926F4B-4E6C-414D-A31A-362FA5546976}"/>
              </a:ext>
            </a:extLst>
          </p:cNvPr>
          <p:cNvSpPr/>
          <p:nvPr/>
        </p:nvSpPr>
        <p:spPr>
          <a:xfrm>
            <a:off x="986841" y="1398885"/>
            <a:ext cx="4985917" cy="923330"/>
          </a:xfrm>
          <a:prstGeom prst="rect">
            <a:avLst/>
          </a:prstGeom>
          <a:noFill/>
        </p:spPr>
        <p:txBody>
          <a:bodyPr wrap="none" lIns="91440" tIns="45720" rIns="91440" bIns="45720">
            <a:spAutoFit/>
          </a:bodyPr>
          <a:lstStyle/>
          <a:p>
            <a:pPr algn="ctr"/>
            <a:r>
              <a:rPr lang="en-IN" sz="5400" dirty="0"/>
              <a:t>Activity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5836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4C5D395-FF14-43EC-AA46-0650C802D5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9" r="2972"/>
          <a:stretch/>
        </p:blipFill>
        <p:spPr bwMode="auto">
          <a:xfrm>
            <a:off x="251013" y="1327803"/>
            <a:ext cx="11456894" cy="55301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9478654-4077-4498-850F-ECB0B0DEBEA9}"/>
              </a:ext>
            </a:extLst>
          </p:cNvPr>
          <p:cNvSpPr/>
          <p:nvPr/>
        </p:nvSpPr>
        <p:spPr>
          <a:xfrm>
            <a:off x="251013" y="404473"/>
            <a:ext cx="5433154" cy="923330"/>
          </a:xfrm>
          <a:prstGeom prst="rect">
            <a:avLst/>
          </a:prstGeom>
          <a:noFill/>
        </p:spPr>
        <p:txBody>
          <a:bodyPr wrap="none" lIns="91440" tIns="45720" rIns="91440" bIns="45720">
            <a:spAutoFit/>
          </a:bodyPr>
          <a:lstStyle/>
          <a:p>
            <a:pPr algn="ctr"/>
            <a:r>
              <a:rPr lang="en-IN" sz="5400" dirty="0"/>
              <a:t>Sequence Diagram</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9510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27290FE-B600-4894-ADA8-7128F9D6D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03642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7CFE6E3-3184-4B76-A4AF-C3B4AA9340C9}"/>
              </a:ext>
            </a:extLst>
          </p:cNvPr>
          <p:cNvSpPr/>
          <p:nvPr/>
        </p:nvSpPr>
        <p:spPr>
          <a:xfrm>
            <a:off x="207973" y="206205"/>
            <a:ext cx="6325514" cy="923330"/>
          </a:xfrm>
          <a:prstGeom prst="rect">
            <a:avLst/>
          </a:prstGeom>
          <a:noFill/>
        </p:spPr>
        <p:txBody>
          <a:bodyPr wrap="none" lIns="91440" tIns="45720" rIns="91440" bIns="45720">
            <a:spAutoFit/>
          </a:bodyPr>
          <a:lstStyle/>
          <a:p>
            <a:pPr algn="ctr"/>
            <a:r>
              <a:rPr lang="en-IN" sz="5400" dirty="0"/>
              <a:t>CLASS DIAGRAM UML</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3689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1">
            <a:extLst>
              <a:ext uri="{FF2B5EF4-FFF2-40B4-BE49-F238E27FC236}">
                <a16:creationId xmlns:a16="http://schemas.microsoft.com/office/drawing/2014/main" id="{AE38BF04-820F-455E-8CD6-E7857E28A2CA}"/>
              </a:ext>
            </a:extLst>
          </p:cNvPr>
          <p:cNvSpPr>
            <a:spLocks noChangeArrowheads="1"/>
          </p:cNvSpPr>
          <p:nvPr/>
        </p:nvSpPr>
        <p:spPr bwMode="auto">
          <a:xfrm>
            <a:off x="699247" y="582547"/>
            <a:ext cx="10703859"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0825" algn="l"/>
              </a:tabLst>
              <a:defRPr>
                <a:solidFill>
                  <a:schemeClr val="tx1"/>
                </a:solidFill>
                <a:latin typeface="Arial" panose="020B0604020202020204" pitchFamily="34" charset="0"/>
              </a:defRPr>
            </a:lvl1pPr>
            <a:lvl2pPr eaLnBrk="0" fontAlgn="base" hangingPunct="0">
              <a:spcBef>
                <a:spcPct val="0"/>
              </a:spcBef>
              <a:spcAft>
                <a:spcPct val="0"/>
              </a:spcAft>
              <a:tabLst>
                <a:tab pos="250825" algn="l"/>
              </a:tabLst>
              <a:defRPr>
                <a:solidFill>
                  <a:schemeClr val="tx1"/>
                </a:solidFill>
                <a:latin typeface="Arial" panose="020B0604020202020204" pitchFamily="34" charset="0"/>
              </a:defRPr>
            </a:lvl2pPr>
            <a:lvl3pPr eaLnBrk="0" fontAlgn="base" hangingPunct="0">
              <a:spcBef>
                <a:spcPct val="0"/>
              </a:spcBef>
              <a:spcAft>
                <a:spcPct val="0"/>
              </a:spcAft>
              <a:tabLst>
                <a:tab pos="250825" algn="l"/>
              </a:tabLst>
              <a:defRPr>
                <a:solidFill>
                  <a:schemeClr val="tx1"/>
                </a:solidFill>
                <a:latin typeface="Arial" panose="020B0604020202020204" pitchFamily="34" charset="0"/>
              </a:defRPr>
            </a:lvl3pPr>
            <a:lvl4pPr eaLnBrk="0" fontAlgn="base" hangingPunct="0">
              <a:spcBef>
                <a:spcPct val="0"/>
              </a:spcBef>
              <a:spcAft>
                <a:spcPct val="0"/>
              </a:spcAft>
              <a:tabLst>
                <a:tab pos="250825" algn="l"/>
              </a:tabLst>
              <a:defRPr>
                <a:solidFill>
                  <a:schemeClr val="tx1"/>
                </a:solidFill>
                <a:latin typeface="Arial" panose="020B0604020202020204" pitchFamily="34" charset="0"/>
              </a:defRPr>
            </a:lvl4pPr>
            <a:lvl5pPr eaLnBrk="0" fontAlgn="base" hangingPunct="0">
              <a:spcBef>
                <a:spcPct val="0"/>
              </a:spcBef>
              <a:spcAft>
                <a:spcPct val="0"/>
              </a:spcAft>
              <a:tabLst>
                <a:tab pos="250825" algn="l"/>
              </a:tabLst>
              <a:defRPr>
                <a:solidFill>
                  <a:schemeClr val="tx1"/>
                </a:solidFill>
                <a:latin typeface="Arial" panose="020B0604020202020204" pitchFamily="34" charset="0"/>
              </a:defRPr>
            </a:lvl5pPr>
            <a:lvl6pPr eaLnBrk="0" fontAlgn="base" hangingPunct="0">
              <a:spcBef>
                <a:spcPct val="0"/>
              </a:spcBef>
              <a:spcAft>
                <a:spcPct val="0"/>
              </a:spcAft>
              <a:tabLst>
                <a:tab pos="250825" algn="l"/>
              </a:tabLst>
              <a:defRPr>
                <a:solidFill>
                  <a:schemeClr val="tx1"/>
                </a:solidFill>
                <a:latin typeface="Arial" panose="020B0604020202020204" pitchFamily="34" charset="0"/>
              </a:defRPr>
            </a:lvl6pPr>
            <a:lvl7pPr eaLnBrk="0" fontAlgn="base" hangingPunct="0">
              <a:spcBef>
                <a:spcPct val="0"/>
              </a:spcBef>
              <a:spcAft>
                <a:spcPct val="0"/>
              </a:spcAft>
              <a:tabLst>
                <a:tab pos="250825" algn="l"/>
              </a:tabLst>
              <a:defRPr>
                <a:solidFill>
                  <a:schemeClr val="tx1"/>
                </a:solidFill>
                <a:latin typeface="Arial" panose="020B0604020202020204" pitchFamily="34" charset="0"/>
              </a:defRPr>
            </a:lvl7pPr>
            <a:lvl8pPr eaLnBrk="0" fontAlgn="base" hangingPunct="0">
              <a:spcBef>
                <a:spcPct val="0"/>
              </a:spcBef>
              <a:spcAft>
                <a:spcPct val="0"/>
              </a:spcAft>
              <a:tabLst>
                <a:tab pos="250825" algn="l"/>
              </a:tabLst>
              <a:defRPr>
                <a:solidFill>
                  <a:schemeClr val="tx1"/>
                </a:solidFill>
                <a:latin typeface="Arial" panose="020B0604020202020204" pitchFamily="34" charset="0"/>
              </a:defRPr>
            </a:lvl8pPr>
            <a:lvl9pPr eaLnBrk="0" fontAlgn="base" hangingPunct="0">
              <a:spcBef>
                <a:spcPct val="0"/>
              </a:spcBef>
              <a:spcAft>
                <a:spcPct val="0"/>
              </a:spcAft>
              <a:tabLst>
                <a:tab pos="2508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tab pos="250825" algn="l"/>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Owner Training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0825"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In the Smart Crop Protection System the first step is to train the system for identification of th15</a:t>
            </a:r>
          </a:p>
          <a:p>
            <a:pPr marL="0" marR="0" lvl="0" indent="0" algn="just" defTabSz="914400" rtl="0" eaLnBrk="0" fontAlgn="base" latinLnBrk="0" hangingPunct="0">
              <a:lnSpc>
                <a:spcPct val="100000"/>
              </a:lnSpc>
              <a:spcBef>
                <a:spcPct val="0"/>
              </a:spcBef>
              <a:spcAft>
                <a:spcPct val="0"/>
              </a:spcAft>
              <a:buClrTx/>
              <a:buSzTx/>
              <a:buFontTx/>
              <a:buNone/>
              <a:tabLst>
                <a:tab pos="250825" algn="l"/>
              </a:tabLst>
            </a:pP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 owner of the crops. The employed training phase acquires the owner’s images to develop a perfect identification model. Taking a note of advanced machine learning, the owner and the system understands that only a stranger gets inside the car and makes it alert. The important combination of the owner training is as follows: the owner training must create a zone of safety around the crop area, reduce instances of false alarms, and improve the performance of the system..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250825" algn="l"/>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grpSp>
        <p:nvGrpSpPr>
          <p:cNvPr id="20" name="Group 19">
            <a:extLst>
              <a:ext uri="{FF2B5EF4-FFF2-40B4-BE49-F238E27FC236}">
                <a16:creationId xmlns:a16="http://schemas.microsoft.com/office/drawing/2014/main" id="{6011870C-91D2-4942-BB78-A9C624792F2B}"/>
              </a:ext>
            </a:extLst>
          </p:cNvPr>
          <p:cNvGrpSpPr>
            <a:grpSpLocks/>
          </p:cNvGrpSpPr>
          <p:nvPr/>
        </p:nvGrpSpPr>
        <p:grpSpPr bwMode="auto">
          <a:xfrm>
            <a:off x="2294965" y="2899933"/>
            <a:ext cx="5755005" cy="2091055"/>
            <a:chOff x="1440" y="165"/>
            <a:chExt cx="9063" cy="3293"/>
          </a:xfrm>
        </p:grpSpPr>
        <p:pic>
          <p:nvPicPr>
            <p:cNvPr id="21" name="Picture 20">
              <a:extLst>
                <a:ext uri="{FF2B5EF4-FFF2-40B4-BE49-F238E27FC236}">
                  <a16:creationId xmlns:a16="http://schemas.microsoft.com/office/drawing/2014/main" id="{94FDA667-8890-453B-8604-DD108B048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 y="165"/>
              <a:ext cx="9063" cy="32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0BADB68E-795C-4C03-A0CA-981CFC0C9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 y="767"/>
              <a:ext cx="3615" cy="2055"/>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Rectangle 22">
            <a:extLst>
              <a:ext uri="{FF2B5EF4-FFF2-40B4-BE49-F238E27FC236}">
                <a16:creationId xmlns:a16="http://schemas.microsoft.com/office/drawing/2014/main" id="{EF706275-C5CC-4AA0-8CF4-E1CABE1AB476}"/>
              </a:ext>
            </a:extLst>
          </p:cNvPr>
          <p:cNvSpPr>
            <a:spLocks noChangeArrowheads="1"/>
          </p:cNvSpPr>
          <p:nvPr/>
        </p:nvSpPr>
        <p:spPr bwMode="auto">
          <a:xfrm>
            <a:off x="1641356" y="4990988"/>
            <a:ext cx="60842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Figure 1:Training data owner image and coco. Names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AEC188B7-DB89-4D7A-8C2E-6B37CF5BCDA6}"/>
              </a:ext>
            </a:extLst>
          </p:cNvPr>
          <p:cNvSpPr txBox="1"/>
          <p:nvPr/>
        </p:nvSpPr>
        <p:spPr>
          <a:xfrm>
            <a:off x="-753036" y="-244827"/>
            <a:ext cx="12446271" cy="902619"/>
          </a:xfrm>
          <a:prstGeom prst="rect">
            <a:avLst/>
          </a:prstGeom>
          <a:noFill/>
        </p:spPr>
        <p:txBody>
          <a:bodyPr wrap="square">
            <a:spAutoFit/>
          </a:bodyPr>
          <a:lstStyle/>
          <a:p>
            <a:pPr algn="ctr">
              <a:lnSpc>
                <a:spcPts val="7279"/>
              </a:lnSpc>
            </a:pPr>
            <a:r>
              <a:rPr lang="en-US" sz="3600" b="1" dirty="0">
                <a:solidFill>
                  <a:srgbClr val="000000"/>
                </a:solidFill>
                <a:latin typeface="Times New Roman" panose="02020603050405020304" pitchFamily="18" charset="0"/>
                <a:ea typeface="Canva Sans Bold"/>
                <a:cs typeface="Times New Roman" panose="02020603050405020304" pitchFamily="18" charset="0"/>
                <a:sym typeface="Canva Sans Bold"/>
              </a:rPr>
              <a:t>Outputs Related </a:t>
            </a:r>
            <a:r>
              <a:rPr lang="en-US" sz="3600" b="1">
                <a:solidFill>
                  <a:srgbClr val="000000"/>
                </a:solidFill>
                <a:latin typeface="Times New Roman" panose="02020603050405020304" pitchFamily="18" charset="0"/>
                <a:ea typeface="Canva Sans Bold"/>
                <a:cs typeface="Times New Roman" panose="02020603050405020304" pitchFamily="18" charset="0"/>
                <a:sym typeface="Canva Sans Bold"/>
              </a:rPr>
              <a:t>To Projects</a:t>
            </a:r>
            <a:endParaRPr lang="en-US" sz="3600" b="1" dirty="0">
              <a:solidFill>
                <a:srgbClr val="000000"/>
              </a:solidFill>
              <a:latin typeface="Times New Roman" panose="02020603050405020304" pitchFamily="18" charset="0"/>
              <a:ea typeface="Canva Sans Bold"/>
              <a:cs typeface="Times New Roman" panose="02020603050405020304" pitchFamily="18" charset="0"/>
              <a:sym typeface="Canva Sans Bold"/>
            </a:endParaRPr>
          </a:p>
        </p:txBody>
      </p:sp>
    </p:spTree>
    <p:extLst>
      <p:ext uri="{BB962C8B-B14F-4D97-AF65-F5344CB8AC3E}">
        <p14:creationId xmlns:p14="http://schemas.microsoft.com/office/powerpoint/2010/main" val="329929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1B4A073-8CA8-4015-A50D-8A6CB5885D02}"/>
              </a:ext>
            </a:extLst>
          </p:cNvPr>
          <p:cNvSpPr>
            <a:spLocks noChangeArrowheads="1"/>
          </p:cNvSpPr>
          <p:nvPr/>
        </p:nvSpPr>
        <p:spPr bwMode="auto">
          <a:xfrm>
            <a:off x="0" y="-417479"/>
            <a:ext cx="11776364" cy="3305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92008" tIns="901416" rIns="672888" bIns="17774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Identifying Owner Image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subsequent stage in the assessment process is therefore RTI after the owner has been trained in the system. The system uses computer vision algorithms to track videos captured by cameras mounted on the crop field. Owing to the recurrent comparison of the real-time video streams with the trained model, the system properly authenticates the owner. This identification</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193" name="Picture 113">
            <a:extLst>
              <a:ext uri="{FF2B5EF4-FFF2-40B4-BE49-F238E27FC236}">
                <a16:creationId xmlns:a16="http://schemas.microsoft.com/office/drawing/2014/main" id="{BB6B0D7D-F34D-49EF-AF67-75A7271F6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820" y="2705966"/>
            <a:ext cx="3565416" cy="283096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78E5E3A5-72EF-45A6-9A9D-46043DE8CCC5}"/>
              </a:ext>
            </a:extLst>
          </p:cNvPr>
          <p:cNvSpPr>
            <a:spLocks noChangeArrowheads="1"/>
          </p:cNvSpPr>
          <p:nvPr/>
        </p:nvSpPr>
        <p:spPr bwMode="auto">
          <a:xfrm>
            <a:off x="4128654" y="5536928"/>
            <a:ext cx="117763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2:Identified owner figure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727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2CB352E-7CCA-47FB-B890-C2BA22F471F8}"/>
              </a:ext>
            </a:extLst>
          </p:cNvPr>
          <p:cNvSpPr>
            <a:spLocks noChangeArrowheads="1"/>
          </p:cNvSpPr>
          <p:nvPr/>
        </p:nvSpPr>
        <p:spPr bwMode="auto">
          <a:xfrm>
            <a:off x="101600" y="705951"/>
            <a:ext cx="11813309" cy="2191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36501"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Identifying Unknown Image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When an unknown individual is moving toward the crop area, the system runs its detection procedures. Employing facial recognition algorithms, the system analyzes the incoming images to decide whether the person is known. If no such person is found, then an alarm is raised signifying a probable security infringement in the owner’s compound. This feature is important for the purpose of preventing theft or destruction of the crops which strengthens the need for a protective system for farming produce.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217" name="Picture 112">
            <a:extLst>
              <a:ext uri="{FF2B5EF4-FFF2-40B4-BE49-F238E27FC236}">
                <a16:creationId xmlns:a16="http://schemas.microsoft.com/office/drawing/2014/main" id="{ED7AD635-A576-40CA-858B-7B0C4AB3B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500" y="3140366"/>
            <a:ext cx="3234562" cy="25662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403A168-FA52-4505-9D9A-4B57EDD7933B}"/>
              </a:ext>
            </a:extLst>
          </p:cNvPr>
          <p:cNvSpPr>
            <a:spLocks noChangeArrowheads="1"/>
          </p:cNvSpPr>
          <p:nvPr/>
        </p:nvSpPr>
        <p:spPr bwMode="auto">
          <a:xfrm>
            <a:off x="3375500" y="5567274"/>
            <a:ext cx="36455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3:Identifying the unknown image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429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3152248-DF4C-43C7-B3D5-55A416FD0924}"/>
              </a:ext>
            </a:extLst>
          </p:cNvPr>
          <p:cNvSpPr>
            <a:spLocks noChangeArrowheads="1"/>
          </p:cNvSpPr>
          <p:nvPr/>
        </p:nvSpPr>
        <p:spPr bwMode="auto">
          <a:xfrm>
            <a:off x="73890" y="-490523"/>
            <a:ext cx="11425382" cy="3821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28528" tIns="863328" rIns="672888" bIns="17774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Identifying Animal and Making Sound Image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addition to detecting unknown individuals, the system is equipped with functionalities to identify animals that may pose a threat to the crops. Utilizing advanced image processing techniques, the system analyzes incoming footage to detect animals such as deer or livestock. Once an animal is identified, the system triggers a sound alert to deter the animal from entering the crop area. This proactive approach minimizes damage and enhances crop protection.</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41" name="Picture 108">
            <a:extLst>
              <a:ext uri="{FF2B5EF4-FFF2-40B4-BE49-F238E27FC236}">
                <a16:creationId xmlns:a16="http://schemas.microsoft.com/office/drawing/2014/main" id="{8D761F0D-92EA-4CAE-9C87-5B643C104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093" y="2872511"/>
            <a:ext cx="3355494" cy="2321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26777C42-FEF4-4F5F-A663-AF41A7D6D6D1}"/>
              </a:ext>
            </a:extLst>
          </p:cNvPr>
          <p:cNvSpPr>
            <a:spLocks noChangeArrowheads="1"/>
          </p:cNvSpPr>
          <p:nvPr/>
        </p:nvSpPr>
        <p:spPr bwMode="auto">
          <a:xfrm>
            <a:off x="4039754" y="55198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6.4 : Identifying animal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2172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6382D8-CBB5-4DB6-BECD-4E2163BFF7AB}"/>
              </a:ext>
            </a:extLst>
          </p:cNvPr>
          <p:cNvSpPr>
            <a:spLocks noChangeArrowheads="1"/>
          </p:cNvSpPr>
          <p:nvPr/>
        </p:nvSpPr>
        <p:spPr bwMode="auto">
          <a:xfrm>
            <a:off x="295562" y="584489"/>
            <a:ext cx="24294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28528"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Call Getting Image</a:t>
            </a:r>
          </a:p>
        </p:txBody>
      </p:sp>
      <p:pic>
        <p:nvPicPr>
          <p:cNvPr id="12289" name="Picture 111">
            <a:extLst>
              <a:ext uri="{FF2B5EF4-FFF2-40B4-BE49-F238E27FC236}">
                <a16:creationId xmlns:a16="http://schemas.microsoft.com/office/drawing/2014/main" id="{6B79A2E9-FA1D-4779-B42E-DC1FB9B6C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787" y="2926198"/>
            <a:ext cx="2716213" cy="3324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69B2EBC-0C33-41BA-BAD1-68952F585378}"/>
              </a:ext>
            </a:extLst>
          </p:cNvPr>
          <p:cNvSpPr>
            <a:spLocks noChangeArrowheads="1"/>
          </p:cNvSpPr>
          <p:nvPr/>
        </p:nvSpPr>
        <p:spPr bwMode="auto">
          <a:xfrm rot="10800000" flipV="1">
            <a:off x="295562" y="1161573"/>
            <a:ext cx="1131454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When an unauthorized individual or animal is detected, the system initiates a multi-tiered alert process. The first step involves sending a real-time alert to the owner's mobile device, ensuring they are immediately informed of the situation. The system can initiate a phone call through a notification service, providing live updates and crucial information regarding the security breach.</a:t>
            </a:r>
            <a:endPar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ea typeface="Times New Roman" panose="02020603050405020304" pitchFamily="18" charset="0"/>
              </a:rPr>
              <a:t>			</a:t>
            </a:r>
            <a:r>
              <a:rPr kumimoji="0" lang="en-US" altLang="en-US"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Figure 5:Call getting image</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9242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3CF4C2-14E6-4386-AEF0-0BE2BE42FBA4}"/>
              </a:ext>
            </a:extLst>
          </p:cNvPr>
          <p:cNvSpPr txBox="1"/>
          <p:nvPr/>
        </p:nvSpPr>
        <p:spPr>
          <a:xfrm>
            <a:off x="461817" y="350981"/>
            <a:ext cx="11526981" cy="1669688"/>
          </a:xfrm>
          <a:prstGeom prst="rect">
            <a:avLst/>
          </a:prstGeom>
          <a:noFill/>
        </p:spPr>
        <p:txBody>
          <a:bodyPr wrap="square">
            <a:spAutoFit/>
          </a:bodyPr>
          <a:lstStyle/>
          <a:p>
            <a:pPr marL="342900" lvl="0" indent="-342900">
              <a:spcBef>
                <a:spcPts val="300"/>
              </a:spcBef>
              <a:spcAft>
                <a:spcPts val="0"/>
              </a:spcAft>
              <a:buFont typeface="+mj-lt"/>
              <a:buAutoNum type="alphaUcPeriod"/>
              <a:tabLst>
                <a:tab pos="233680" algn="l"/>
              </a:tabLst>
            </a:pPr>
            <a:r>
              <a:rPr lang="en-US" sz="2000" b="1" dirty="0">
                <a:effectLst/>
                <a:latin typeface="Times New Roman" panose="02020603050405020304" pitchFamily="18" charset="0"/>
                <a:ea typeface="Times New Roman" panose="02020603050405020304" pitchFamily="18" charset="0"/>
              </a:rPr>
              <a:t>Mail</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Getting</a:t>
            </a:r>
            <a:r>
              <a:rPr lang="en-US" sz="2000" b="1" spc="-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Image</a:t>
            </a:r>
            <a:endParaRPr lang="en-IN" sz="2000" b="1" dirty="0">
              <a:effectLst/>
              <a:latin typeface="Times New Roman" panose="02020603050405020304" pitchFamily="18" charset="0"/>
              <a:ea typeface="Times New Roman" panose="02020603050405020304" pitchFamily="18" charset="0"/>
            </a:endParaRPr>
          </a:p>
          <a:p>
            <a:pPr marR="240030" algn="just">
              <a:spcBef>
                <a:spcPts val="300"/>
              </a:spcBef>
              <a:spcAft>
                <a:spcPts val="0"/>
              </a:spcAft>
            </a:pPr>
            <a:r>
              <a:rPr lang="en-US" sz="2000" dirty="0">
                <a:effectLst/>
                <a:latin typeface="Times New Roman" panose="02020603050405020304" pitchFamily="18" charset="0"/>
                <a:ea typeface="Times New Roman" panose="02020603050405020304" pitchFamily="18" charset="0"/>
              </a:rPr>
              <a:t>In</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conjunction</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phone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alerts,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also</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sends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email</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notification</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owner.</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This</a:t>
            </a:r>
            <a:r>
              <a:rPr lang="en-US" sz="2000" spc="-2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email includes vital details such as the time of detection, images captured of the unknown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individual or animal, and the actions taken by the system. This dual alert mechanism ensures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 the owner has multiple ways to receive important information, reinforcing their ability 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respond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quickly to potential threats</a:t>
            </a:r>
            <a:endParaRPr lang="en-IN" sz="20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BA4A203-E62E-4DF6-ABA6-FA99CDECC9D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2845" y="2551401"/>
            <a:ext cx="2861945" cy="2752725"/>
          </a:xfrm>
          <a:prstGeom prst="rect">
            <a:avLst/>
          </a:prstGeom>
          <a:noFill/>
        </p:spPr>
      </p:pic>
      <p:pic>
        <p:nvPicPr>
          <p:cNvPr id="5" name="Picture 4">
            <a:extLst>
              <a:ext uri="{FF2B5EF4-FFF2-40B4-BE49-F238E27FC236}">
                <a16:creationId xmlns:a16="http://schemas.microsoft.com/office/drawing/2014/main" id="{3668C1EA-B901-42AC-A331-F2A4A7E2497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549412" y="2388870"/>
            <a:ext cx="2717800" cy="3909060"/>
          </a:xfrm>
          <a:prstGeom prst="rect">
            <a:avLst/>
          </a:prstGeom>
          <a:noFill/>
        </p:spPr>
      </p:pic>
    </p:spTree>
    <p:extLst>
      <p:ext uri="{BB962C8B-B14F-4D97-AF65-F5344CB8AC3E}">
        <p14:creationId xmlns:p14="http://schemas.microsoft.com/office/powerpoint/2010/main" val="219758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3946" y="-1304"/>
            <a:ext cx="5481577" cy="772969"/>
          </a:xfrm>
          <a:prstGeom prst="rect">
            <a:avLst/>
          </a:prstGeom>
        </p:spPr>
        <p:txBody>
          <a:bodyPr lIns="0" tIns="0" rIns="0" bIns="0" rtlCol="0" anchor="t">
            <a:spAutoFit/>
          </a:bodyPr>
          <a:lstStyle/>
          <a:p>
            <a:pPr algn="ctr">
              <a:lnSpc>
                <a:spcPts val="6627"/>
              </a:lnSpc>
            </a:pPr>
            <a:r>
              <a:rPr lang="en-US" sz="4734" b="1" dirty="0">
                <a:solidFill>
                  <a:srgbClr val="000000"/>
                </a:solidFill>
                <a:latin typeface="Times New Roman" panose="02020603050405020304" pitchFamily="18" charset="0"/>
                <a:ea typeface="Canva Sans Bold"/>
                <a:cs typeface="Times New Roman" panose="02020603050405020304" pitchFamily="18" charset="0"/>
                <a:sym typeface="Canva Sans Bold"/>
              </a:rPr>
              <a:t>Table Of Content:</a:t>
            </a:r>
          </a:p>
        </p:txBody>
      </p:sp>
      <p:sp>
        <p:nvSpPr>
          <p:cNvPr id="3" name="TextBox 3"/>
          <p:cNvSpPr txBox="1"/>
          <p:nvPr/>
        </p:nvSpPr>
        <p:spPr>
          <a:xfrm>
            <a:off x="2106834" y="940796"/>
            <a:ext cx="6350" cy="511935"/>
          </a:xfrm>
          <a:prstGeom prst="rect">
            <a:avLst/>
          </a:prstGeom>
        </p:spPr>
        <p:txBody>
          <a:bodyPr lIns="0" tIns="0" rIns="0" bIns="0" rtlCol="0" anchor="t">
            <a:spAutoFit/>
          </a:bodyPr>
          <a:lstStyle/>
          <a:p>
            <a:pPr algn="ctr">
              <a:lnSpc>
                <a:spcPts val="4853"/>
              </a:lnSpc>
            </a:pPr>
            <a:endParaRPr sz="1200"/>
          </a:p>
        </p:txBody>
      </p:sp>
      <p:sp>
        <p:nvSpPr>
          <p:cNvPr id="4" name="TextBox 4"/>
          <p:cNvSpPr txBox="1"/>
          <p:nvPr/>
        </p:nvSpPr>
        <p:spPr>
          <a:xfrm>
            <a:off x="255852" y="1113310"/>
            <a:ext cx="5448062" cy="4431983"/>
          </a:xfrm>
          <a:prstGeom prst="rect">
            <a:avLst/>
          </a:prstGeom>
        </p:spPr>
        <p:txBody>
          <a:bodyPr lIns="0" tIns="0" rIns="0" bIns="0" rtlCol="0" anchor="t">
            <a:spAutoFit/>
          </a:bodyPr>
          <a:lstStyle/>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ABSTRACT</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PROBLEM STATEMENT</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INTRODUCTION</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EXISTING SYSTEM</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PROPOSED SYSTEM</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SYSTEM ARCHITECTURE</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DATA FLOW DIAGRAM</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USE CASE DIAGRAM</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CLASS DIAGRAM</a:t>
            </a: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SEQUENCE DIAGRAM</a:t>
            </a:r>
          </a:p>
          <a:p>
            <a:pPr marL="285750" lvl="0" indent="-285750" rtl="0">
              <a:spcBef>
                <a:spcPts val="0"/>
              </a:spcBef>
              <a:spcAft>
                <a:spcPts val="0"/>
              </a:spcAft>
              <a:buFont typeface="Arial" panose="020B0604020202020204" pitchFamily="34" charset="0"/>
              <a:buChar char="•"/>
            </a:pPr>
            <a:r>
              <a:rPr lang="en-IN" sz="2400">
                <a:solidFill>
                  <a:schemeClr val="dk2"/>
                </a:solidFill>
                <a:latin typeface="Times New Roman" panose="02020603050405020304" pitchFamily="18" charset="0"/>
                <a:cs typeface="Times New Roman" panose="02020603050405020304" pitchFamily="18" charset="0"/>
              </a:rPr>
              <a:t>ACTIVITY DIAGRAM</a:t>
            </a:r>
            <a:endParaRPr lang="en-IN" sz="2400" dirty="0">
              <a:solidFill>
                <a:schemeClr val="dk2"/>
              </a:solidFill>
              <a:latin typeface="Times New Roman" panose="02020603050405020304" pitchFamily="18" charset="0"/>
              <a:cs typeface="Times New Roman" panose="02020603050405020304" pitchFamily="18" charset="0"/>
            </a:endParaRPr>
          </a:p>
          <a:p>
            <a:pPr marL="285750" lvl="0" indent="-285750" rtl="0">
              <a:spcBef>
                <a:spcPts val="0"/>
              </a:spcBef>
              <a:spcAft>
                <a:spcPts val="0"/>
              </a:spcAft>
              <a:buFont typeface="Arial" panose="020B0604020202020204" pitchFamily="34" charset="0"/>
              <a:buChar char="•"/>
            </a:pPr>
            <a:r>
              <a:rPr lang="en-IN" sz="2400" dirty="0">
                <a:solidFill>
                  <a:schemeClr val="dk2"/>
                </a:solidFill>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ACD6F4-2A06-474B-96B1-4FC945B69EE6}"/>
              </a:ext>
            </a:extLst>
          </p:cNvPr>
          <p:cNvSpPr/>
          <p:nvPr/>
        </p:nvSpPr>
        <p:spPr>
          <a:xfrm>
            <a:off x="3865368" y="2300437"/>
            <a:ext cx="4461264" cy="1754326"/>
          </a:xfrm>
          <a:prstGeom prst="rect">
            <a:avLst/>
          </a:prstGeom>
          <a:noFill/>
        </p:spPr>
        <p:txBody>
          <a:bodyPr wrap="square" lIns="91440" tIns="45720" rIns="91440" bIns="45720">
            <a:spAutoFit/>
          </a:bodyPr>
          <a:lstStyle/>
          <a:p>
            <a:pPr algn="ctr"/>
            <a:r>
              <a:rPr lang="en-US" sz="5400" b="1" i="1" dirty="0">
                <a:ln w="6600">
                  <a:solidFill>
                    <a:schemeClr val="accent2"/>
                  </a:solidFill>
                  <a:prstDash val="solid"/>
                </a:ln>
                <a:effectLst>
                  <a:outerShdw dist="38100" dir="2700000" algn="tl" rotWithShape="0">
                    <a:schemeClr val="accent2"/>
                  </a:outerShdw>
                </a:effectLst>
                <a:latin typeface="Californian FB" panose="0207040306080B030204" pitchFamily="18" charset="0"/>
              </a:rPr>
              <a:t>THANK</a:t>
            </a:r>
            <a:br>
              <a:rPr lang="en-US" sz="5400" b="1" i="1" dirty="0">
                <a:ln w="6600">
                  <a:solidFill>
                    <a:schemeClr val="accent2"/>
                  </a:solidFill>
                  <a:prstDash val="solid"/>
                </a:ln>
                <a:effectLst>
                  <a:outerShdw dist="38100" dir="2700000" algn="tl" rotWithShape="0">
                    <a:schemeClr val="accent2"/>
                  </a:outerShdw>
                </a:effectLst>
                <a:latin typeface="Californian FB" panose="0207040306080B030204" pitchFamily="18" charset="0"/>
              </a:rPr>
            </a:br>
            <a:r>
              <a:rPr lang="en-US" sz="5400" b="1" i="1" dirty="0">
                <a:ln w="6600">
                  <a:solidFill>
                    <a:schemeClr val="accent2"/>
                  </a:solidFill>
                  <a:prstDash val="solid"/>
                </a:ln>
                <a:effectLst>
                  <a:outerShdw dist="38100" dir="2700000" algn="tl" rotWithShape="0">
                    <a:schemeClr val="accent2"/>
                  </a:outerShdw>
                </a:effectLst>
                <a:latin typeface="Californian FB" panose="0207040306080B030204" pitchFamily="18" charset="0"/>
              </a:rPr>
              <a:t> YOU</a:t>
            </a:r>
          </a:p>
        </p:txBody>
      </p:sp>
    </p:spTree>
    <p:extLst>
      <p:ext uri="{BB962C8B-B14F-4D97-AF65-F5344CB8AC3E}">
        <p14:creationId xmlns:p14="http://schemas.microsoft.com/office/powerpoint/2010/main" val="83853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62A0BC4-A182-4016-8F56-B89044C9233A}"/>
              </a:ext>
            </a:extLst>
          </p:cNvPr>
          <p:cNvSpPr txBox="1"/>
          <p:nvPr/>
        </p:nvSpPr>
        <p:spPr>
          <a:xfrm>
            <a:off x="731520" y="476751"/>
            <a:ext cx="10943924" cy="6001643"/>
          </a:xfrm>
          <a:prstGeom prst="rect">
            <a:avLst/>
          </a:prstGeom>
          <a:noFill/>
        </p:spPr>
        <p:txBody>
          <a:bodyPr wrap="square">
            <a:spAutoFit/>
          </a:bodyPr>
          <a:lstStyle/>
          <a:p>
            <a:pPr marL="457200" marR="2440305" indent="457200" algn="just">
              <a:lnSpc>
                <a:spcPct val="200000"/>
              </a:lnSpc>
              <a:spcBef>
                <a:spcPts val="295"/>
              </a:spcBef>
              <a:spcAft>
                <a:spcPts val="0"/>
              </a:spcAft>
            </a:pPr>
            <a:r>
              <a:rPr lang="en-US" sz="2400" b="1" kern="0" dirty="0">
                <a:effectLst/>
                <a:latin typeface="Times New Roman" panose="02020603050405020304" pitchFamily="18" charset="0"/>
                <a:ea typeface="Times New Roman" panose="02020603050405020304" pitchFamily="18" charset="0"/>
              </a:rPr>
              <a:t>ABSTRACT</a:t>
            </a:r>
            <a:r>
              <a:rPr lang="en-US" sz="2400" b="0" kern="0" dirty="0">
                <a:effectLst/>
                <a:latin typeface="Times New Roman" panose="02020603050405020304" pitchFamily="18" charset="0"/>
                <a:ea typeface="Times New Roman" panose="02020603050405020304" pitchFamily="18" charset="0"/>
              </a:rPr>
              <a:t>.</a:t>
            </a:r>
          </a:p>
          <a:p>
            <a:pPr algn="just"/>
            <a:r>
              <a:rPr lang="en-US" sz="2400" dirty="0">
                <a:effectLst/>
                <a:latin typeface="Times New Roman" panose="02020603050405020304" pitchFamily="18" charset="0"/>
                <a:ea typeface="Times New Roman" panose="02020603050405020304" pitchFamily="18" charset="0"/>
              </a:rPr>
              <a:t>Crop damage from animal attacks significantly threatens agricultural productivity, leading to major losses for farmers. Local animals such as buffaloes, cows, goats, and birds frequently damage crops, making it impractical for farmers to continuously guard their fields. Traditional methods like physical barriers, electric fences, and manual surveillance are often inadequate. Farmers also use human effigies, which have limited effectiveness against many </a:t>
            </a:r>
            <a:r>
              <a:rPr lang="en-US" sz="2400" dirty="0" err="1">
                <a:effectLst/>
                <a:latin typeface="Times New Roman" panose="02020603050405020304" pitchFamily="18" charset="0"/>
                <a:ea typeface="Times New Roman" panose="02020603050405020304" pitchFamily="18" charset="0"/>
              </a:rPr>
              <a:t>animals.To</a:t>
            </a:r>
            <a:r>
              <a:rPr lang="en-US" sz="2400" dirty="0">
                <a:effectLst/>
                <a:latin typeface="Times New Roman" panose="02020603050405020304" pitchFamily="18" charset="0"/>
                <a:ea typeface="Times New Roman" panose="02020603050405020304" pitchFamily="18" charset="0"/>
              </a:rPr>
              <a:t> address these issues, we propose an AI-based Scarecrow system that uses real-time video analysis to protect crops from wildlife. The system employs a camera to capture video and processes it using YOLOv3, a powerful object detection model, alongside OpenCV and COCO names. When an animal or bird is detected, the system triggers a sound alert to deter the intruder. Additionally, if an animal is detected continuously for over a minute, the system sends an email notification and makes a phone call to the farmer. This approach offers a more effective and automated solution for safeguarding crops, surpassing traditional deterrent methods.</a:t>
            </a:r>
            <a:endParaRPr lang="en-IN" sz="2400" dirty="0"/>
          </a:p>
        </p:txBody>
      </p:sp>
    </p:spTree>
    <p:extLst>
      <p:ext uri="{BB962C8B-B14F-4D97-AF65-F5344CB8AC3E}">
        <p14:creationId xmlns:p14="http://schemas.microsoft.com/office/powerpoint/2010/main" val="338859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14F874-76C3-4B6F-A504-A137D9EC1480}"/>
              </a:ext>
            </a:extLst>
          </p:cNvPr>
          <p:cNvSpPr txBox="1"/>
          <p:nvPr/>
        </p:nvSpPr>
        <p:spPr>
          <a:xfrm>
            <a:off x="120073" y="-314036"/>
            <a:ext cx="3999540" cy="866584"/>
          </a:xfrm>
          <a:prstGeom prst="rect">
            <a:avLst/>
          </a:prstGeom>
          <a:noFill/>
        </p:spPr>
        <p:txBody>
          <a:bodyPr wrap="square">
            <a:spAutoFit/>
          </a:bodyPr>
          <a:lstStyle/>
          <a:p>
            <a:pPr algn="ctr">
              <a:lnSpc>
                <a:spcPts val="7279"/>
              </a:lnSpc>
            </a:pPr>
            <a:r>
              <a:rPr lang="en-US" sz="2400" b="1" dirty="0">
                <a:solidFill>
                  <a:srgbClr val="000000"/>
                </a:solidFill>
                <a:latin typeface="Times New Roman Bold"/>
                <a:ea typeface="Times New Roman Bold"/>
                <a:cs typeface="Times New Roman Bold"/>
                <a:sym typeface="Times New Roman Bold"/>
              </a:rPr>
              <a:t>Problem Statement:</a:t>
            </a:r>
          </a:p>
        </p:txBody>
      </p:sp>
      <p:sp>
        <p:nvSpPr>
          <p:cNvPr id="4" name="Rectangle 3">
            <a:extLst>
              <a:ext uri="{FF2B5EF4-FFF2-40B4-BE49-F238E27FC236}">
                <a16:creationId xmlns:a16="http://schemas.microsoft.com/office/drawing/2014/main" id="{87B0CAD3-8EAB-41FE-8620-BC163387E515}"/>
              </a:ext>
            </a:extLst>
          </p:cNvPr>
          <p:cNvSpPr/>
          <p:nvPr/>
        </p:nvSpPr>
        <p:spPr>
          <a:xfrm>
            <a:off x="212436" y="630923"/>
            <a:ext cx="11979564" cy="5366469"/>
          </a:xfrm>
          <a:prstGeom prst="rect">
            <a:avLst/>
          </a:prstGeom>
          <a:noFill/>
        </p:spPr>
        <p:txBody>
          <a:bodyPr wrap="square" lIns="91440" tIns="45720" rIns="91440" bIns="45720">
            <a:spAutoFit/>
          </a:bodyPr>
          <a:lstStyle/>
          <a:p>
            <a:pPr marL="139700" marR="620395" algn="just">
              <a:lnSpc>
                <a:spcPct val="150000"/>
              </a:lnSpc>
              <a:spcAft>
                <a:spcPts val="0"/>
              </a:spcAft>
            </a:pPr>
            <a:r>
              <a:rPr lang="en-US" sz="2100" dirty="0">
                <a:effectLst/>
                <a:latin typeface="Times New Roman" panose="02020603050405020304" pitchFamily="18" charset="0"/>
                <a:ea typeface="Times New Roman" panose="02020603050405020304" pitchFamily="18" charset="0"/>
              </a:rPr>
              <a:t>In contemporary agricultural landscapes, one of the most pressing and ubiquitous social issues</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facing rural communities across South India is the relentless assault on crops by wildlife. The</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adversaries</a:t>
            </a:r>
            <a:r>
              <a:rPr lang="en-US" sz="2100" spc="-4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in</a:t>
            </a:r>
            <a:r>
              <a:rPr lang="en-US" sz="2100" spc="-4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this</a:t>
            </a:r>
            <a:r>
              <a:rPr lang="en-US" sz="2100" spc="-3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ongoing</a:t>
            </a:r>
            <a:r>
              <a:rPr lang="en-US" sz="2100" spc="-4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battle</a:t>
            </a:r>
            <a:r>
              <a:rPr lang="en-US" sz="2100" spc="-4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are</a:t>
            </a:r>
            <a:r>
              <a:rPr lang="en-US" sz="2100" spc="-4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as</a:t>
            </a:r>
            <a:r>
              <a:rPr lang="en-US" sz="2100" spc="-4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diverse</a:t>
            </a:r>
            <a:r>
              <a:rPr lang="en-US" sz="2100" spc="-4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as</a:t>
            </a:r>
            <a:r>
              <a:rPr lang="en-US" sz="2100" spc="-4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they</a:t>
            </a:r>
            <a:r>
              <a:rPr lang="en-US" sz="2100" spc="-4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are</a:t>
            </a:r>
            <a:r>
              <a:rPr lang="en-US" sz="2100" spc="-4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formidable,</a:t>
            </a:r>
            <a:r>
              <a:rPr lang="en-US" sz="2100" spc="-4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ranging</a:t>
            </a:r>
            <a:r>
              <a:rPr lang="en-US" sz="2100" spc="-4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from</a:t>
            </a:r>
            <a:r>
              <a:rPr lang="en-US" sz="2100" spc="-3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the</a:t>
            </a:r>
            <a:r>
              <a:rPr lang="en-US" sz="2100" spc="-4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agile</a:t>
            </a:r>
            <a:r>
              <a:rPr lang="en-US" sz="2100" spc="-3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deer</a:t>
            </a:r>
            <a:r>
              <a:rPr lang="en-US" sz="2100" spc="-29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and cunning monkeys to the awe-inspiring giants like elephants. Their relentless foraging wreaks</a:t>
            </a:r>
            <a:r>
              <a:rPr lang="en-US" sz="2100" spc="-28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havoc on the livelihoods of countless farmers, prompting a sense of urgency and a call for an</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effective</a:t>
            </a:r>
            <a:r>
              <a:rPr lang="en-US" sz="2100" spc="-1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and immediate</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solution to this profound</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problem. </a:t>
            </a:r>
            <a:endParaRPr lang="en-IN" sz="2100" dirty="0">
              <a:effectLst/>
              <a:latin typeface="Times New Roman" panose="02020603050405020304" pitchFamily="18" charset="0"/>
              <a:ea typeface="Times New Roman" panose="02020603050405020304" pitchFamily="18" charset="0"/>
            </a:endParaRPr>
          </a:p>
          <a:p>
            <a:pPr marL="139700" marR="622300" algn="just">
              <a:lnSpc>
                <a:spcPct val="150000"/>
              </a:lnSpc>
              <a:spcAft>
                <a:spcPts val="0"/>
              </a:spcAft>
            </a:pPr>
            <a:r>
              <a:rPr lang="en-US" sz="2100" dirty="0">
                <a:effectLst/>
                <a:latin typeface="Times New Roman" panose="02020603050405020304" pitchFamily="18" charset="0"/>
                <a:ea typeface="Times New Roman" panose="02020603050405020304" pitchFamily="18" charset="0"/>
              </a:rPr>
              <a:t>The</a:t>
            </a:r>
            <a:r>
              <a:rPr lang="en-US" sz="2100" spc="-3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plight</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of</a:t>
            </a:r>
            <a:r>
              <a:rPr lang="en-US" sz="2100" spc="-2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rural</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communities</a:t>
            </a:r>
            <a:r>
              <a:rPr lang="en-US" sz="2100" spc="-2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is</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particularly</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dire,</a:t>
            </a:r>
            <a:r>
              <a:rPr lang="en-US" sz="2100" spc="-2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as</a:t>
            </a:r>
            <a:r>
              <a:rPr lang="en-US" sz="2100" spc="-2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they</a:t>
            </a:r>
            <a:r>
              <a:rPr lang="en-US" sz="2100" spc="-2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grapple</a:t>
            </a:r>
            <a:r>
              <a:rPr lang="en-US" sz="2100" spc="-2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with</a:t>
            </a:r>
            <a:r>
              <a:rPr lang="en-US" sz="2100" spc="-1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the</a:t>
            </a:r>
            <a:r>
              <a:rPr lang="en-US" sz="2100" spc="-3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destructive</a:t>
            </a:r>
            <a:r>
              <a:rPr lang="en-US" sz="2100" spc="-2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onslaught</a:t>
            </a:r>
            <a:r>
              <a:rPr lang="en-US" sz="2100" spc="-290"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of these wild animals on their precious crops. This situation has grown increasingly dire, with</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frequent stories of animal attacks reverberating through the agricultural heartland of the country.</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This wave of destruction is fueled by the lack of a robust and comprehensive detection and</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deterrent system that could protect the crops and, by extension, the very livelihoods of these</a:t>
            </a:r>
            <a:r>
              <a:rPr lang="en-US" sz="2100" spc="5" dirty="0">
                <a:effectLst/>
                <a:latin typeface="Times New Roman" panose="02020603050405020304" pitchFamily="18" charset="0"/>
                <a:ea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rPr>
              <a:t>communities. </a:t>
            </a:r>
            <a:endParaRPr lang="en-IN" sz="2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47979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4820EC-F8B3-4256-848E-77F4C05751F0}"/>
              </a:ext>
            </a:extLst>
          </p:cNvPr>
          <p:cNvSpPr txBox="1"/>
          <p:nvPr/>
        </p:nvSpPr>
        <p:spPr>
          <a:xfrm>
            <a:off x="866273" y="497614"/>
            <a:ext cx="9885145" cy="5570756"/>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INTRODUCTION:</a:t>
            </a:r>
            <a:r>
              <a:rPr lang="en-US" sz="20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interference of the animals with crops is one of the biggest problems farmers face because it results in massive losses. This approach is time consuming, understandable via manual inspections or mechanical barriers, can only handle a limited number of crops at once and cannot respond in real time to crop threats. To tackle these problems, this project considers Deep Learning for a preventive, self-regulating crop guarding approach. Thus, the system becomes a computer vision-based, continuous and real-time ML system using YOLO to detect and classify threats. This approach has certain main advantages compared to the traditional approaches employed: real-time monitoring, high accuracy in threatening identification and intelligent alarm signaling, including audio playback, e-mail or phone alerts that enable farmers to act even from a distance. Moreover, camera based surveillance allows visual evidence to increase the farmer confidence and thus also allows for learning and evolving threat detection over time.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943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A5E02-8514-460A-B36D-E2CF12DC07F8}"/>
              </a:ext>
            </a:extLst>
          </p:cNvPr>
          <p:cNvSpPr txBox="1"/>
          <p:nvPr/>
        </p:nvSpPr>
        <p:spPr>
          <a:xfrm>
            <a:off x="1357161" y="293368"/>
            <a:ext cx="10154653" cy="6224781"/>
          </a:xfrm>
          <a:prstGeom prst="rect">
            <a:avLst/>
          </a:prstGeom>
          <a:noFill/>
        </p:spPr>
        <p:txBody>
          <a:bodyPr wrap="square">
            <a:spAutoFit/>
          </a:bodyPr>
          <a:lstStyle/>
          <a:p>
            <a:pPr marL="407035" indent="-267335" algn="just">
              <a:spcBef>
                <a:spcPts val="300"/>
              </a:spcBef>
              <a:tabLst>
                <a:tab pos="407035" algn="l"/>
              </a:tabLst>
            </a:pPr>
            <a:r>
              <a:rPr lang="en-US" sz="1800" b="1" dirty="0">
                <a:effectLst/>
                <a:latin typeface="Times New Roman" panose="02020603050405020304" pitchFamily="18" charset="0"/>
                <a:ea typeface="Times New Roman" panose="02020603050405020304" pitchFamily="18" charset="0"/>
              </a:rPr>
              <a:t>EXISTING</a:t>
            </a:r>
            <a:r>
              <a:rPr lang="en-US" sz="1800" b="1" spc="-3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SYSTEM</a:t>
            </a:r>
            <a:endParaRPr lang="en-IN" sz="1800" b="1" dirty="0">
              <a:effectLst/>
              <a:latin typeface="Times New Roman" panose="02020603050405020304" pitchFamily="18" charset="0"/>
              <a:ea typeface="Times New Roman" panose="02020603050405020304" pitchFamily="18" charset="0"/>
            </a:endParaRPr>
          </a:p>
          <a:p>
            <a:pPr algn="just">
              <a:spcBef>
                <a:spcPts val="50"/>
              </a:spcBef>
            </a:pPr>
            <a:r>
              <a:rPr lang="en-US" sz="1800" b="1" dirty="0">
                <a:effectLst/>
                <a:latin typeface="Times New Roman" panose="02020603050405020304" pitchFamily="18" charset="0"/>
                <a:ea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endParaRPr>
          </a:p>
          <a:p>
            <a:pPr algn="just">
              <a:spcBef>
                <a:spcPts val="50"/>
              </a:spcBef>
            </a:pP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In current agricultural practices, traditional methods like electric fences, scarecrows, and chemical repellents are widely used to prevent wild animals from entering crop fields. While these methods offer some level of protection, they come with various limitations. Electric fences, for example, are expensive to install and maintain, while scarecrows and chemical repellents have limited effectiveness as animals adapt to them over time. Additionally, these methods are often </a:t>
            </a:r>
            <a:r>
              <a:rPr lang="en-IN" sz="2400" b="0" dirty="0" err="1">
                <a:effectLst/>
                <a:latin typeface="Times New Roman" panose="02020603050405020304" pitchFamily="18" charset="0"/>
                <a:ea typeface="Times New Roman" panose="02020603050405020304" pitchFamily="18" charset="0"/>
                <a:cs typeface="Times New Roman" panose="02020603050405020304" pitchFamily="18" charset="0"/>
              </a:rPr>
              <a:t>labor-intensive</a:t>
            </a: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 and environmentally harmful.</a:t>
            </a: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spcBef>
                <a:spcPts val="50"/>
              </a:spcBef>
            </a:pP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Recent advancements in smart agriculture have led to the integration of technology-driven solutions. The most commonly used systems involve passive infrared (PIR) sensors and camera-based monitoring to detect animal movements. These systems can alert farmers when an animal is detected, but they often lack the real-time processing capabilities and accuracy needed for prompt intervention. Additionally, such systems are limited by poor internet connectivity in rural areas, making real-time data transfer and cloud-based processing difficult.</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359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B63FD5-A36D-42DC-A49C-E690A546D94E}"/>
              </a:ext>
            </a:extLst>
          </p:cNvPr>
          <p:cNvSpPr txBox="1"/>
          <p:nvPr/>
        </p:nvSpPr>
        <p:spPr>
          <a:xfrm>
            <a:off x="1360370" y="778122"/>
            <a:ext cx="9471259" cy="5100755"/>
          </a:xfrm>
          <a:prstGeom prst="rect">
            <a:avLst/>
          </a:prstGeom>
          <a:noFill/>
        </p:spPr>
        <p:txBody>
          <a:bodyPr wrap="square">
            <a:spAutoFit/>
          </a:bodyPr>
          <a:lstStyle/>
          <a:p>
            <a:pPr marL="1828800" marR="619125" algn="just">
              <a:lnSpc>
                <a:spcPct val="150000"/>
              </a:lnSpc>
              <a:spcBef>
                <a:spcPts val="395"/>
              </a:spcBef>
              <a:spcAft>
                <a:spcPts val="0"/>
              </a:spcAft>
            </a:pPr>
            <a:r>
              <a:rPr lang="en-IN" sz="900" b="1" dirty="0">
                <a:latin typeface="Times New Roman" panose="02020603050405020304" pitchFamily="18" charset="0"/>
                <a:ea typeface="Times New Roman" panose="02020603050405020304" pitchFamily="18" charset="0"/>
              </a:rPr>
              <a:t>	</a:t>
            </a:r>
            <a:r>
              <a:rPr lang="en-US" sz="900" b="1" dirty="0">
                <a:effectLst/>
                <a:latin typeface="Times New Roman" panose="02020603050405020304" pitchFamily="18" charset="0"/>
                <a:ea typeface="Times New Roman" panose="02020603050405020304" pitchFamily="18" charset="0"/>
              </a:rPr>
              <a:t>Proposed System</a:t>
            </a:r>
            <a:endParaRPr lang="en-IN" sz="900" dirty="0">
              <a:effectLst/>
              <a:latin typeface="Times New Roman" panose="02020603050405020304" pitchFamily="18" charset="0"/>
              <a:ea typeface="Times New Roman" panose="02020603050405020304" pitchFamily="18" charset="0"/>
            </a:endParaRPr>
          </a:p>
          <a:p>
            <a:pPr marL="139700" marR="619125" algn="just">
              <a:lnSpc>
                <a:spcPct val="150000"/>
              </a:lnSpc>
              <a:spcBef>
                <a:spcPts val="395"/>
              </a:spcBef>
              <a:spcAft>
                <a:spcPts val="0"/>
              </a:spcAft>
            </a:pPr>
            <a:r>
              <a:rPr lang="en-US" sz="900" dirty="0">
                <a:effectLst/>
                <a:latin typeface="Times New Roman" panose="02020603050405020304" pitchFamily="18" charset="0"/>
                <a:ea typeface="Times New Roman" panose="02020603050405020304" pitchFamily="18" charset="0"/>
              </a:rPr>
              <a:t> </a:t>
            </a:r>
            <a:endParaRPr lang="en-IN" sz="900" dirty="0">
              <a:effectLst/>
              <a:latin typeface="Times New Roman" panose="02020603050405020304" pitchFamily="18" charset="0"/>
              <a:ea typeface="Times New Roman" panose="02020603050405020304" pitchFamily="18" charset="0"/>
            </a:endParaRPr>
          </a:p>
          <a:p>
            <a:pPr marL="139700" marR="619125" algn="just">
              <a:lnSpc>
                <a:spcPct val="150000"/>
              </a:lnSpc>
              <a:spcBef>
                <a:spcPts val="395"/>
              </a:spcBef>
              <a:spcAft>
                <a:spcPts val="0"/>
              </a:spcAft>
            </a:pPr>
            <a:r>
              <a:rPr lang="en-US" sz="1600" dirty="0">
                <a:effectLst/>
                <a:latin typeface="Times New Roman" panose="02020603050405020304" pitchFamily="18" charset="0"/>
                <a:ea typeface="Times New Roman" panose="02020603050405020304" pitchFamily="18" charset="0"/>
              </a:rPr>
              <a:t>The proposed system is an integrated solution designed to enhance crop protection through advanced animal detection and security features. At its core, the system employs **YOLOv3** and **Tiny-YOLO** models for real-time object detection. These state-of-the-art algorithms enable the accurate identification of various animal species approaching the crop fields, allowing for prompt intervention.</a:t>
            </a:r>
            <a:endParaRPr lang="en-IN" sz="1600" dirty="0">
              <a:effectLst/>
              <a:latin typeface="Times New Roman" panose="02020603050405020304" pitchFamily="18" charset="0"/>
              <a:ea typeface="Times New Roman" panose="02020603050405020304" pitchFamily="18" charset="0"/>
            </a:endParaRPr>
          </a:p>
          <a:p>
            <a:pPr marL="139700" marR="619125" algn="just">
              <a:lnSpc>
                <a:spcPct val="150000"/>
              </a:lnSpc>
              <a:spcBef>
                <a:spcPts val="395"/>
              </a:spcBef>
              <a:spcAft>
                <a:spcPts val="0"/>
              </a:spcAft>
            </a:pPr>
            <a:r>
              <a:rPr lang="en-US" sz="1600" dirty="0">
                <a:effectLst/>
                <a:latin typeface="Times New Roman" panose="02020603050405020304" pitchFamily="18" charset="0"/>
                <a:ea typeface="Times New Roman" panose="02020603050405020304" pitchFamily="18" charset="0"/>
              </a:rPr>
              <a:t>     In addition to animal detection, the system incorporates **face recognition technology** using </a:t>
            </a:r>
            <a:r>
              <a:rPr lang="en-US" sz="1600" dirty="0" err="1">
                <a:effectLst/>
                <a:latin typeface="Times New Roman" panose="02020603050405020304" pitchFamily="18" charset="0"/>
                <a:ea typeface="Times New Roman" panose="02020603050405020304" pitchFamily="18" charset="0"/>
              </a:rPr>
              <a:t>Haar</a:t>
            </a:r>
            <a:r>
              <a:rPr lang="en-US" sz="1600" dirty="0">
                <a:effectLst/>
                <a:latin typeface="Times New Roman" panose="02020603050405020304" pitchFamily="18" charset="0"/>
                <a:ea typeface="Times New Roman" panose="02020603050405020304" pitchFamily="18" charset="0"/>
              </a:rPr>
              <a:t> Cascades and ORB algorithms. This feature allows the system to identify authorized personnel, such as farmers, while detecting unauthorized individuals. This dual functionality enhances farm security by providing alerts when unknown faces are recognized.</a:t>
            </a:r>
            <a:endParaRPr lang="en-IN" sz="1600" dirty="0">
              <a:effectLst/>
              <a:latin typeface="Times New Roman" panose="02020603050405020304" pitchFamily="18" charset="0"/>
              <a:ea typeface="Times New Roman" panose="02020603050405020304" pitchFamily="18" charset="0"/>
            </a:endParaRPr>
          </a:p>
          <a:p>
            <a:pPr marL="139700" marR="619125" algn="just">
              <a:lnSpc>
                <a:spcPct val="150000"/>
              </a:lnSpc>
              <a:spcBef>
                <a:spcPts val="395"/>
              </a:spcBef>
              <a:spcAft>
                <a:spcPts val="0"/>
              </a:spcAft>
            </a:pPr>
            <a:r>
              <a:rPr lang="en-US" sz="1600" dirty="0">
                <a:effectLst/>
                <a:latin typeface="Times New Roman" panose="02020603050405020304" pitchFamily="18" charset="0"/>
                <a:ea typeface="Times New Roman" panose="02020603050405020304" pitchFamily="18" charset="0"/>
              </a:rPr>
              <a:t>      To ensure immediate response to detected threats, the system implements **multi-channel alert mechanisms**. When an animal or unknown person is detected, the system triggers sound playback to scare off the animals and sends email notifications and phone call alerts to inform the farmer. This comprehensive alerting system enables farmers to take timely action, reducing the risk of crop damage.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558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CDED26-95F3-4988-9F33-B6F4E386030E}"/>
              </a:ext>
            </a:extLst>
          </p:cNvPr>
          <p:cNvSpPr txBox="1"/>
          <p:nvPr/>
        </p:nvSpPr>
        <p:spPr>
          <a:xfrm>
            <a:off x="334477" y="474664"/>
            <a:ext cx="6097604" cy="369332"/>
          </a:xfrm>
          <a:prstGeom prst="rect">
            <a:avLst/>
          </a:prstGeom>
          <a:noFill/>
        </p:spPr>
        <p:txBody>
          <a:bodyPr wrap="square">
            <a:spAutoFit/>
          </a:bodyPr>
          <a:lstStyle/>
          <a:p>
            <a:r>
              <a:rPr lang="en-IN" sz="1800" b="1" u="sng" dirty="0">
                <a:solidFill>
                  <a:schemeClr val="tx2">
                    <a:lumMod val="50000"/>
                  </a:schemeClr>
                </a:solidFill>
                <a:latin typeface="Imprint MT Shadow" panose="04020605060303030202" pitchFamily="82" charset="0"/>
              </a:rPr>
              <a:t>System Architecture :-</a:t>
            </a:r>
          </a:p>
        </p:txBody>
      </p:sp>
      <p:pic>
        <p:nvPicPr>
          <p:cNvPr id="5" name="Picture 4">
            <a:extLst>
              <a:ext uri="{FF2B5EF4-FFF2-40B4-BE49-F238E27FC236}">
                <a16:creationId xmlns:a16="http://schemas.microsoft.com/office/drawing/2014/main" id="{11EF81E7-E200-429E-825A-CD9394F12CCB}"/>
              </a:ext>
            </a:extLst>
          </p:cNvPr>
          <p:cNvPicPr>
            <a:picLocks noChangeAspect="1"/>
          </p:cNvPicPr>
          <p:nvPr/>
        </p:nvPicPr>
        <p:blipFill>
          <a:blip r:embed="rId2"/>
          <a:stretch>
            <a:fillRect/>
          </a:stretch>
        </p:blipFill>
        <p:spPr>
          <a:xfrm>
            <a:off x="1742173" y="914450"/>
            <a:ext cx="8316227" cy="5636845"/>
          </a:xfrm>
          <a:prstGeom prst="rect">
            <a:avLst/>
          </a:prstGeom>
        </p:spPr>
      </p:pic>
    </p:spTree>
    <p:extLst>
      <p:ext uri="{BB962C8B-B14F-4D97-AF65-F5344CB8AC3E}">
        <p14:creationId xmlns:p14="http://schemas.microsoft.com/office/powerpoint/2010/main" val="3584444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90C3C8-C38A-459F-BABB-DA8626AC9C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4" t="-746" r="3447" b="746"/>
          <a:stretch/>
        </p:blipFill>
        <p:spPr bwMode="auto">
          <a:xfrm>
            <a:off x="750770" y="1493043"/>
            <a:ext cx="11261558" cy="38719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09EC36C-F1CB-4E4A-AD9B-457B1F93F9B1}"/>
              </a:ext>
            </a:extLst>
          </p:cNvPr>
          <p:cNvSpPr/>
          <p:nvPr/>
        </p:nvSpPr>
        <p:spPr>
          <a:xfrm>
            <a:off x="355413" y="569713"/>
            <a:ext cx="293394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State </a:t>
            </a:r>
            <a:r>
              <a:rPr lang="en-US" sz="5400" b="0" cap="none" spc="0" dirty="0" err="1">
                <a:ln w="0"/>
                <a:solidFill>
                  <a:schemeClr val="tx1"/>
                </a:solidFill>
                <a:effectLst>
                  <a:outerShdw blurRad="38100" dist="19050" dir="2700000" algn="tl" rotWithShape="0">
                    <a:schemeClr val="dk1">
                      <a:alpha val="40000"/>
                    </a:schemeClr>
                  </a:outerShdw>
                </a:effectLst>
              </a:rPr>
              <a:t>Uml</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079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1531</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Californian FB</vt:lpstr>
      <vt:lpstr>Canva Sans</vt:lpstr>
      <vt:lpstr>Imprint MT Shadow</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Anilkumar Marri</dc:creator>
  <cp:lastModifiedBy>Anilkumar Marri</cp:lastModifiedBy>
  <cp:revision>12</cp:revision>
  <dcterms:created xsi:type="dcterms:W3CDTF">2024-12-14T07:20:42Z</dcterms:created>
  <dcterms:modified xsi:type="dcterms:W3CDTF">2025-01-28T03:26:18Z</dcterms:modified>
</cp:coreProperties>
</file>