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737" autoAdjust="0"/>
  </p:normalViewPr>
  <p:slideViewPr>
    <p:cSldViewPr>
      <p:cViewPr varScale="1">
        <p:scale>
          <a:sx n="71" d="100"/>
          <a:sy n="71" d="100"/>
        </p:scale>
        <p:origin x="-135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4609A9-134E-4CD5-8399-F58989DF4905}" type="datetimeFigureOut">
              <a:rPr lang="en-IN" smtClean="0"/>
              <a:t>07-12-2018</a:t>
            </a:fld>
            <a:endParaRPr lang="en-IN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D203759-779A-4628-BBBF-F00DBC04AD15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4609A9-134E-4CD5-8399-F58989DF4905}" type="datetimeFigureOut">
              <a:rPr lang="en-IN" smtClean="0"/>
              <a:t>07-12-2018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D203759-779A-4628-BBBF-F00DBC04AD15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4609A9-134E-4CD5-8399-F58989DF4905}" type="datetimeFigureOut">
              <a:rPr lang="en-IN" smtClean="0"/>
              <a:t>07-12-2018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D203759-779A-4628-BBBF-F00DBC04AD15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4609A9-134E-4CD5-8399-F58989DF4905}" type="datetimeFigureOut">
              <a:rPr lang="en-IN" smtClean="0"/>
              <a:t>07-12-2018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D203759-779A-4628-BBBF-F00DBC04AD15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4609A9-134E-4CD5-8399-F58989DF4905}" type="datetimeFigureOut">
              <a:rPr lang="en-IN" smtClean="0"/>
              <a:t>07-12-2018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D203759-779A-4628-BBBF-F00DBC04AD15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4609A9-134E-4CD5-8399-F58989DF4905}" type="datetimeFigureOut">
              <a:rPr lang="en-IN" smtClean="0"/>
              <a:t>07-12-2018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D203759-779A-4628-BBBF-F00DBC04AD15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4609A9-134E-4CD5-8399-F58989DF4905}" type="datetimeFigureOut">
              <a:rPr lang="en-IN" smtClean="0"/>
              <a:t>07-12-2018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D203759-779A-4628-BBBF-F00DBC04AD15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4609A9-134E-4CD5-8399-F58989DF4905}" type="datetimeFigureOut">
              <a:rPr lang="en-IN" smtClean="0"/>
              <a:t>07-12-2018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D203759-779A-4628-BBBF-F00DBC04AD15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4609A9-134E-4CD5-8399-F58989DF4905}" type="datetimeFigureOut">
              <a:rPr lang="en-IN" smtClean="0"/>
              <a:t>07-12-2018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D203759-779A-4628-BBBF-F00DBC04AD15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4609A9-134E-4CD5-8399-F58989DF4905}" type="datetimeFigureOut">
              <a:rPr lang="en-IN" smtClean="0"/>
              <a:t>07-12-2018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D203759-779A-4628-BBBF-F00DBC04AD15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4609A9-134E-4CD5-8399-F58989DF4905}" type="datetimeFigureOut">
              <a:rPr lang="en-IN" smtClean="0"/>
              <a:t>07-12-2018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D203759-779A-4628-BBBF-F00DBC04AD15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CE4609A9-134E-4CD5-8399-F58989DF4905}" type="datetimeFigureOut">
              <a:rPr lang="en-IN" smtClean="0"/>
              <a:t>07-12-2018</a:t>
            </a:fld>
            <a:endParaRPr lang="en-IN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IN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4D203759-779A-4628-BBBF-F00DBC04AD15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s://www.iplt20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4499992" cy="908720"/>
          </a:xfrm>
        </p:spPr>
        <p:txBody>
          <a:bodyPr>
            <a:normAutofit fontScale="90000"/>
          </a:bodyPr>
          <a:lstStyle/>
          <a:p>
            <a:r>
              <a:rPr lang="en-IN" b="1" dirty="0"/>
              <a:t/>
            </a:r>
            <a:br>
              <a:rPr lang="en-IN" b="1" dirty="0"/>
            </a:br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7061" y="1268760"/>
            <a:ext cx="8136904" cy="5040560"/>
          </a:xfrm>
        </p:spPr>
        <p:txBody>
          <a:bodyPr>
            <a:normAutofit fontScale="92500"/>
          </a:bodyPr>
          <a:lstStyle/>
          <a:p>
            <a:pPr algn="just"/>
            <a:r>
              <a:rPr lang="en-IN" sz="4400" b="1" dirty="0">
                <a:latin typeface="Georgia" panose="02040502050405020303" pitchFamily="18" charset="0"/>
              </a:rPr>
              <a:t>Score Prediction using old database in Indian Premier League : A Predictive </a:t>
            </a:r>
            <a:r>
              <a:rPr lang="en-IN" sz="4400" b="1" dirty="0" smtClean="0">
                <a:latin typeface="Georgia" panose="02040502050405020303" pitchFamily="18" charset="0"/>
              </a:rPr>
              <a:t>Model</a:t>
            </a:r>
          </a:p>
          <a:p>
            <a:pPr algn="just"/>
            <a:r>
              <a:rPr lang="en-IN" sz="4400" dirty="0" smtClean="0">
                <a:latin typeface="Georgia" panose="02040502050405020303" pitchFamily="18" charset="0"/>
              </a:rPr>
              <a:t>				           </a:t>
            </a:r>
          </a:p>
          <a:p>
            <a:pPr algn="l">
              <a:lnSpc>
                <a:spcPct val="60000"/>
              </a:lnSpc>
            </a:pPr>
            <a:r>
              <a:rPr lang="en-IN" sz="4400" dirty="0">
                <a:latin typeface="Georgia" panose="02040502050405020303" pitchFamily="18" charset="0"/>
              </a:rPr>
              <a:t>	</a:t>
            </a:r>
            <a:r>
              <a:rPr lang="en-IN" sz="4400" dirty="0" smtClean="0">
                <a:latin typeface="Georgia" panose="02040502050405020303" pitchFamily="18" charset="0"/>
              </a:rPr>
              <a:t>				    </a:t>
            </a:r>
          </a:p>
          <a:p>
            <a:pPr algn="l">
              <a:lnSpc>
                <a:spcPct val="60000"/>
              </a:lnSpc>
            </a:pPr>
            <a:r>
              <a:rPr lang="en-IN" sz="4400" dirty="0">
                <a:latin typeface="Georgia" panose="02040502050405020303" pitchFamily="18" charset="0"/>
              </a:rPr>
              <a:t>	</a:t>
            </a:r>
            <a:r>
              <a:rPr lang="en-IN" sz="4400" dirty="0" smtClean="0">
                <a:latin typeface="Georgia" panose="02040502050405020303" pitchFamily="18" charset="0"/>
              </a:rPr>
              <a:t>				     </a:t>
            </a:r>
          </a:p>
          <a:p>
            <a:pPr algn="just">
              <a:lnSpc>
                <a:spcPct val="60000"/>
              </a:lnSpc>
            </a:pPr>
            <a:r>
              <a:rPr lang="en-IN" sz="4400" dirty="0">
                <a:latin typeface="Georgia" panose="02040502050405020303" pitchFamily="18" charset="0"/>
              </a:rPr>
              <a:t> </a:t>
            </a:r>
            <a:r>
              <a:rPr lang="en-IN" sz="4400" dirty="0" smtClean="0">
                <a:latin typeface="Georgia" panose="02040502050405020303" pitchFamily="18" charset="0"/>
              </a:rPr>
              <a:t>                                          </a:t>
            </a:r>
            <a:r>
              <a:rPr lang="en-IN" sz="3600" b="1" dirty="0" smtClean="0">
                <a:latin typeface="Baskerville Old Face" panose="02020602080505020303" pitchFamily="18" charset="0"/>
              </a:rPr>
              <a:t>Vishal Kumar</a:t>
            </a:r>
          </a:p>
          <a:p>
            <a:pPr algn="just">
              <a:lnSpc>
                <a:spcPct val="60000"/>
              </a:lnSpc>
            </a:pPr>
            <a:r>
              <a:rPr lang="en-IN" sz="3600" b="1" dirty="0">
                <a:latin typeface="Baskerville Old Face" panose="02020602080505020303" pitchFamily="18" charset="0"/>
              </a:rPr>
              <a:t>	</a:t>
            </a:r>
            <a:r>
              <a:rPr lang="en-IN" sz="3600" b="1" dirty="0" smtClean="0">
                <a:latin typeface="Baskerville Old Face" panose="02020602080505020303" pitchFamily="18" charset="0"/>
              </a:rPr>
              <a:t>			                 Puneet Garg</a:t>
            </a:r>
          </a:p>
          <a:p>
            <a:pPr algn="just">
              <a:lnSpc>
                <a:spcPct val="60000"/>
              </a:lnSpc>
            </a:pPr>
            <a:r>
              <a:rPr lang="en-IN" sz="3600" b="1" dirty="0">
                <a:latin typeface="Baskerville Old Face" panose="02020602080505020303" pitchFamily="18" charset="0"/>
              </a:rPr>
              <a:t>	</a:t>
            </a:r>
            <a:r>
              <a:rPr lang="en-IN" sz="3600" b="1" dirty="0" smtClean="0">
                <a:latin typeface="Baskerville Old Face" panose="02020602080505020303" pitchFamily="18" charset="0"/>
              </a:rPr>
              <a:t>				        Anshul Gupta</a:t>
            </a:r>
            <a:endParaRPr lang="en-IN" sz="4400" b="1" dirty="0">
              <a:latin typeface="Baskerville Old Face" panose="02020602080505020303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563888" cy="90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667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9992" y="332656"/>
            <a:ext cx="4320480" cy="768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smtClean="0"/>
              <a:t> </a:t>
            </a:r>
            <a:r>
              <a:rPr lang="en-IN" sz="4000" dirty="0" smtClean="0">
                <a:latin typeface="Baskerville Old Face" panose="02020602080505020303" pitchFamily="18" charset="0"/>
              </a:rPr>
              <a:t>About The Game</a:t>
            </a:r>
          </a:p>
          <a:p>
            <a:pPr marL="0" indent="0">
              <a:buNone/>
            </a:pPr>
            <a:endParaRPr lang="en-IN" sz="4000" dirty="0">
              <a:latin typeface="Baskerville Old Face" panose="02020602080505020303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7744" y="328498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683568" y="1124745"/>
            <a:ext cx="7920880" cy="8863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 smtClean="0"/>
              <a:t>Cricket </a:t>
            </a:r>
            <a:r>
              <a:rPr lang="en-IN" sz="2400" dirty="0" smtClean="0"/>
              <a:t>is a bat-and-ball game.</a:t>
            </a:r>
          </a:p>
          <a:p>
            <a:endParaRPr lang="en-IN" sz="2400" dirty="0" smtClean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sz="2400" dirty="0" smtClean="0"/>
              <a:t> It is played in three formats , one is Test Cricket that runs five days long , second is ODI Cricket in which over limit is fifty to each team, third is T-20 Cricket in which twenty overs are limited to each team.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IN" sz="2400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sz="2400" dirty="0" smtClean="0"/>
              <a:t>IPL(Indian Premier League) is professional twenty-20 cricket league in India organised by BCCI. In IPL , there are number of teams , generally eight teams play this tournament among each other.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 smtClean="0"/>
          </a:p>
          <a:p>
            <a:endParaRPr lang="en-IN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563888" cy="90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9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20072" y="188640"/>
            <a:ext cx="3672408" cy="1092880"/>
          </a:xfrm>
        </p:spPr>
        <p:txBody>
          <a:bodyPr>
            <a:normAutofit/>
          </a:bodyPr>
          <a:lstStyle/>
          <a:p>
            <a:r>
              <a:rPr lang="en-IN" dirty="0" smtClean="0">
                <a:latin typeface="Baskerville Old Face" panose="02020602080505020303" pitchFamily="18" charset="0"/>
              </a:rPr>
              <a:t>              Data</a:t>
            </a:r>
            <a:endParaRPr lang="en-IN" dirty="0">
              <a:latin typeface="Baskerville Old Face" panose="020206020805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484784"/>
            <a:ext cx="8013576" cy="4525963"/>
          </a:xfrm>
        </p:spPr>
        <p:txBody>
          <a:bodyPr>
            <a:normAutofit fontScale="850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 Ball </a:t>
            </a:r>
            <a:r>
              <a:rPr lang="en-IN" dirty="0" smtClean="0"/>
              <a:t>by ball data of every match during the years </a:t>
            </a:r>
            <a:r>
              <a:rPr lang="en-IN" dirty="0" smtClean="0"/>
              <a:t>   2008-2018 </a:t>
            </a:r>
            <a:r>
              <a:rPr lang="en-IN" dirty="0" smtClean="0"/>
              <a:t>has been used in our analysis.</a:t>
            </a:r>
          </a:p>
          <a:p>
            <a:pPr marL="0" indent="0">
              <a:buNone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Python programming is used for extracting data from  website </a:t>
            </a:r>
            <a:r>
              <a:rPr lang="en-IN" dirty="0" smtClean="0">
                <a:solidFill>
                  <a:schemeClr val="accent1"/>
                </a:solidFill>
                <a:hlinkClick r:id="rId2"/>
              </a:rPr>
              <a:t>https://www.iplt20.com/</a:t>
            </a:r>
            <a:r>
              <a:rPr lang="en-IN" dirty="0" smtClean="0">
                <a:solidFill>
                  <a:schemeClr val="accent1"/>
                </a:solidFill>
              </a:rPr>
              <a:t>.</a:t>
            </a:r>
          </a:p>
          <a:p>
            <a:pPr marL="0" indent="0">
              <a:buNone/>
            </a:pPr>
            <a:endParaRPr lang="en-I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All the analysis and statistics operations has been done in microsoft excel and Spyder notebook.</a:t>
            </a:r>
          </a:p>
          <a:p>
            <a:pPr marL="0" indent="0">
              <a:buNone/>
            </a:pPr>
            <a:endParaRPr lang="en-IN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IN" dirty="0" smtClean="0">
                <a:solidFill>
                  <a:schemeClr val="accent1"/>
                </a:solidFill>
              </a:rPr>
              <a:t> </a:t>
            </a:r>
            <a:endParaRPr lang="en-IN" dirty="0">
              <a:solidFill>
                <a:schemeClr val="accent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563888" cy="90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053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95936" y="0"/>
            <a:ext cx="4716016" cy="100073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			</a:t>
            </a:r>
            <a:r>
              <a:rPr lang="en-IN" dirty="0" smtClean="0">
                <a:latin typeface="Baskerville Old Face" panose="02020602080505020303" pitchFamily="18" charset="0"/>
              </a:rPr>
              <a:t>Intuition</a:t>
            </a:r>
            <a:endParaRPr lang="en-IN" dirty="0">
              <a:latin typeface="Baskerville Old Face" panose="020206020805050203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1560" y="1340768"/>
            <a:ext cx="7920880" cy="5040560"/>
          </a:xfrm>
        </p:spPr>
        <p:txBody>
          <a:bodyPr>
            <a:normAutofit/>
          </a:bodyPr>
          <a:lstStyle/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IN" sz="2800" dirty="0" smtClean="0"/>
              <a:t>In IPL 2017 , match 9 was played between Delhi Daredevils(DD) and Rising Pune Supergiants(RPS).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IN" sz="2800" dirty="0" smtClean="0"/>
              <a:t>Score of DD after 10 overs was 81-2 and after 15 overs it was 123-2.According to this situation projected score of DD should lie in range 160-170 but actual score of DD was 205-4.This huge difference of 35-40 runs was unexpected.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IN" sz="2800" dirty="0"/>
              <a:t> </a:t>
            </a:r>
            <a:r>
              <a:rPr lang="en-IN" sz="2800" dirty="0" smtClean="0"/>
              <a:t>These results strikes an idea to implement a relation between average run-rate and wicket fallen in particular interval of a match. </a:t>
            </a:r>
            <a:endParaRPr lang="en-IN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563888" cy="90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576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28184" y="0"/>
            <a:ext cx="5400600" cy="1143000"/>
          </a:xfrm>
        </p:spPr>
        <p:txBody>
          <a:bodyPr/>
          <a:lstStyle/>
          <a:p>
            <a:r>
              <a:rPr lang="en-IN" dirty="0" smtClean="0">
                <a:latin typeface="Baskerville Old Face" panose="02020602080505020303" pitchFamily="18" charset="0"/>
              </a:rPr>
              <a:t>Parameters</a:t>
            </a:r>
            <a:endParaRPr lang="en-IN" dirty="0">
              <a:latin typeface="Baskerville Old Face" panose="020206020805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412776"/>
            <a:ext cx="8250120" cy="345638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W</a:t>
            </a:r>
            <a:r>
              <a:rPr lang="en-IN" baseline="-25000" dirty="0" smtClean="0"/>
              <a:t>11-15</a:t>
            </a:r>
            <a:r>
              <a:rPr lang="en-IN" dirty="0" smtClean="0"/>
              <a:t> -</a:t>
            </a:r>
            <a:r>
              <a:rPr lang="en-IN" dirty="0" smtClean="0"/>
              <a:t>Wicket Fallen between 11 to 15 </a:t>
            </a:r>
            <a:r>
              <a:rPr lang="en-IN" dirty="0" smtClean="0"/>
              <a:t>overs</a:t>
            </a:r>
            <a:endParaRPr lang="en-I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W</a:t>
            </a:r>
            <a:r>
              <a:rPr lang="en-IN" baseline="-25000" dirty="0" smtClean="0"/>
              <a:t>16-20</a:t>
            </a:r>
            <a:r>
              <a:rPr lang="en-IN" dirty="0" smtClean="0"/>
              <a:t> </a:t>
            </a:r>
            <a:r>
              <a:rPr lang="en-IN" dirty="0" smtClean="0"/>
              <a:t>-</a:t>
            </a:r>
            <a:r>
              <a:rPr lang="en-IN" dirty="0" smtClean="0"/>
              <a:t> </a:t>
            </a:r>
            <a:r>
              <a:rPr lang="en-IN" dirty="0" smtClean="0"/>
              <a:t>Wicket Fallen between 16 to 20 </a:t>
            </a:r>
            <a:r>
              <a:rPr lang="en-IN" dirty="0" smtClean="0"/>
              <a:t>overs</a:t>
            </a:r>
            <a:endParaRPr lang="en-I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RR </a:t>
            </a:r>
            <a:r>
              <a:rPr lang="en-IN" dirty="0" smtClean="0"/>
              <a:t> - </a:t>
            </a:r>
            <a:r>
              <a:rPr lang="en-IN" dirty="0" smtClean="0"/>
              <a:t>Average Run-Rate of the inning 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8486487"/>
              </p:ext>
            </p:extLst>
          </p:nvPr>
        </p:nvGraphicFramePr>
        <p:xfrm>
          <a:off x="4794250" y="23971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7" name="Equation" r:id="rId3" imgW="114120" imgH="177480" progId="Equation.DSMT4">
                  <p:embed/>
                </p:oleObj>
              </mc:Choice>
              <mc:Fallback>
                <p:oleObj name="Equation" r:id="rId3" imgW="11412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94250" y="2397125"/>
                        <a:ext cx="1143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5131532"/>
              </p:ext>
            </p:extLst>
          </p:nvPr>
        </p:nvGraphicFramePr>
        <p:xfrm>
          <a:off x="4394200" y="23876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8" name="Equation" r:id="rId5" imgW="914400" imgH="198720" progId="Equation.DSMT4">
                  <p:embed/>
                </p:oleObj>
              </mc:Choice>
              <mc:Fallback>
                <p:oleObj name="Equation" r:id="rId5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394200" y="23876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9968697"/>
              </p:ext>
            </p:extLst>
          </p:nvPr>
        </p:nvGraphicFramePr>
        <p:xfrm>
          <a:off x="4394200" y="23876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9" name="Equation" r:id="rId7" imgW="914400" imgH="198720" progId="Equation.DSMT4">
                  <p:embed/>
                </p:oleObj>
              </mc:Choice>
              <mc:Fallback>
                <p:oleObj name="Equation" r:id="rId7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394200" y="23876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563888" cy="90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207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60613" y="29098"/>
            <a:ext cx="2448272" cy="902996"/>
          </a:xfrm>
        </p:spPr>
        <p:txBody>
          <a:bodyPr/>
          <a:lstStyle/>
          <a:p>
            <a:r>
              <a:rPr lang="en-IN" dirty="0" smtClean="0">
                <a:latin typeface="Baskerville Old Face" panose="02020602080505020303" pitchFamily="18" charset="0"/>
              </a:rPr>
              <a:t>Model</a:t>
            </a:r>
            <a:endParaRPr lang="en-IN" dirty="0">
              <a:latin typeface="Baskerville Old Face" panose="020206020805050203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7584" y="1340768"/>
            <a:ext cx="7416824" cy="4298032"/>
          </a:xfrm>
        </p:spPr>
        <p:txBody>
          <a:bodyPr/>
          <a:lstStyle/>
          <a:p>
            <a:pPr algn="l"/>
            <a:endParaRPr lang="en-IN" dirty="0" smtClean="0"/>
          </a:p>
          <a:p>
            <a:pPr algn="just"/>
            <a:r>
              <a:rPr lang="en-IN" dirty="0" smtClean="0"/>
              <a:t>RR  =  c+ a*W</a:t>
            </a:r>
            <a:r>
              <a:rPr lang="en-IN" baseline="-25000" dirty="0" smtClean="0"/>
              <a:t>11-15</a:t>
            </a:r>
            <a:r>
              <a:rPr lang="en-IN" dirty="0" smtClean="0"/>
              <a:t> + b*W</a:t>
            </a:r>
            <a:r>
              <a:rPr lang="en-IN" baseline="-25000" dirty="0" smtClean="0"/>
              <a:t>16-20 </a:t>
            </a:r>
          </a:p>
          <a:p>
            <a:pPr algn="just"/>
            <a:r>
              <a:rPr lang="en-IN" baseline="-25000" dirty="0" smtClean="0"/>
              <a:t> </a:t>
            </a:r>
            <a:r>
              <a:rPr lang="en-IN" dirty="0" smtClean="0"/>
              <a:t>where a &lt; 0 and b &lt; 0;</a:t>
            </a:r>
          </a:p>
          <a:p>
            <a:pPr algn="just"/>
            <a:r>
              <a:rPr lang="en-IN" dirty="0"/>
              <a:t> </a:t>
            </a:r>
            <a:r>
              <a:rPr lang="en-IN" dirty="0" smtClean="0"/>
              <a:t>and c is positive constant.</a:t>
            </a:r>
          </a:p>
          <a:p>
            <a:pPr algn="just"/>
            <a:r>
              <a:rPr lang="en-IN" dirty="0" smtClean="0"/>
              <a:t>Relation between a and b is defined as </a:t>
            </a:r>
          </a:p>
          <a:p>
            <a:pPr algn="l"/>
            <a:r>
              <a:rPr lang="en-IN" dirty="0"/>
              <a:t> </a:t>
            </a:r>
            <a:r>
              <a:rPr lang="en-IN" dirty="0" smtClean="0"/>
              <a:t>           </a:t>
            </a:r>
            <a:endParaRPr lang="en-IN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5548233"/>
              </p:ext>
            </p:extLst>
          </p:nvPr>
        </p:nvGraphicFramePr>
        <p:xfrm>
          <a:off x="2411760" y="4509120"/>
          <a:ext cx="3096344" cy="5817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6344"/>
              </a:tblGrid>
              <a:tr h="581784">
                <a:tc>
                  <a:txBody>
                    <a:bodyPr/>
                    <a:lstStyle/>
                    <a:p>
                      <a:r>
                        <a:rPr lang="en-IN" sz="2800" dirty="0" smtClean="0"/>
                        <a:t>             a=3*b</a:t>
                      </a:r>
                      <a:endParaRPr lang="en-IN" sz="28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563888" cy="90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3737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1777</TotalTime>
  <Words>298</Words>
  <Application>Microsoft Office PowerPoint</Application>
  <PresentationFormat>On-screen Show (4:3)</PresentationFormat>
  <Paragraphs>53</Paragraphs>
  <Slides>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Solstice</vt:lpstr>
      <vt:lpstr>Equation</vt:lpstr>
      <vt:lpstr>  </vt:lpstr>
      <vt:lpstr>PowerPoint Presentation</vt:lpstr>
      <vt:lpstr>              Data</vt:lpstr>
      <vt:lpstr>   Intuition</vt:lpstr>
      <vt:lpstr>Parameters</vt:lpstr>
      <vt:lpstr>Model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Puneet Garg</dc:creator>
  <cp:lastModifiedBy>Puneet Garg</cp:lastModifiedBy>
  <cp:revision>22</cp:revision>
  <dcterms:created xsi:type="dcterms:W3CDTF">2018-12-05T09:19:21Z</dcterms:created>
  <dcterms:modified xsi:type="dcterms:W3CDTF">2018-12-07T14:22:01Z</dcterms:modified>
</cp:coreProperties>
</file>