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1b174cbe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1b174cb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1b72f36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1b72f36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b72f36f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1b72f36f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1ebc88d2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1ebc88d2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1ebc88d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1ebc88d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b174cb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b174cb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b174cb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b174cb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1b174cb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1b174cb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1ebc88d2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1ebc88d2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1b174c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1b174c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b174cb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b174cb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4dqemVV5e6M"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youtube.com/watch?v=3jmcHZq3A5s"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rZufA635dq4"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Variational Autoencoders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1027113" y="286050"/>
            <a:ext cx="7089775" cy="169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0" y="0"/>
            <a:ext cx="5502224" cy="1575900"/>
          </a:xfrm>
          <a:prstGeom prst="rect">
            <a:avLst/>
          </a:prstGeom>
          <a:noFill/>
          <a:ln>
            <a:noFill/>
          </a:ln>
        </p:spPr>
      </p:pic>
      <p:sp>
        <p:nvSpPr>
          <p:cNvPr id="123" name="Google Shape;123;p23"/>
          <p:cNvSpPr txBox="1"/>
          <p:nvPr/>
        </p:nvSpPr>
        <p:spPr>
          <a:xfrm>
            <a:off x="99675" y="1575900"/>
            <a:ext cx="4321200" cy="6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de" sz="1000">
                <a:solidFill>
                  <a:srgbClr val="131413"/>
                </a:solidFill>
              </a:rPr>
              <a:t>“Learn a reasonable representation of the healthy tissue variability so that pathological tissue can be detected as a major difference to the learned representation</a:t>
            </a:r>
            <a:endParaRPr sz="1000">
              <a:solidFill>
                <a:srgbClr val="131413"/>
              </a:solidFill>
            </a:endParaRPr>
          </a:p>
          <a:p>
            <a:pPr indent="0" lvl="0" marL="0" rtl="0" algn="l">
              <a:spcBef>
                <a:spcPts val="1200"/>
              </a:spcBef>
              <a:spcAft>
                <a:spcPts val="0"/>
              </a:spcAft>
              <a:buNone/>
            </a:pPr>
            <a:r>
              <a:t/>
            </a:r>
            <a:endParaRPr/>
          </a:p>
        </p:txBody>
      </p:sp>
      <p:pic>
        <p:nvPicPr>
          <p:cNvPr id="124" name="Google Shape;124;p23"/>
          <p:cNvPicPr preferRelativeResize="0"/>
          <p:nvPr/>
        </p:nvPicPr>
        <p:blipFill rotWithShape="1">
          <a:blip r:embed="rId4">
            <a:alphaModFix/>
          </a:blip>
          <a:srcRect b="0" l="25138" r="0" t="0"/>
          <a:stretch/>
        </p:blipFill>
        <p:spPr>
          <a:xfrm>
            <a:off x="235050" y="2571750"/>
            <a:ext cx="5204300" cy="2392701"/>
          </a:xfrm>
          <a:prstGeom prst="rect">
            <a:avLst/>
          </a:prstGeom>
          <a:noFill/>
          <a:ln>
            <a:noFill/>
          </a:ln>
        </p:spPr>
      </p:pic>
      <p:sp>
        <p:nvSpPr>
          <p:cNvPr id="125" name="Google Shape;125;p23"/>
          <p:cNvSpPr txBox="1"/>
          <p:nvPr/>
        </p:nvSpPr>
        <p:spPr>
          <a:xfrm>
            <a:off x="5542725" y="107000"/>
            <a:ext cx="3547800" cy="48786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rgbClr val="131413"/>
              </a:buClr>
              <a:buSzPts val="1000"/>
              <a:buChar char="●"/>
            </a:pPr>
            <a:r>
              <a:rPr lang="de" sz="1000">
                <a:solidFill>
                  <a:srgbClr val="131413"/>
                </a:solidFill>
              </a:rPr>
              <a:t>1st approach:</a:t>
            </a:r>
            <a:endParaRPr sz="1000">
              <a:solidFill>
                <a:srgbClr val="131413"/>
              </a:solidFill>
            </a:endParaRPr>
          </a:p>
          <a:p>
            <a:pPr indent="-292100" lvl="1" marL="914400" rtl="0" algn="l">
              <a:lnSpc>
                <a:spcPct val="115000"/>
              </a:lnSpc>
              <a:spcBef>
                <a:spcPts val="0"/>
              </a:spcBef>
              <a:spcAft>
                <a:spcPts val="0"/>
              </a:spcAft>
              <a:buClr>
                <a:srgbClr val="131413"/>
              </a:buClr>
              <a:buSzPts val="1000"/>
              <a:buChar char="○"/>
            </a:pPr>
            <a:r>
              <a:rPr lang="de" sz="1000">
                <a:solidFill>
                  <a:srgbClr val="131413"/>
                </a:solidFill>
              </a:rPr>
              <a:t>The cVAE learns to map healthy tissue to a normal distribution while training</a:t>
            </a:r>
            <a:endParaRPr sz="1000">
              <a:solidFill>
                <a:srgbClr val="131413"/>
              </a:solidFill>
            </a:endParaRPr>
          </a:p>
          <a:p>
            <a:pPr indent="-292100" lvl="1" marL="914400" rtl="0" algn="l">
              <a:lnSpc>
                <a:spcPct val="115000"/>
              </a:lnSpc>
              <a:spcBef>
                <a:spcPts val="0"/>
              </a:spcBef>
              <a:spcAft>
                <a:spcPts val="0"/>
              </a:spcAft>
              <a:buClr>
                <a:srgbClr val="131413"/>
              </a:buClr>
              <a:buSzPts val="1000"/>
              <a:buChar char="○"/>
            </a:pPr>
            <a:r>
              <a:rPr lang="de" sz="1000">
                <a:solidFill>
                  <a:srgbClr val="131413"/>
                </a:solidFill>
              </a:rPr>
              <a:t>In the test phase healthy patches would also get mapped to the same normal distribution per condition </a:t>
            </a:r>
            <a:endParaRPr sz="1000">
              <a:solidFill>
                <a:srgbClr val="131413"/>
              </a:solidFill>
            </a:endParaRPr>
          </a:p>
          <a:p>
            <a:pPr indent="-292100" lvl="1" marL="914400" rtl="0" algn="l">
              <a:lnSpc>
                <a:spcPct val="115000"/>
              </a:lnSpc>
              <a:spcBef>
                <a:spcPts val="0"/>
              </a:spcBef>
              <a:spcAft>
                <a:spcPts val="0"/>
              </a:spcAft>
              <a:buClr>
                <a:srgbClr val="131413"/>
              </a:buClr>
              <a:buSzPts val="1000"/>
              <a:buChar char="○"/>
            </a:pPr>
            <a:r>
              <a:rPr lang="de" sz="1000">
                <a:solidFill>
                  <a:srgbClr val="131413"/>
                </a:solidFill>
              </a:rPr>
              <a:t>Pathological patches on the same relative positions, however, differ from healthy tissue drastically, which leads to the assumption that their latent representations are very different to the ones of the healthy patches and lie far outside the normal distribution </a:t>
            </a:r>
            <a:endParaRPr sz="1000">
              <a:solidFill>
                <a:srgbClr val="131413"/>
              </a:solidFill>
            </a:endParaRPr>
          </a:p>
          <a:p>
            <a:pPr indent="-292100" lvl="1" marL="914400" rtl="0" algn="l">
              <a:lnSpc>
                <a:spcPct val="115000"/>
              </a:lnSpc>
              <a:spcBef>
                <a:spcPts val="0"/>
              </a:spcBef>
              <a:spcAft>
                <a:spcPts val="0"/>
              </a:spcAft>
              <a:buClr>
                <a:srgbClr val="131413"/>
              </a:buClr>
              <a:buSzPts val="1000"/>
              <a:buChar char="○"/>
            </a:pPr>
            <a:r>
              <a:rPr lang="de" sz="1000">
                <a:solidFill>
                  <a:srgbClr val="131413"/>
                </a:solidFill>
              </a:rPr>
              <a:t>Thus, the distance from a </a:t>
            </a:r>
            <a:r>
              <a:rPr b="1" lang="de" sz="1000">
                <a:solidFill>
                  <a:srgbClr val="131413"/>
                </a:solidFill>
              </a:rPr>
              <a:t>z</a:t>
            </a:r>
            <a:r>
              <a:rPr lang="de" sz="1000">
                <a:solidFill>
                  <a:srgbClr val="131413"/>
                </a:solidFill>
              </a:rPr>
              <a:t>-vector of a pathological patch to the mean of the normal distribution of the healthy training data is large (figure b) </a:t>
            </a:r>
            <a:endParaRPr sz="1000">
              <a:solidFill>
                <a:srgbClr val="131413"/>
              </a:solidFill>
            </a:endParaRPr>
          </a:p>
          <a:p>
            <a:pPr indent="-292100" lvl="0" marL="457200" rtl="0" algn="l">
              <a:lnSpc>
                <a:spcPct val="115000"/>
              </a:lnSpc>
              <a:spcBef>
                <a:spcPts val="0"/>
              </a:spcBef>
              <a:spcAft>
                <a:spcPts val="0"/>
              </a:spcAft>
              <a:buClr>
                <a:srgbClr val="131413"/>
              </a:buClr>
              <a:buSzPts val="1000"/>
              <a:buChar char="●"/>
            </a:pPr>
            <a:r>
              <a:rPr lang="de" sz="1000">
                <a:solidFill>
                  <a:srgbClr val="131413"/>
                </a:solidFill>
              </a:rPr>
              <a:t>2nd approach: </a:t>
            </a:r>
            <a:endParaRPr sz="1000">
              <a:solidFill>
                <a:srgbClr val="131413"/>
              </a:solidFill>
            </a:endParaRPr>
          </a:p>
          <a:p>
            <a:pPr indent="-292100" lvl="1" marL="914400" rtl="0" algn="l">
              <a:lnSpc>
                <a:spcPct val="115000"/>
              </a:lnSpc>
              <a:spcBef>
                <a:spcPts val="0"/>
              </a:spcBef>
              <a:spcAft>
                <a:spcPts val="0"/>
              </a:spcAft>
              <a:buClr>
                <a:srgbClr val="131413"/>
              </a:buClr>
              <a:buSzPts val="1000"/>
              <a:buChar char="○"/>
            </a:pPr>
            <a:r>
              <a:rPr lang="de" sz="1000">
                <a:solidFill>
                  <a:srgbClr val="131413"/>
                </a:solidFill>
              </a:rPr>
              <a:t>Another possibility is that by only learning to reconstruct healthy patches the autoencoder reconstructs pathological patches poorly or tries to interpret them as healthy. </a:t>
            </a:r>
            <a:endParaRPr sz="1000">
              <a:solidFill>
                <a:srgbClr val="131413"/>
              </a:solidFill>
            </a:endParaRPr>
          </a:p>
          <a:p>
            <a:pPr indent="-292100" lvl="1" marL="914400" rtl="0" algn="l">
              <a:lnSpc>
                <a:spcPct val="115000"/>
              </a:lnSpc>
              <a:spcBef>
                <a:spcPts val="0"/>
              </a:spcBef>
              <a:spcAft>
                <a:spcPts val="0"/>
              </a:spcAft>
              <a:buClr>
                <a:srgbClr val="131413"/>
              </a:buClr>
              <a:buSzPts val="1000"/>
              <a:buChar char="○"/>
            </a:pPr>
            <a:r>
              <a:rPr lang="de" sz="1000">
                <a:solidFill>
                  <a:srgbClr val="131413"/>
                </a:solidFill>
              </a:rPr>
              <a:t>Hence, big distances between the input image and the reconstruction would occur in the area of the pathology (figure c).</a:t>
            </a:r>
            <a:endParaRPr sz="1000">
              <a:solidFill>
                <a:srgbClr val="131413"/>
              </a:solidFill>
            </a:endParaRPr>
          </a:p>
          <a:p>
            <a:pPr indent="0" lvl="0" marL="0" rtl="0" algn="l">
              <a:spcBef>
                <a:spcPts val="120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0" y="0"/>
            <a:ext cx="4889025" cy="1577275"/>
          </a:xfrm>
          <a:prstGeom prst="rect">
            <a:avLst/>
          </a:prstGeom>
          <a:noFill/>
          <a:ln>
            <a:noFill/>
          </a:ln>
        </p:spPr>
      </p:pic>
      <p:pic>
        <p:nvPicPr>
          <p:cNvPr id="131" name="Google Shape;131;p24"/>
          <p:cNvPicPr preferRelativeResize="0"/>
          <p:nvPr/>
        </p:nvPicPr>
        <p:blipFill>
          <a:blip r:embed="rId4">
            <a:alphaModFix/>
          </a:blip>
          <a:stretch>
            <a:fillRect/>
          </a:stretch>
        </p:blipFill>
        <p:spPr>
          <a:xfrm>
            <a:off x="0" y="1882075"/>
            <a:ext cx="7154616" cy="3261425"/>
          </a:xfrm>
          <a:prstGeom prst="rect">
            <a:avLst/>
          </a:prstGeom>
          <a:noFill/>
          <a:ln>
            <a:noFill/>
          </a:ln>
        </p:spPr>
      </p:pic>
      <p:sp>
        <p:nvSpPr>
          <p:cNvPr id="132" name="Google Shape;132;p24"/>
          <p:cNvSpPr txBox="1"/>
          <p:nvPr/>
        </p:nvSpPr>
        <p:spPr>
          <a:xfrm>
            <a:off x="5527400" y="650550"/>
            <a:ext cx="3501900" cy="1921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Clr>
                <a:schemeClr val="dk1"/>
              </a:buClr>
              <a:buSzPts val="1100"/>
              <a:buNone/>
            </a:pPr>
            <a:r>
              <a:rPr lang="de" sz="1000">
                <a:solidFill>
                  <a:schemeClr val="dk1"/>
                </a:solidFill>
              </a:rPr>
              <a:t>“We have developed variational autoencoder models capable of generating novel functional variants</a:t>
            </a:r>
            <a:r>
              <a:rPr lang="de" sz="500">
                <a:solidFill>
                  <a:schemeClr val="dk1"/>
                </a:solidFill>
              </a:rPr>
              <a:t> </a:t>
            </a:r>
            <a:r>
              <a:rPr lang="de" sz="1000">
                <a:solidFill>
                  <a:schemeClr val="dk1"/>
                </a:solidFill>
              </a:rPr>
              <a:t>of a luminescent protein when trained on a set of homologues of the target.”</a:t>
            </a:r>
            <a:endParaRPr sz="1000">
              <a:solidFill>
                <a:schemeClr val="dk1"/>
              </a:solidFill>
            </a:endParaRPr>
          </a:p>
          <a:p>
            <a:pPr indent="-228600" lvl="0" marL="457200" rtl="0" algn="l">
              <a:lnSpc>
                <a:spcPct val="115000"/>
              </a:lnSpc>
              <a:spcBef>
                <a:spcPts val="0"/>
              </a:spcBef>
              <a:spcAft>
                <a:spcPts val="0"/>
              </a:spcAft>
              <a:buClr>
                <a:schemeClr val="dk1"/>
              </a:buClr>
              <a:buSzPts val="1000"/>
              <a:buNone/>
            </a:pPr>
            <a:r>
              <a:t/>
            </a:r>
            <a:endParaRPr sz="1000">
              <a:solidFill>
                <a:schemeClr val="dk1"/>
              </a:solidFill>
            </a:endParaRPr>
          </a:p>
          <a:p>
            <a:pPr indent="-228600" lvl="0" marL="457200" rtl="0" algn="l">
              <a:lnSpc>
                <a:spcPct val="115000"/>
              </a:lnSpc>
              <a:spcBef>
                <a:spcPts val="0"/>
              </a:spcBef>
              <a:spcAft>
                <a:spcPts val="0"/>
              </a:spcAft>
              <a:buClr>
                <a:schemeClr val="dk1"/>
              </a:buClr>
              <a:buSzPts val="1000"/>
              <a:buNone/>
            </a:pPr>
            <a:r>
              <a:rPr lang="de" sz="1000">
                <a:solidFill>
                  <a:schemeClr val="dk1"/>
                </a:solidFill>
              </a:rPr>
              <a:t>“Experimental validation confirmed that a significant fraction of variants of</a:t>
            </a:r>
            <a:r>
              <a:rPr lang="de" sz="500">
                <a:solidFill>
                  <a:schemeClr val="dk1"/>
                </a:solidFill>
              </a:rPr>
              <a:t> </a:t>
            </a:r>
            <a:r>
              <a:rPr lang="de" sz="1000">
                <a:solidFill>
                  <a:schemeClr val="dk1"/>
                </a:solidFill>
              </a:rPr>
              <a:t>a target luxA protein generated by both models were functional”</a:t>
            </a:r>
            <a:endParaRPr sz="1000">
              <a:solidFill>
                <a:schemeClr val="dk1"/>
              </a:solidFill>
            </a:endParaRPr>
          </a:p>
          <a:p>
            <a:pPr indent="-228600" lvl="0" marL="457200" rtl="0" algn="l">
              <a:lnSpc>
                <a:spcPct val="115000"/>
              </a:lnSpc>
              <a:spcBef>
                <a:spcPts val="0"/>
              </a:spcBef>
              <a:spcAft>
                <a:spcPts val="0"/>
              </a:spcAft>
              <a:buClr>
                <a:schemeClr val="dk1"/>
              </a:buClr>
              <a:buSzPts val="1000"/>
              <a:buNone/>
            </a:pPr>
            <a:r>
              <a:t/>
            </a:r>
            <a:endParaRPr sz="1000">
              <a:solidFill>
                <a:schemeClr val="dk1"/>
              </a:solidFill>
            </a:endParaRPr>
          </a:p>
          <a:p>
            <a:pPr indent="0" lvl="0" marL="0" rtl="0" algn="l">
              <a:spcBef>
                <a:spcPts val="1200"/>
              </a:spcBef>
              <a:spcAft>
                <a:spcPts val="0"/>
              </a:spcAft>
              <a:buNone/>
            </a:pPr>
            <a:r>
              <a:t/>
            </a:r>
            <a:endParaRPr/>
          </a:p>
        </p:txBody>
      </p:sp>
      <p:pic>
        <p:nvPicPr>
          <p:cNvPr id="133" name="Google Shape;133;p24"/>
          <p:cNvPicPr preferRelativeResize="0"/>
          <p:nvPr/>
        </p:nvPicPr>
        <p:blipFill>
          <a:blip r:embed="rId5">
            <a:alphaModFix/>
          </a:blip>
          <a:stretch>
            <a:fillRect/>
          </a:stretch>
        </p:blipFill>
        <p:spPr>
          <a:xfrm>
            <a:off x="7344716" y="2499225"/>
            <a:ext cx="1684584" cy="163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https://www.youtube.com/watch?v=4dqemVV5e6M</a:t>
            </a:r>
            <a:endParaRPr/>
          </a:p>
        </p:txBody>
      </p:sp>
      <p:sp>
        <p:nvSpPr>
          <p:cNvPr id="61" name="Google Shape;61;p14"/>
          <p:cNvSpPr/>
          <p:nvPr/>
        </p:nvSpPr>
        <p:spPr>
          <a:xfrm>
            <a:off x="0" y="0"/>
            <a:ext cx="9144000" cy="5143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dversarial Latent Autoencoders (ALAE) CVPR 2020&#10;https://arxiv.org/abs/2004.04467" id="62" name="Google Shape;62;p14" title="Adversarial Latent Autoencoders">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3" y="134975"/>
            <a:ext cx="5217900" cy="10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Agenda</a:t>
            </a:r>
            <a:endParaRPr/>
          </a:p>
        </p:txBody>
      </p:sp>
      <p:sp>
        <p:nvSpPr>
          <p:cNvPr id="68" name="Google Shape;68;p15"/>
          <p:cNvSpPr txBox="1"/>
          <p:nvPr>
            <p:ph idx="1" type="subTitle"/>
          </p:nvPr>
        </p:nvSpPr>
        <p:spPr>
          <a:xfrm>
            <a:off x="311700" y="1219475"/>
            <a:ext cx="8025300" cy="3290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de"/>
              <a:t>Autoencoder movie </a:t>
            </a:r>
            <a:endParaRPr/>
          </a:p>
          <a:p>
            <a:pPr indent="-406400" lvl="1" marL="914400" rtl="0" algn="l">
              <a:spcBef>
                <a:spcPts val="0"/>
              </a:spcBef>
              <a:spcAft>
                <a:spcPts val="0"/>
              </a:spcAft>
              <a:buSzPts val="2800"/>
              <a:buChar char="○"/>
            </a:pPr>
            <a:r>
              <a:rPr lang="de"/>
              <a:t>Discussion </a:t>
            </a:r>
            <a:endParaRPr/>
          </a:p>
          <a:p>
            <a:pPr indent="-406400" lvl="0" marL="457200" rtl="0" algn="l">
              <a:spcBef>
                <a:spcPts val="0"/>
              </a:spcBef>
              <a:spcAft>
                <a:spcPts val="0"/>
              </a:spcAft>
              <a:buSzPts val="2800"/>
              <a:buChar char="●"/>
            </a:pPr>
            <a:r>
              <a:rPr lang="de"/>
              <a:t>Variational autoencoder (VAE) movie</a:t>
            </a:r>
            <a:endParaRPr/>
          </a:p>
          <a:p>
            <a:pPr indent="-406400" lvl="1" marL="914400" rtl="0" algn="l">
              <a:spcBef>
                <a:spcPts val="0"/>
              </a:spcBef>
              <a:spcAft>
                <a:spcPts val="0"/>
              </a:spcAft>
              <a:buSzPts val="2800"/>
              <a:buChar char="○"/>
            </a:pPr>
            <a:r>
              <a:rPr lang="de"/>
              <a:t>Discussion </a:t>
            </a:r>
            <a:endParaRPr/>
          </a:p>
          <a:p>
            <a:pPr indent="-406400" lvl="1" marL="914400" rtl="0" algn="l">
              <a:spcBef>
                <a:spcPts val="0"/>
              </a:spcBef>
              <a:spcAft>
                <a:spcPts val="0"/>
              </a:spcAft>
              <a:buSzPts val="2800"/>
              <a:buChar char="○"/>
            </a:pPr>
            <a:r>
              <a:rPr lang="de"/>
              <a:t>Recent publications on VAEs </a:t>
            </a:r>
            <a:endParaRPr/>
          </a:p>
          <a:p>
            <a:pPr indent="-406400" lvl="1" marL="914400" rtl="0" algn="l">
              <a:spcBef>
                <a:spcPts val="0"/>
              </a:spcBef>
              <a:spcAft>
                <a:spcPts val="0"/>
              </a:spcAft>
              <a:buSzPts val="2800"/>
              <a:buChar char="○"/>
            </a:pPr>
            <a:r>
              <a:rPr lang="de"/>
              <a:t>Special guest</a:t>
            </a:r>
            <a:endParaRPr/>
          </a:p>
          <a:p>
            <a:pPr indent="-406400" lvl="0" marL="457200" rtl="0" algn="l">
              <a:spcBef>
                <a:spcPts val="0"/>
              </a:spcBef>
              <a:spcAft>
                <a:spcPts val="0"/>
              </a:spcAft>
              <a:buSzPts val="2800"/>
              <a:buChar char="●"/>
            </a:pPr>
            <a:r>
              <a:rPr lang="de"/>
              <a:t>Games!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1000"/>
                                        <p:tgtEl>
                                          <p:spTgt spid="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1000"/>
                                        <p:tgtEl>
                                          <p:spTgt spid="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6" st="6"/>
                                            </p:txEl>
                                          </p:spTgt>
                                        </p:tgtEl>
                                        <p:attrNameLst>
                                          <p:attrName>style.visibility</p:attrName>
                                        </p:attrNameLst>
                                      </p:cBhvr>
                                      <p:to>
                                        <p:strVal val="visible"/>
                                      </p:to>
                                    </p:set>
                                    <p:animEffect filter="fade" transition="in">
                                      <p:cBhvr>
                                        <p:cTn dur="1000"/>
                                        <p:tgtEl>
                                          <p:spTgt spid="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et all my ML content by subscribing to my mailing list at https://blog.zakjost.com&#10;&#10;This video discusses when you might benefit from using Autoencoders and then deep dives into how they work to build your intuition.  The idea of &quot;denoising autoencoders&quot; is presented along with ideas for how to use them." id="74" name="Google Shape;74;p16" title="Simple Explanation of AutoEncoders">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p:nvPr/>
        </p:nvSpPr>
        <p:spPr>
          <a:xfrm>
            <a:off x="0" y="0"/>
            <a:ext cx="9144000" cy="5143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182975" y="501000"/>
            <a:ext cx="8839198" cy="4075732"/>
          </a:xfrm>
          <a:prstGeom prst="rect">
            <a:avLst/>
          </a:prstGeom>
          <a:noFill/>
          <a:ln>
            <a:noFill/>
          </a:ln>
        </p:spPr>
      </p:pic>
      <p:sp>
        <p:nvSpPr>
          <p:cNvPr id="81" name="Google Shape;81;p17"/>
          <p:cNvSpPr txBox="1"/>
          <p:nvPr/>
        </p:nvSpPr>
        <p:spPr>
          <a:xfrm>
            <a:off x="325000" y="309425"/>
            <a:ext cx="50763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2500">
                <a:solidFill>
                  <a:srgbClr val="FFFFFF"/>
                </a:solidFill>
              </a:rPr>
              <a:t>Autoencoders discussion</a:t>
            </a:r>
            <a:endParaRPr sz="2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8" name="Google Shape;88;p18"/>
          <p:cNvSpPr/>
          <p:nvPr/>
        </p:nvSpPr>
        <p:spPr>
          <a:xfrm>
            <a:off x="0" y="0"/>
            <a:ext cx="9144000" cy="5143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IT Introduction to Deep Learning 6.S191: Lecture 4&#10;*New 2020 Edition*&#10;Deep Generative Modeling&#10;Lecturer: Ava Soleimany&#10;January 2020&#10;&#10;For all lectures, slides, and lab materials: http://introtodeeplearning.com&#10;&#10;Lecture Outline&#10;0:00 - Introduction&#10;4:37 - Why do we care? &#10;6:36 - Latent variable models&#10;8:12 - Autoencoders&#10;13:30 - Variational autoencoders&#10;20:18 - Reparameterization trick&#10;23:55 - Latent pertubation&#10;26:12 - Debiasing with VAEs&#10;30:40 - Generative adversarial networks&#10;32:40 - Intuitions behind GANs&#10;35:12 - GANs: Recent advances&#10;39:38 - Summary&#10;&#10;Subscribe to stay up to date with new deep learning lectures at MIT, or follow us @MITDeepLearning on Twitter and Instagram to stay fully-connected!!" id="89" name="Google Shape;89;p18" title="Deep Generative Modeling | MIT 6.S191">
            <a:hlinkClick r:id="rId3"/>
          </p:cNvPr>
          <p:cNvPicPr preferRelativeResize="0"/>
          <p:nvPr/>
        </p:nvPicPr>
        <p:blipFill>
          <a:blip r:embed="rId4">
            <a:alphaModFix/>
          </a:blip>
          <a:stretch>
            <a:fillRect/>
          </a:stretch>
        </p:blipFill>
        <p:spPr>
          <a:xfrm>
            <a:off x="777575" y="-411300"/>
            <a:ext cx="7406400" cy="555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 y="876649"/>
            <a:ext cx="4514475" cy="2226700"/>
          </a:xfrm>
          <a:prstGeom prst="rect">
            <a:avLst/>
          </a:prstGeom>
          <a:noFill/>
          <a:ln>
            <a:noFill/>
          </a:ln>
        </p:spPr>
      </p:pic>
      <p:sp>
        <p:nvSpPr>
          <p:cNvPr id="95" name="Google Shape;95;p19"/>
          <p:cNvSpPr txBox="1"/>
          <p:nvPr/>
        </p:nvSpPr>
        <p:spPr>
          <a:xfrm>
            <a:off x="325000" y="309425"/>
            <a:ext cx="64155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2500"/>
              <a:t>Variational a</a:t>
            </a:r>
            <a:r>
              <a:rPr lang="de" sz="2500"/>
              <a:t>utoencoders discussion</a:t>
            </a:r>
            <a:endParaRPr sz="2500"/>
          </a:p>
        </p:txBody>
      </p:sp>
      <p:pic>
        <p:nvPicPr>
          <p:cNvPr id="96" name="Google Shape;96;p19"/>
          <p:cNvPicPr preferRelativeResize="0"/>
          <p:nvPr/>
        </p:nvPicPr>
        <p:blipFill>
          <a:blip r:embed="rId4">
            <a:alphaModFix/>
          </a:blip>
          <a:stretch>
            <a:fillRect/>
          </a:stretch>
        </p:blipFill>
        <p:spPr>
          <a:xfrm>
            <a:off x="4358475" y="3223745"/>
            <a:ext cx="4785524" cy="1919750"/>
          </a:xfrm>
          <a:prstGeom prst="rect">
            <a:avLst/>
          </a:prstGeom>
          <a:noFill/>
          <a:ln>
            <a:noFill/>
          </a:ln>
        </p:spPr>
      </p:pic>
      <p:sp>
        <p:nvSpPr>
          <p:cNvPr id="97" name="Google Shape;97;p19"/>
          <p:cNvSpPr txBox="1"/>
          <p:nvPr/>
        </p:nvSpPr>
        <p:spPr>
          <a:xfrm>
            <a:off x="0" y="4813200"/>
            <a:ext cx="44841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100"/>
              <a:t>From: </a:t>
            </a:r>
            <a:r>
              <a:rPr lang="de" sz="1100"/>
              <a:t>https://www.jeremyjordan.me/variational-autoencoders/</a:t>
            </a:r>
            <a:endParaRPr sz="1100"/>
          </a:p>
        </p:txBody>
      </p:sp>
      <p:pic>
        <p:nvPicPr>
          <p:cNvPr id="98" name="Google Shape;98;p19"/>
          <p:cNvPicPr preferRelativeResize="0"/>
          <p:nvPr/>
        </p:nvPicPr>
        <p:blipFill>
          <a:blip r:embed="rId5">
            <a:alphaModFix/>
          </a:blip>
          <a:stretch>
            <a:fillRect/>
          </a:stretch>
        </p:blipFill>
        <p:spPr>
          <a:xfrm>
            <a:off x="4566719" y="1466325"/>
            <a:ext cx="4590156" cy="119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2707098" y="781450"/>
            <a:ext cx="2902826" cy="3649499"/>
          </a:xfrm>
          <a:prstGeom prst="rect">
            <a:avLst/>
          </a:prstGeom>
          <a:noFill/>
          <a:ln>
            <a:noFill/>
          </a:ln>
        </p:spPr>
      </p:pic>
      <p:pic>
        <p:nvPicPr>
          <p:cNvPr id="104" name="Google Shape;104;p20"/>
          <p:cNvPicPr preferRelativeResize="0"/>
          <p:nvPr/>
        </p:nvPicPr>
        <p:blipFill>
          <a:blip r:embed="rId4">
            <a:alphaModFix/>
          </a:blip>
          <a:stretch>
            <a:fillRect/>
          </a:stretch>
        </p:blipFill>
        <p:spPr>
          <a:xfrm>
            <a:off x="0" y="0"/>
            <a:ext cx="2614050" cy="1592200"/>
          </a:xfrm>
          <a:prstGeom prst="rect">
            <a:avLst/>
          </a:prstGeom>
          <a:noFill/>
          <a:ln>
            <a:noFill/>
          </a:ln>
        </p:spPr>
      </p:pic>
      <p:pic>
        <p:nvPicPr>
          <p:cNvPr id="105" name="Google Shape;105;p20"/>
          <p:cNvPicPr preferRelativeResize="0"/>
          <p:nvPr/>
        </p:nvPicPr>
        <p:blipFill>
          <a:blip r:embed="rId5">
            <a:alphaModFix/>
          </a:blip>
          <a:stretch>
            <a:fillRect/>
          </a:stretch>
        </p:blipFill>
        <p:spPr>
          <a:xfrm>
            <a:off x="5609923" y="874925"/>
            <a:ext cx="3375751" cy="3266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0" y="0"/>
            <a:ext cx="2614050" cy="1592200"/>
          </a:xfrm>
          <a:prstGeom prst="rect">
            <a:avLst/>
          </a:prstGeom>
          <a:noFill/>
          <a:ln>
            <a:noFill/>
          </a:ln>
        </p:spPr>
      </p:pic>
      <p:pic>
        <p:nvPicPr>
          <p:cNvPr id="111" name="Google Shape;111;p21"/>
          <p:cNvPicPr preferRelativeResize="0"/>
          <p:nvPr/>
        </p:nvPicPr>
        <p:blipFill>
          <a:blip r:embed="rId4">
            <a:alphaModFix/>
          </a:blip>
          <a:stretch>
            <a:fillRect/>
          </a:stretch>
        </p:blipFill>
        <p:spPr>
          <a:xfrm>
            <a:off x="2739850" y="901525"/>
            <a:ext cx="2691072" cy="3212956"/>
          </a:xfrm>
          <a:prstGeom prst="rect">
            <a:avLst/>
          </a:prstGeom>
          <a:noFill/>
          <a:ln>
            <a:noFill/>
          </a:ln>
        </p:spPr>
      </p:pic>
      <p:pic>
        <p:nvPicPr>
          <p:cNvPr id="112" name="Google Shape;112;p21"/>
          <p:cNvPicPr preferRelativeResize="0"/>
          <p:nvPr/>
        </p:nvPicPr>
        <p:blipFill>
          <a:blip r:embed="rId5">
            <a:alphaModFix/>
          </a:blip>
          <a:stretch>
            <a:fillRect/>
          </a:stretch>
        </p:blipFill>
        <p:spPr>
          <a:xfrm>
            <a:off x="5556723" y="809513"/>
            <a:ext cx="3408278" cy="33969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