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58" r:id="rId4"/>
    <p:sldId id="263" r:id="rId5"/>
    <p:sldId id="300" r:id="rId6"/>
    <p:sldId id="260" r:id="rId7"/>
    <p:sldId id="289" r:id="rId8"/>
    <p:sldId id="298" r:id="rId9"/>
    <p:sldId id="290" r:id="rId10"/>
    <p:sldId id="262" r:id="rId11"/>
    <p:sldId id="264" r:id="rId12"/>
    <p:sldId id="265" r:id="rId13"/>
    <p:sldId id="266" r:id="rId14"/>
    <p:sldId id="267" r:id="rId15"/>
    <p:sldId id="268" r:id="rId16"/>
    <p:sldId id="297" r:id="rId17"/>
    <p:sldId id="270" r:id="rId18"/>
    <p:sldId id="271" r:id="rId19"/>
    <p:sldId id="272" r:id="rId20"/>
    <p:sldId id="296" r:id="rId21"/>
    <p:sldId id="294" r:id="rId22"/>
    <p:sldId id="276" r:id="rId23"/>
    <p:sldId id="274" r:id="rId24"/>
    <p:sldId id="275" r:id="rId25"/>
    <p:sldId id="278" r:id="rId26"/>
    <p:sldId id="277" r:id="rId27"/>
    <p:sldId id="292" r:id="rId28"/>
    <p:sldId id="293" r:id="rId29"/>
    <p:sldId id="281" r:id="rId30"/>
    <p:sldId id="282" r:id="rId31"/>
    <p:sldId id="283" r:id="rId32"/>
    <p:sldId id="295" r:id="rId33"/>
    <p:sldId id="287" r:id="rId34"/>
    <p:sldId id="288" r:id="rId35"/>
    <p:sldId id="284" r:id="rId36"/>
    <p:sldId id="286" r:id="rId37"/>
    <p:sldId id="285" r:id="rId38"/>
    <p:sldId id="291" r:id="rId39"/>
  </p:sldIdLst>
  <p:sldSz cx="12192000" cy="6858000"/>
  <p:notesSz cx="6858000" cy="9144000"/>
  <p:custDataLst>
    <p:tags r:id="rId4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76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724B-C02D-4659-AB2F-FA69750149CA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8CF5-B2D0-4C6F-83D8-361836FE9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72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724B-C02D-4659-AB2F-FA69750149CA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8CF5-B2D0-4C6F-83D8-361836FE9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04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724B-C02D-4659-AB2F-FA69750149CA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8CF5-B2D0-4C6F-83D8-361836FE9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45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724B-C02D-4659-AB2F-FA69750149CA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8CF5-B2D0-4C6F-83D8-361836FE9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85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724B-C02D-4659-AB2F-FA69750149CA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8CF5-B2D0-4C6F-83D8-361836FE9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62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724B-C02D-4659-AB2F-FA69750149CA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8CF5-B2D0-4C6F-83D8-361836FE9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33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724B-C02D-4659-AB2F-FA69750149CA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8CF5-B2D0-4C6F-83D8-361836FE9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47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724B-C02D-4659-AB2F-FA69750149CA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8CF5-B2D0-4C6F-83D8-361836FE9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64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724B-C02D-4659-AB2F-FA69750149CA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8CF5-B2D0-4C6F-83D8-361836FE9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62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724B-C02D-4659-AB2F-FA69750149CA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8CF5-B2D0-4C6F-83D8-361836FE9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65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724B-C02D-4659-AB2F-FA69750149CA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8CF5-B2D0-4C6F-83D8-361836FE9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69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2724B-C02D-4659-AB2F-FA69750149CA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8CF5-B2D0-4C6F-83D8-361836FE9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92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doi.org/10.1109/TSMC.1973.430931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096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extraction for biomedical imaging applications</a:t>
            </a:r>
            <a:endParaRPr lang="de-D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9783" y="3978288"/>
            <a:ext cx="9532434" cy="1655762"/>
          </a:xfrm>
        </p:spPr>
        <p:txBody>
          <a:bodyPr/>
          <a:lstStyle/>
          <a:p>
            <a:r>
              <a:rPr lang="de-DE" dirty="0" err="1"/>
              <a:t>EpiGenResSchool</a:t>
            </a:r>
            <a:r>
              <a:rPr lang="de-DE" dirty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computing</a:t>
            </a:r>
            <a:endParaRPr lang="de-DE" dirty="0" smtClean="0"/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19.05.2021</a:t>
            </a:r>
          </a:p>
        </p:txBody>
      </p:sp>
    </p:spTree>
    <p:extLst>
      <p:ext uri="{BB962C8B-B14F-4D97-AF65-F5344CB8AC3E}">
        <p14:creationId xmlns:p14="http://schemas.microsoft.com/office/powerpoint/2010/main" val="11099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838200" y="1825625"/>
            <a:ext cx="11150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every image, calculate the main statistical features (per channel)</a:t>
            </a:r>
          </a:p>
          <a:p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Min pixel intensity			Mean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Standard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Deviation,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kurtosis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Skewness			Shannon entropy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Percentiles 			Max pixel intensity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Sum of pixel intensities		Energy of signal (sum of squared pixels)</a:t>
            </a: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also works for time series, sequential data an so on…</a:t>
            </a: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0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MedNIST</a:t>
            </a:r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7906"/>
            <a:ext cx="5492750" cy="540998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5130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 Class classification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Abdomen (0)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breast MRI (1)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CXR (2)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Chest (3)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 (4)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 (5)</a:t>
            </a:r>
          </a:p>
          <a:p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class contain 2000 samples</a:t>
            </a:r>
          </a:p>
          <a:p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image is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64*64</a:t>
            </a: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make it more challenging, we add two more channels using Gaussian noise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80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MedNIST</a:t>
            </a:r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5816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make a more challenging task, we add two more channels using Gaussian noise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new image is an RGB image with 64*64*3 dimension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extract statistical features for each channel which leads to 51 features per sample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classifier was trained on the data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of the data was used for test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75" y="1764987"/>
            <a:ext cx="4145492" cy="376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6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(</a:t>
            </a:r>
            <a:r>
              <a:rPr lang="en-US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MedNIST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4" y="1852083"/>
            <a:ext cx="8023427" cy="39645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48520" y="4478865"/>
            <a:ext cx="7521497" cy="382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2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(</a:t>
            </a:r>
            <a:r>
              <a:rPr lang="en-US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MedNIST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24" y="1857375"/>
            <a:ext cx="8586752" cy="434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4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(</a:t>
            </a:r>
            <a:r>
              <a:rPr lang="en-US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MedNIST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33" y="1690688"/>
            <a:ext cx="6417733" cy="444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4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features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GLCM features</a:t>
            </a:r>
            <a:endParaRPr lang="en-US" sz="24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Single-cell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</a:p>
          <a:p>
            <a:pPr lvl="1"/>
            <a:endParaRPr lang="en-US" sz="20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4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GLCM*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838199" y="1548626"/>
            <a:ext cx="11150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GLCM or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Haralick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features measures the texture related features in the greyscale image</a:t>
            </a:r>
          </a:p>
          <a:p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These features are calculated really fast, and 							work very well with florescent images.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1" y="5988734"/>
            <a:ext cx="10515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Haralick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, RM.; Shanmugam, K., “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Textural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” IEEE Transactions on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, man,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cybernetics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6 (1973): 610-621</a:t>
            </a:r>
            <a:r>
              <a:rPr lang="de-DE" sz="1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de-DE" sz="1200" b="0" i="0" u="none" strike="noStrike" dirty="0" smtClean="0">
                <a:solidFill>
                  <a:srgbClr val="CE5C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DOI:10.1109/TSMC.1973.4309314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199" y="5899964"/>
            <a:ext cx="586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/>
              <a:t>https://scikit-image.org/docs/dev/auto_examples/features_detection/plot_glcm.html</a:t>
            </a:r>
            <a:endParaRPr lang="de-DE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296" y="2257267"/>
            <a:ext cx="4385206" cy="34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7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GLCM*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07" y="1970616"/>
            <a:ext cx="8556769" cy="38904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26787" y="4724399"/>
            <a:ext cx="7521497" cy="3701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31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GLCM*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07" y="1758949"/>
            <a:ext cx="8325585" cy="465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4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GLCM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Single-cell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</a:p>
          <a:p>
            <a:pPr lvl="1"/>
            <a:endParaRPr lang="en-US" sz="20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5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GLCM features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Single-cell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</a:p>
          <a:p>
            <a:pPr lvl="1"/>
            <a:endParaRPr lang="en-US" sz="20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23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Morphology</a:t>
            </a:r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2733326"/>
            <a:ext cx="9889273" cy="266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companies such as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CellProfiler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Fiji,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ImageJ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… are focused on finding the best morphology features.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Normally you can find a great deal of inspiration from their documentations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following, we overview some of the main morphology features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40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Morphology</a:t>
            </a:r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690687"/>
            <a:ext cx="11150600" cy="49556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de-DE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</a:t>
            </a:r>
            <a:r>
              <a:rPr lang="en-US" altLang="de-DE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list of possible features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de-DE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de-DE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en-US" altLang="de-DE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Centroid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de-DE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BoundingBox</a:t>
            </a:r>
            <a:r>
              <a:rPr lang="en-US" altLang="de-DE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altLang="de-DE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1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MajorAxisLength</a:t>
            </a:r>
            <a:endParaRPr lang="en-US" altLang="de-DE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de-DE" sz="1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MinorAxisLength</a:t>
            </a:r>
            <a:r>
              <a:rPr lang="en-US" altLang="de-DE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Eccentricity</a:t>
            </a:r>
            <a:endParaRPr lang="en-US" altLang="de-DE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de-DE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Orientation		</a:t>
            </a:r>
            <a:r>
              <a:rPr lang="en-US" altLang="de-DE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ConvexHull</a:t>
            </a:r>
            <a:endParaRPr lang="en-US" altLang="de-DE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de-DE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ConvexImage</a:t>
            </a:r>
            <a:r>
              <a:rPr lang="en-US" altLang="de-DE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de-DE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ConvexArea</a:t>
            </a:r>
            <a:endParaRPr lang="en-US" altLang="de-DE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de-DE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FilledImage</a:t>
            </a:r>
            <a:r>
              <a:rPr lang="en-US" altLang="de-DE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de-DE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FilledArea</a:t>
            </a:r>
            <a:endParaRPr lang="en-US" altLang="de-DE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de-DE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EulerNumber</a:t>
            </a:r>
            <a:r>
              <a:rPr lang="en-US" altLang="de-DE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Extrema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de-DE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EquivDiameter</a:t>
            </a:r>
            <a:r>
              <a:rPr lang="en-US" altLang="de-DE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Solidity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de-DE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Extent			</a:t>
            </a:r>
            <a:r>
              <a:rPr lang="en-US" altLang="de-DE" sz="1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PixelList</a:t>
            </a:r>
            <a:endParaRPr lang="en-US" altLang="de-DE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de-DE" sz="1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Colocalization</a:t>
            </a:r>
            <a:endParaRPr lang="en-US" altLang="de-DE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of these local features are created based on creativity and understanding of the biology.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9800" y="850900"/>
            <a:ext cx="34988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https</a:t>
            </a:r>
            <a:r>
              <a:rPr lang="de-DE" sz="900" dirty="0"/>
              <a:t>://scikit-image.org/docs/dev/api/skimage.measure.html#skimage.measure.regionprops</a:t>
            </a:r>
          </a:p>
          <a:p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8" t="14475" r="74740" b="12428"/>
          <a:stretch/>
        </p:blipFill>
        <p:spPr>
          <a:xfrm>
            <a:off x="8341113" y="2253303"/>
            <a:ext cx="1293542" cy="312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6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838200" y="1825625"/>
            <a:ext cx="11150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93" y="1825625"/>
            <a:ext cx="3192991" cy="3826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984" y="1839119"/>
            <a:ext cx="3136528" cy="38268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175" y="1878125"/>
            <a:ext cx="3081494" cy="37218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55876" y="5658125"/>
            <a:ext cx="129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Main Image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5409594" y="564621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Mask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8526537" y="5629926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Convex</a:t>
            </a:r>
            <a:r>
              <a:rPr lang="de-DE" dirty="0" smtClean="0"/>
              <a:t> Hall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662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Morphology</a:t>
            </a:r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838199" y="1825625"/>
            <a:ext cx="64260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 = sum of pixel values </a:t>
            </a:r>
            <a:b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mask</a:t>
            </a: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Equivalent diameter =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diameter of a circle with the same area as the region</a:t>
            </a:r>
            <a:r>
              <a:rPr lang="en-US" dirty="0"/>
              <a:t>.</a:t>
            </a: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Convex area </a:t>
            </a:r>
            <a:r>
              <a:rPr lang="de-DE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pixels of convex hull image, which is the smallest convex polygon that encloses the region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DE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Solidity</a:t>
            </a:r>
            <a:r>
              <a:rPr lang="de-DE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 of pixels in the region to pixels of the convex hull image.</a:t>
            </a:r>
          </a:p>
          <a:p>
            <a:r>
              <a:rPr lang="de-DE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de-DE" sz="1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Feret</a:t>
            </a:r>
            <a:r>
              <a:rPr lang="de-DE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diameter</a:t>
            </a:r>
            <a:r>
              <a:rPr lang="de-DE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longest distance between points around a region’s convex hull contour </a:t>
            </a: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Moments = </a:t>
            </a:r>
            <a:r>
              <a:rPr lang="de-DE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  <a:r>
              <a:rPr lang="de-DE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moments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692" y="1280319"/>
            <a:ext cx="1875604" cy="2288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164" y="3632994"/>
            <a:ext cx="1790132" cy="21621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67188" y="210803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Mask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7433391" y="4601226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Convex</a:t>
            </a:r>
            <a:r>
              <a:rPr lang="de-DE" dirty="0" smtClean="0"/>
              <a:t> Hall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472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Morphology</a:t>
            </a:r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838200" y="1825625"/>
            <a:ext cx="7067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average pixel value</a:t>
            </a:r>
          </a:p>
          <a:p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Bounding Box area, width, height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Centroids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between centroids</a:t>
            </a:r>
          </a:p>
          <a:p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Extent</a:t>
            </a:r>
            <a:r>
              <a:rPr lang="de-DE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pixels in the region to pixels in the total bounding box. Computed as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[area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W)</a:t>
            </a:r>
            <a:r>
              <a:rPr lang="de-DE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]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501" y="1027906"/>
            <a:ext cx="1907381" cy="2286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612576" y="1427532"/>
            <a:ext cx="852224" cy="13156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/>
          <p:cNvSpPr txBox="1"/>
          <p:nvPr/>
        </p:nvSpPr>
        <p:spPr>
          <a:xfrm rot="16200000">
            <a:off x="9022868" y="1793360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Height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45515" y="269347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Width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9927473" y="1947343"/>
            <a:ext cx="185475" cy="184150"/>
          </a:xfrm>
          <a:prstGeom prst="star5">
            <a:avLst>
              <a:gd name="adj" fmla="val 15979"/>
              <a:gd name="hf" fmla="val 105146"/>
              <a:gd name="vf" fmla="val 1105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71" y="3601244"/>
            <a:ext cx="1875604" cy="228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4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8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Morphology</a:t>
            </a:r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838200" y="1825625"/>
            <a:ext cx="5562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 of the ellipse</a:t>
            </a: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Axis</a:t>
            </a: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Minor Axis</a:t>
            </a: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Aspect Ratio (Minor/Major Axis)</a:t>
            </a:r>
          </a:p>
          <a:p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930" y="1690688"/>
            <a:ext cx="3192991" cy="38268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76018" y="194958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Major Axis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71208" y="3512342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Minor Axis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458858" y="2171560"/>
            <a:ext cx="1617133" cy="2514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cxnSp>
        <p:nvCxnSpPr>
          <p:cNvPr id="7" name="Straight Connector 6"/>
          <p:cNvCxnSpPr>
            <a:stCxn id="5" idx="2"/>
            <a:endCxn id="5" idx="6"/>
          </p:cNvCxnSpPr>
          <p:nvPr/>
        </p:nvCxnSpPr>
        <p:spPr>
          <a:xfrm>
            <a:off x="8458858" y="3428860"/>
            <a:ext cx="16171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5" idx="4"/>
          </p:cNvCxnSpPr>
          <p:nvPr/>
        </p:nvCxnSpPr>
        <p:spPr>
          <a:xfrm>
            <a:off x="9267425" y="2171560"/>
            <a:ext cx="0" cy="2514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74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Skeleon</a:t>
            </a:r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24" y="2222500"/>
            <a:ext cx="9477983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4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Bright Detail </a:t>
            </a:r>
            <a:r>
              <a:rPr lang="de-DE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Intensity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2038350"/>
            <a:ext cx="8086808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0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(Plasmodium)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5130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Class classification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Uninfected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Infected</a:t>
            </a:r>
          </a:p>
          <a:p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class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 samples</a:t>
            </a: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have different sizes</a:t>
            </a: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only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glcm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features and statistical features, we only reached 82% of accuracy</a:t>
            </a: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adding the morphology features we got 14% improvement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366" y="1436687"/>
            <a:ext cx="5617634" cy="52460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4925950"/>
            <a:ext cx="471805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0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71404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deep learning has revolutionized the field, it still lacks in interpretability 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many applications, the amount of existing annotated data is limited. 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proving that your deep learning model is working, a great starting point is to compare it with classical methods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52" r="66405" b="12193"/>
          <a:stretch/>
        </p:blipFill>
        <p:spPr>
          <a:xfrm>
            <a:off x="8388940" y="3296256"/>
            <a:ext cx="2257036" cy="10961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05" b="62119"/>
          <a:stretch/>
        </p:blipFill>
        <p:spPr>
          <a:xfrm>
            <a:off x="8347775" y="2045298"/>
            <a:ext cx="2257036" cy="109689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38200" y="6331027"/>
            <a:ext cx="117329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*Human-level recognition of blast cells in acute myeloid leukemia with convolutional neural networks (</a:t>
            </a:r>
            <a:r>
              <a:rPr lang="en-US" sz="1200" dirty="0" err="1" smtClean="0"/>
              <a:t>Matek</a:t>
            </a:r>
            <a:r>
              <a:rPr lang="en-US" sz="1200" dirty="0" smtClean="0"/>
              <a:t> et al. 2019) </a:t>
            </a:r>
            <a:endParaRPr lang="de-DE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515748" y="1737521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Image &amp;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Saliency map*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93" t="51604" r="511" b="10515"/>
          <a:stretch/>
        </p:blipFill>
        <p:spPr>
          <a:xfrm>
            <a:off x="8461146" y="4478079"/>
            <a:ext cx="2257036" cy="109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4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GLCM features</a:t>
            </a: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Single-cell features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Features</a:t>
            </a: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</a:p>
          <a:p>
            <a:pPr lvl="1"/>
            <a:endParaRPr lang="en-US" sz="20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60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features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6683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the mentioned features are useful, they wont be completely helpful in many challenging datasets.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years (and still) the computer vision community were concentrated on finding the best set of features for vision related tasks.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is a sample of other feature extraction methods which can be used to reach high level of accuracy in many tasks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Daisy</a:t>
            </a:r>
          </a:p>
          <a:p>
            <a:pPr lvl="1"/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Haar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features</a:t>
            </a:r>
          </a:p>
          <a:p>
            <a:pPr lvl="1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Hog </a:t>
            </a:r>
          </a:p>
          <a:p>
            <a:pPr lvl="1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</a:t>
            </a:r>
          </a:p>
          <a:p>
            <a:pPr lvl="1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SIFT</a:t>
            </a:r>
          </a:p>
          <a:p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these methods are useful, they again lead to a high number of features. Also the interpretability becomes limited while using these methods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58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GLCM features</a:t>
            </a: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Single-cell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Features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</a:p>
          <a:p>
            <a:pPr lvl="1"/>
            <a:endParaRPr lang="en-US" sz="20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94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668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case you are looking for interpretable features, statistical features + morphology features can be a great starting point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best performance, I suggest to use Statistical Features + GLCM + Hu Moments + Hog Features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this combination leads to a high number of features, feature selection methods are recommended as many of the features from different methods are correlated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seems working very well with many of these features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24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207" b="62119"/>
          <a:stretch/>
        </p:blipFill>
        <p:spPr>
          <a:xfrm rot="5400000">
            <a:off x="780561" y="3301676"/>
            <a:ext cx="1398625" cy="12833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30298" y="3582228"/>
            <a:ext cx="1761067" cy="880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102373" y="3582228"/>
            <a:ext cx="1761067" cy="880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374448" y="3582227"/>
            <a:ext cx="1761067" cy="880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533448" y="3582227"/>
            <a:ext cx="1761067" cy="880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Downstream analysis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6" idx="0"/>
            <a:endCxn id="8" idx="1"/>
          </p:cNvCxnSpPr>
          <p:nvPr/>
        </p:nvCxnSpPr>
        <p:spPr>
          <a:xfrm>
            <a:off x="2121548" y="4022495"/>
            <a:ext cx="708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7" idx="1"/>
          </p:cNvCxnSpPr>
          <p:nvPr/>
        </p:nvCxnSpPr>
        <p:spPr>
          <a:xfrm>
            <a:off x="4591365" y="4022495"/>
            <a:ext cx="511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3"/>
            <a:endCxn id="18" idx="1"/>
          </p:cNvCxnSpPr>
          <p:nvPr/>
        </p:nvCxnSpPr>
        <p:spPr>
          <a:xfrm flipV="1">
            <a:off x="6863440" y="4022494"/>
            <a:ext cx="5110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3"/>
            <a:endCxn id="19" idx="1"/>
          </p:cNvCxnSpPr>
          <p:nvPr/>
        </p:nvCxnSpPr>
        <p:spPr>
          <a:xfrm>
            <a:off x="9135515" y="4022494"/>
            <a:ext cx="397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/>
          <p:cNvSpPr/>
          <p:nvPr/>
        </p:nvSpPr>
        <p:spPr>
          <a:xfrm rot="5400000">
            <a:off x="5487606" y="2139823"/>
            <a:ext cx="990600" cy="62459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7"/>
          <p:cNvSpPr txBox="1"/>
          <p:nvPr/>
        </p:nvSpPr>
        <p:spPr>
          <a:xfrm>
            <a:off x="5211701" y="587817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Deep</a:t>
            </a:r>
            <a:r>
              <a:rPr lang="de-DE" dirty="0" smtClean="0"/>
              <a:t> Learning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2742989" y="2077162"/>
            <a:ext cx="1935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Statistical Features </a:t>
            </a:r>
            <a:r>
              <a:rPr lang="en-US" dirty="0" smtClean="0"/>
              <a:t>GLCM </a:t>
            </a:r>
          </a:p>
          <a:p>
            <a:pPr algn="ctr"/>
            <a:r>
              <a:rPr lang="en-US" dirty="0" smtClean="0"/>
              <a:t>Hu </a:t>
            </a:r>
            <a:r>
              <a:rPr lang="en-US" dirty="0"/>
              <a:t>Moments </a:t>
            </a:r>
          </a:p>
          <a:p>
            <a:pPr algn="ctr"/>
            <a:r>
              <a:rPr lang="en-US" dirty="0" smtClean="0"/>
              <a:t>Hog </a:t>
            </a:r>
            <a:r>
              <a:rPr lang="en-US" dirty="0"/>
              <a:t>Features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4927756" y="2077162"/>
            <a:ext cx="1935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 Selection Methods</a:t>
            </a:r>
          </a:p>
          <a:p>
            <a:pPr algn="ctr"/>
            <a:r>
              <a:rPr lang="en-US" dirty="0" smtClean="0"/>
              <a:t> such as Logistic Regression with L1 loss</a:t>
            </a:r>
            <a:endParaRPr lang="de-DE" dirty="0"/>
          </a:p>
        </p:txBody>
      </p:sp>
      <p:sp>
        <p:nvSpPr>
          <p:cNvPr id="21" name="TextBox 20"/>
          <p:cNvSpPr txBox="1"/>
          <p:nvPr/>
        </p:nvSpPr>
        <p:spPr>
          <a:xfrm>
            <a:off x="7199831" y="2098560"/>
            <a:ext cx="1935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RF and SVM have been showed to work well with </a:t>
            </a:r>
            <a:r>
              <a:rPr lang="en-US" smtClean="0"/>
              <a:t>image features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181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  <p:bldP spid="19" grpId="0" animBg="1"/>
      <p:bldP spid="27" grpId="0" animBg="1"/>
      <p:bldP spid="28" grpId="0"/>
      <p:bldP spid="14" grpId="0"/>
      <p:bldP spid="15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</a:t>
            </a:r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5130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Class classification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Metaphase (68 samples)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Telophase  (27 samples)</a:t>
            </a: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only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glcm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features and statistical features, we only reached 70% of f1-score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adding Hu Moments and Hog features we could improve by lot!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968" y="1475316"/>
            <a:ext cx="4838700" cy="453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" y="4607858"/>
            <a:ext cx="5861052" cy="184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6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(White Blood Cells)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5130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Class classification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LYT (787 samples)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MYO (653 samples)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NGS  (1697 samples)</a:t>
            </a: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Features: 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GLCM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Moments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HOG</a:t>
            </a:r>
          </a:p>
          <a:p>
            <a:pPr lvl="1"/>
            <a:endParaRPr lang="en-US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grid search for best feature selection (lasso) and random forest as the classifier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75" y="1624013"/>
            <a:ext cx="46418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4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(White Blood Cells)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5130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257" y="2389717"/>
            <a:ext cx="8095599" cy="289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your </a:t>
            </a:r>
            <a:b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9783" y="3613189"/>
            <a:ext cx="9532434" cy="165576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Any question?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2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 Image shapes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93986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819" y="1808163"/>
            <a:ext cx="2317750" cy="17383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1347" y="6416054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100" dirty="0"/>
              <a:t>https://en.wikipedia.org/wiki/RGB_color_model#/media/File:RGB_illumination.jpg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9" t="33975" r="36489" b="39848"/>
          <a:stretch/>
        </p:blipFill>
        <p:spPr>
          <a:xfrm>
            <a:off x="3751699" y="1690688"/>
            <a:ext cx="1914738" cy="19223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682" y="4059811"/>
            <a:ext cx="7544188" cy="12764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27370" y="2307987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Grey scale</a:t>
            </a:r>
          </a:p>
          <a:p>
            <a:pPr algn="ctr"/>
            <a:r>
              <a:rPr lang="en-US" dirty="0" smtClean="0"/>
              <a:t>(H*W)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13783" y="2307987"/>
            <a:ext cx="1023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RGB</a:t>
            </a:r>
          </a:p>
          <a:p>
            <a:pPr algn="ctr"/>
            <a:r>
              <a:rPr lang="en-US" dirty="0" smtClean="0"/>
              <a:t>(H*W*3)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46436" y="5512221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Multi-channel</a:t>
            </a:r>
          </a:p>
          <a:p>
            <a:pPr algn="ctr"/>
            <a:r>
              <a:rPr lang="en-US" dirty="0" smtClean="0"/>
              <a:t>(H*W*C)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8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 sample look like?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93986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" t="1339" r="68714" b="72068"/>
          <a:stretch/>
        </p:blipFill>
        <p:spPr>
          <a:xfrm>
            <a:off x="3007474" y="1694128"/>
            <a:ext cx="3119639" cy="3165740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53356"/>
              </p:ext>
            </p:extLst>
          </p:nvPr>
        </p:nvGraphicFramePr>
        <p:xfrm>
          <a:off x="3032875" y="1800346"/>
          <a:ext cx="2995392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424">
                  <a:extLst>
                    <a:ext uri="{9D8B030D-6E8A-4147-A177-3AD203B41FA5}">
                      <a16:colId xmlns:a16="http://schemas.microsoft.com/office/drawing/2014/main" val="1944078059"/>
                    </a:ext>
                  </a:extLst>
                </a:gridCol>
                <a:gridCol w="374424">
                  <a:extLst>
                    <a:ext uri="{9D8B030D-6E8A-4147-A177-3AD203B41FA5}">
                      <a16:colId xmlns:a16="http://schemas.microsoft.com/office/drawing/2014/main" val="3640372298"/>
                    </a:ext>
                  </a:extLst>
                </a:gridCol>
                <a:gridCol w="374424">
                  <a:extLst>
                    <a:ext uri="{9D8B030D-6E8A-4147-A177-3AD203B41FA5}">
                      <a16:colId xmlns:a16="http://schemas.microsoft.com/office/drawing/2014/main" val="2388735820"/>
                    </a:ext>
                  </a:extLst>
                </a:gridCol>
                <a:gridCol w="374424">
                  <a:extLst>
                    <a:ext uri="{9D8B030D-6E8A-4147-A177-3AD203B41FA5}">
                      <a16:colId xmlns:a16="http://schemas.microsoft.com/office/drawing/2014/main" val="2282780813"/>
                    </a:ext>
                  </a:extLst>
                </a:gridCol>
                <a:gridCol w="374424">
                  <a:extLst>
                    <a:ext uri="{9D8B030D-6E8A-4147-A177-3AD203B41FA5}">
                      <a16:colId xmlns:a16="http://schemas.microsoft.com/office/drawing/2014/main" val="3225380936"/>
                    </a:ext>
                  </a:extLst>
                </a:gridCol>
                <a:gridCol w="374424">
                  <a:extLst>
                    <a:ext uri="{9D8B030D-6E8A-4147-A177-3AD203B41FA5}">
                      <a16:colId xmlns:a16="http://schemas.microsoft.com/office/drawing/2014/main" val="241345177"/>
                    </a:ext>
                  </a:extLst>
                </a:gridCol>
                <a:gridCol w="374424">
                  <a:extLst>
                    <a:ext uri="{9D8B030D-6E8A-4147-A177-3AD203B41FA5}">
                      <a16:colId xmlns:a16="http://schemas.microsoft.com/office/drawing/2014/main" val="3841458204"/>
                    </a:ext>
                  </a:extLst>
                </a:gridCol>
                <a:gridCol w="374424">
                  <a:extLst>
                    <a:ext uri="{9D8B030D-6E8A-4147-A177-3AD203B41FA5}">
                      <a16:colId xmlns:a16="http://schemas.microsoft.com/office/drawing/2014/main" val="3402371315"/>
                    </a:ext>
                  </a:extLst>
                </a:gridCol>
              </a:tblGrid>
              <a:tr h="34963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59803"/>
                  </a:ext>
                </a:extLst>
              </a:tr>
              <a:tr h="34963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69900"/>
                  </a:ext>
                </a:extLst>
              </a:tr>
              <a:tr h="34963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982223"/>
                  </a:ext>
                </a:extLst>
              </a:tr>
              <a:tr h="34963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280576"/>
                  </a:ext>
                </a:extLst>
              </a:tr>
              <a:tr h="34963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754330"/>
                  </a:ext>
                </a:extLst>
              </a:tr>
              <a:tr h="34963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430671"/>
                  </a:ext>
                </a:extLst>
              </a:tr>
              <a:tr h="34963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89276"/>
                  </a:ext>
                </a:extLst>
              </a:tr>
              <a:tr h="34963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427247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5" t="34240" r="68660" b="39167"/>
          <a:stretch/>
        </p:blipFill>
        <p:spPr>
          <a:xfrm>
            <a:off x="7493800" y="1715967"/>
            <a:ext cx="3123027" cy="3169178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366200"/>
              </p:ext>
            </p:extLst>
          </p:nvPr>
        </p:nvGraphicFramePr>
        <p:xfrm>
          <a:off x="7542920" y="1822186"/>
          <a:ext cx="3023104" cy="303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88">
                  <a:extLst>
                    <a:ext uri="{9D8B030D-6E8A-4147-A177-3AD203B41FA5}">
                      <a16:colId xmlns:a16="http://schemas.microsoft.com/office/drawing/2014/main" val="1944078059"/>
                    </a:ext>
                  </a:extLst>
                </a:gridCol>
                <a:gridCol w="377888">
                  <a:extLst>
                    <a:ext uri="{9D8B030D-6E8A-4147-A177-3AD203B41FA5}">
                      <a16:colId xmlns:a16="http://schemas.microsoft.com/office/drawing/2014/main" val="3640372298"/>
                    </a:ext>
                  </a:extLst>
                </a:gridCol>
                <a:gridCol w="377888">
                  <a:extLst>
                    <a:ext uri="{9D8B030D-6E8A-4147-A177-3AD203B41FA5}">
                      <a16:colId xmlns:a16="http://schemas.microsoft.com/office/drawing/2014/main" val="2388735820"/>
                    </a:ext>
                  </a:extLst>
                </a:gridCol>
                <a:gridCol w="377888">
                  <a:extLst>
                    <a:ext uri="{9D8B030D-6E8A-4147-A177-3AD203B41FA5}">
                      <a16:colId xmlns:a16="http://schemas.microsoft.com/office/drawing/2014/main" val="2282780813"/>
                    </a:ext>
                  </a:extLst>
                </a:gridCol>
                <a:gridCol w="377888">
                  <a:extLst>
                    <a:ext uri="{9D8B030D-6E8A-4147-A177-3AD203B41FA5}">
                      <a16:colId xmlns:a16="http://schemas.microsoft.com/office/drawing/2014/main" val="3225380936"/>
                    </a:ext>
                  </a:extLst>
                </a:gridCol>
                <a:gridCol w="377888">
                  <a:extLst>
                    <a:ext uri="{9D8B030D-6E8A-4147-A177-3AD203B41FA5}">
                      <a16:colId xmlns:a16="http://schemas.microsoft.com/office/drawing/2014/main" val="241345177"/>
                    </a:ext>
                  </a:extLst>
                </a:gridCol>
                <a:gridCol w="377888">
                  <a:extLst>
                    <a:ext uri="{9D8B030D-6E8A-4147-A177-3AD203B41FA5}">
                      <a16:colId xmlns:a16="http://schemas.microsoft.com/office/drawing/2014/main" val="3841458204"/>
                    </a:ext>
                  </a:extLst>
                </a:gridCol>
                <a:gridCol w="377888">
                  <a:extLst>
                    <a:ext uri="{9D8B030D-6E8A-4147-A177-3AD203B41FA5}">
                      <a16:colId xmlns:a16="http://schemas.microsoft.com/office/drawing/2014/main" val="3402371315"/>
                    </a:ext>
                  </a:extLst>
                </a:gridCol>
              </a:tblGrid>
              <a:tr h="37971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59803"/>
                  </a:ext>
                </a:extLst>
              </a:tr>
              <a:tr h="37971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69900"/>
                  </a:ext>
                </a:extLst>
              </a:tr>
              <a:tr h="37971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982223"/>
                  </a:ext>
                </a:extLst>
              </a:tr>
              <a:tr h="37971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280576"/>
                  </a:ext>
                </a:extLst>
              </a:tr>
              <a:tr h="37971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754330"/>
                  </a:ext>
                </a:extLst>
              </a:tr>
              <a:tr h="37971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430671"/>
                  </a:ext>
                </a:extLst>
              </a:tr>
              <a:tr h="37971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89276"/>
                  </a:ext>
                </a:extLst>
              </a:tr>
              <a:tr h="37971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42724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29570" y="2905780"/>
            <a:ext cx="1076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Image</a:t>
            </a:r>
            <a:endParaRPr lang="de-DE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989811" y="5315820"/>
            <a:ext cx="95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Label</a:t>
            </a:r>
            <a:endParaRPr lang="de-DE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073816" y="5298887"/>
            <a:ext cx="1166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Singlet</a:t>
            </a:r>
            <a:endParaRPr lang="de-DE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399826" y="5315820"/>
            <a:ext cx="135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Doublet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9972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806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Naïve Approach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37792"/>
              </p:ext>
            </p:extLst>
          </p:nvPr>
        </p:nvGraphicFramePr>
        <p:xfrm>
          <a:off x="1256991" y="1617339"/>
          <a:ext cx="62484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381461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60556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906379"/>
                    </a:ext>
                  </a:extLst>
                </a:gridCol>
              </a:tblGrid>
              <a:tr h="25448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60808"/>
                  </a:ext>
                </a:extLst>
              </a:tr>
              <a:tr h="25448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8319"/>
                  </a:ext>
                </a:extLst>
              </a:tr>
              <a:tr h="25448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3087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00099"/>
              </p:ext>
            </p:extLst>
          </p:nvPr>
        </p:nvGraphicFramePr>
        <p:xfrm>
          <a:off x="1256991" y="2847251"/>
          <a:ext cx="62484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381461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60556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906379"/>
                    </a:ext>
                  </a:extLst>
                </a:gridCol>
              </a:tblGrid>
              <a:tr h="25448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60808"/>
                  </a:ext>
                </a:extLst>
              </a:tr>
              <a:tr h="25448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8319"/>
                  </a:ext>
                </a:extLst>
              </a:tr>
              <a:tr h="25448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3087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892582"/>
              </p:ext>
            </p:extLst>
          </p:nvPr>
        </p:nvGraphicFramePr>
        <p:xfrm>
          <a:off x="1270993" y="4077163"/>
          <a:ext cx="62484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381461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60556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906379"/>
                    </a:ext>
                  </a:extLst>
                </a:gridCol>
              </a:tblGrid>
              <a:tr h="25448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60808"/>
                  </a:ext>
                </a:extLst>
              </a:tr>
              <a:tr h="25448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8319"/>
                  </a:ext>
                </a:extLst>
              </a:tr>
              <a:tr h="25448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3087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393953"/>
              </p:ext>
            </p:extLst>
          </p:nvPr>
        </p:nvGraphicFramePr>
        <p:xfrm>
          <a:off x="1265417" y="5609476"/>
          <a:ext cx="62484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381461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60556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906379"/>
                    </a:ext>
                  </a:extLst>
                </a:gridCol>
              </a:tblGrid>
              <a:tr h="25448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60808"/>
                  </a:ext>
                </a:extLst>
              </a:tr>
              <a:tr h="25448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8319"/>
                  </a:ext>
                </a:extLst>
              </a:tr>
              <a:tr h="25448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3087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96122" y="5240144"/>
            <a:ext cx="20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 smtClean="0"/>
              <a:t>.</a:t>
            </a:r>
          </a:p>
          <a:p>
            <a:r>
              <a:rPr lang="de-DE" sz="600" dirty="0" smtClean="0"/>
              <a:t>.</a:t>
            </a:r>
          </a:p>
          <a:p>
            <a:r>
              <a:rPr lang="de-DE" sz="6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" y="1970694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(im_1, label_1)</a:t>
            </a:r>
            <a:endParaRPr lang="de-D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4753" y="3188416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(im_2, label_2)</a:t>
            </a:r>
            <a:endParaRPr lang="de-D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4754" y="4412852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(im_3, label_3)</a:t>
            </a:r>
            <a:endParaRPr lang="de-D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4754" y="6004227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(</a:t>
            </a:r>
            <a:r>
              <a:rPr lang="de-DE" sz="1400" dirty="0" err="1" smtClean="0"/>
              <a:t>im_n</a:t>
            </a:r>
            <a:r>
              <a:rPr lang="de-DE" sz="1400" dirty="0" smtClean="0"/>
              <a:t>, </a:t>
            </a:r>
            <a:r>
              <a:rPr lang="de-DE" sz="1400" dirty="0" err="1" smtClean="0"/>
              <a:t>label</a:t>
            </a:r>
            <a:r>
              <a:rPr lang="de-DE" sz="1400" dirty="0" smtClean="0"/>
              <a:t>-n)</a:t>
            </a:r>
            <a:endParaRPr lang="de-DE" sz="1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881406"/>
              </p:ext>
            </p:extLst>
          </p:nvPr>
        </p:nvGraphicFramePr>
        <p:xfrm>
          <a:off x="3138496" y="1981302"/>
          <a:ext cx="727108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898">
                  <a:extLst>
                    <a:ext uri="{9D8B030D-6E8A-4147-A177-3AD203B41FA5}">
                      <a16:colId xmlns:a16="http://schemas.microsoft.com/office/drawing/2014/main" val="1670002758"/>
                    </a:ext>
                  </a:extLst>
                </a:gridCol>
                <a:gridCol w="807898">
                  <a:extLst>
                    <a:ext uri="{9D8B030D-6E8A-4147-A177-3AD203B41FA5}">
                      <a16:colId xmlns:a16="http://schemas.microsoft.com/office/drawing/2014/main" val="1309320725"/>
                    </a:ext>
                  </a:extLst>
                </a:gridCol>
                <a:gridCol w="807898">
                  <a:extLst>
                    <a:ext uri="{9D8B030D-6E8A-4147-A177-3AD203B41FA5}">
                      <a16:colId xmlns:a16="http://schemas.microsoft.com/office/drawing/2014/main" val="2863415821"/>
                    </a:ext>
                  </a:extLst>
                </a:gridCol>
                <a:gridCol w="807898">
                  <a:extLst>
                    <a:ext uri="{9D8B030D-6E8A-4147-A177-3AD203B41FA5}">
                      <a16:colId xmlns:a16="http://schemas.microsoft.com/office/drawing/2014/main" val="3507906433"/>
                    </a:ext>
                  </a:extLst>
                </a:gridCol>
                <a:gridCol w="807898">
                  <a:extLst>
                    <a:ext uri="{9D8B030D-6E8A-4147-A177-3AD203B41FA5}">
                      <a16:colId xmlns:a16="http://schemas.microsoft.com/office/drawing/2014/main" val="1505355228"/>
                    </a:ext>
                  </a:extLst>
                </a:gridCol>
                <a:gridCol w="807898">
                  <a:extLst>
                    <a:ext uri="{9D8B030D-6E8A-4147-A177-3AD203B41FA5}">
                      <a16:colId xmlns:a16="http://schemas.microsoft.com/office/drawing/2014/main" val="4080980342"/>
                    </a:ext>
                  </a:extLst>
                </a:gridCol>
                <a:gridCol w="807898">
                  <a:extLst>
                    <a:ext uri="{9D8B030D-6E8A-4147-A177-3AD203B41FA5}">
                      <a16:colId xmlns:a16="http://schemas.microsoft.com/office/drawing/2014/main" val="2499834506"/>
                    </a:ext>
                  </a:extLst>
                </a:gridCol>
                <a:gridCol w="807898">
                  <a:extLst>
                    <a:ext uri="{9D8B030D-6E8A-4147-A177-3AD203B41FA5}">
                      <a16:colId xmlns:a16="http://schemas.microsoft.com/office/drawing/2014/main" val="1593903511"/>
                    </a:ext>
                  </a:extLst>
                </a:gridCol>
                <a:gridCol w="807898">
                  <a:extLst>
                    <a:ext uri="{9D8B030D-6E8A-4147-A177-3AD203B41FA5}">
                      <a16:colId xmlns:a16="http://schemas.microsoft.com/office/drawing/2014/main" val="1016890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2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72998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086211"/>
              </p:ext>
            </p:extLst>
          </p:nvPr>
        </p:nvGraphicFramePr>
        <p:xfrm>
          <a:off x="3229566" y="4451844"/>
          <a:ext cx="72710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898">
                  <a:extLst>
                    <a:ext uri="{9D8B030D-6E8A-4147-A177-3AD203B41FA5}">
                      <a16:colId xmlns:a16="http://schemas.microsoft.com/office/drawing/2014/main" val="1670002758"/>
                    </a:ext>
                  </a:extLst>
                </a:gridCol>
                <a:gridCol w="807898">
                  <a:extLst>
                    <a:ext uri="{9D8B030D-6E8A-4147-A177-3AD203B41FA5}">
                      <a16:colId xmlns:a16="http://schemas.microsoft.com/office/drawing/2014/main" val="1309320725"/>
                    </a:ext>
                  </a:extLst>
                </a:gridCol>
                <a:gridCol w="807898">
                  <a:extLst>
                    <a:ext uri="{9D8B030D-6E8A-4147-A177-3AD203B41FA5}">
                      <a16:colId xmlns:a16="http://schemas.microsoft.com/office/drawing/2014/main" val="2863415821"/>
                    </a:ext>
                  </a:extLst>
                </a:gridCol>
                <a:gridCol w="807898">
                  <a:extLst>
                    <a:ext uri="{9D8B030D-6E8A-4147-A177-3AD203B41FA5}">
                      <a16:colId xmlns:a16="http://schemas.microsoft.com/office/drawing/2014/main" val="3507906433"/>
                    </a:ext>
                  </a:extLst>
                </a:gridCol>
                <a:gridCol w="807898">
                  <a:extLst>
                    <a:ext uri="{9D8B030D-6E8A-4147-A177-3AD203B41FA5}">
                      <a16:colId xmlns:a16="http://schemas.microsoft.com/office/drawing/2014/main" val="1505355228"/>
                    </a:ext>
                  </a:extLst>
                </a:gridCol>
                <a:gridCol w="807898">
                  <a:extLst>
                    <a:ext uri="{9D8B030D-6E8A-4147-A177-3AD203B41FA5}">
                      <a16:colId xmlns:a16="http://schemas.microsoft.com/office/drawing/2014/main" val="4080980342"/>
                    </a:ext>
                  </a:extLst>
                </a:gridCol>
                <a:gridCol w="807898">
                  <a:extLst>
                    <a:ext uri="{9D8B030D-6E8A-4147-A177-3AD203B41FA5}">
                      <a16:colId xmlns:a16="http://schemas.microsoft.com/office/drawing/2014/main" val="2499834506"/>
                    </a:ext>
                  </a:extLst>
                </a:gridCol>
                <a:gridCol w="807898">
                  <a:extLst>
                    <a:ext uri="{9D8B030D-6E8A-4147-A177-3AD203B41FA5}">
                      <a16:colId xmlns:a16="http://schemas.microsoft.com/office/drawing/2014/main" val="1593903511"/>
                    </a:ext>
                  </a:extLst>
                </a:gridCol>
                <a:gridCol w="807898">
                  <a:extLst>
                    <a:ext uri="{9D8B030D-6E8A-4147-A177-3AD203B41FA5}">
                      <a16:colId xmlns:a16="http://schemas.microsoft.com/office/drawing/2014/main" val="1016890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2533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1979341" y="2180063"/>
            <a:ext cx="1159155" cy="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1" idx="1"/>
          </p:cNvCxnSpPr>
          <p:nvPr/>
        </p:nvCxnSpPr>
        <p:spPr>
          <a:xfrm flipV="1">
            <a:off x="1962615" y="2537562"/>
            <a:ext cx="1175881" cy="84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90257" y="2910468"/>
            <a:ext cx="1248239" cy="170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09123"/>
              </p:ext>
            </p:extLst>
          </p:nvPr>
        </p:nvGraphicFramePr>
        <p:xfrm>
          <a:off x="10695305" y="1970694"/>
          <a:ext cx="56742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427">
                  <a:extLst>
                    <a:ext uri="{9D8B030D-6E8A-4147-A177-3AD203B41FA5}">
                      <a16:colId xmlns:a16="http://schemas.microsoft.com/office/drawing/2014/main" val="1670002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2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72998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931853"/>
              </p:ext>
            </p:extLst>
          </p:nvPr>
        </p:nvGraphicFramePr>
        <p:xfrm>
          <a:off x="10732356" y="4451844"/>
          <a:ext cx="56742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427">
                  <a:extLst>
                    <a:ext uri="{9D8B030D-6E8A-4147-A177-3AD203B41FA5}">
                      <a16:colId xmlns:a16="http://schemas.microsoft.com/office/drawing/2014/main" val="1670002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2533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420254" y="1511638"/>
            <a:ext cx="70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Pixels</a:t>
            </a:r>
            <a:endParaRPr lang="de-DE" dirty="0"/>
          </a:p>
        </p:txBody>
      </p:sp>
      <p:sp>
        <p:nvSpPr>
          <p:cNvPr id="31" name="TextBox 30"/>
          <p:cNvSpPr txBox="1"/>
          <p:nvPr/>
        </p:nvSpPr>
        <p:spPr>
          <a:xfrm>
            <a:off x="10629586" y="151163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Labels</a:t>
            </a:r>
            <a:endParaRPr lang="de-DE" dirty="0"/>
          </a:p>
        </p:txBody>
      </p:sp>
      <p:sp>
        <p:nvSpPr>
          <p:cNvPr id="33" name="TextBox 32"/>
          <p:cNvSpPr txBox="1"/>
          <p:nvPr/>
        </p:nvSpPr>
        <p:spPr>
          <a:xfrm>
            <a:off x="6750332" y="3378820"/>
            <a:ext cx="2295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.</a:t>
            </a:r>
          </a:p>
          <a:p>
            <a:r>
              <a:rPr lang="de-DE" sz="1400" dirty="0" smtClean="0"/>
              <a:t>.</a:t>
            </a:r>
          </a:p>
          <a:p>
            <a:r>
              <a:rPr lang="de-DE" sz="1400" dirty="0"/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901294" y="3342304"/>
            <a:ext cx="2295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.</a:t>
            </a:r>
          </a:p>
          <a:p>
            <a:r>
              <a:rPr lang="de-DE" sz="1400" dirty="0" smtClean="0"/>
              <a:t>.</a:t>
            </a:r>
          </a:p>
          <a:p>
            <a:r>
              <a:rPr lang="de-DE" sz="1400" dirty="0"/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29565" y="5626528"/>
            <a:ext cx="812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problem is the dimension of the data. For example, a small image of 64*64*3 will become a 12288 dimensional vector.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7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  <p:bldP spid="30" grpId="0"/>
      <p:bldP spid="31" grpId="0"/>
      <p:bldP spid="33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93986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50" y="1048424"/>
            <a:ext cx="5207000" cy="5128539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What </a:t>
            </a:r>
            <a:r>
              <a:rPr lang="en-US" sz="2400" dirty="0"/>
              <a:t>makes each image distinguishable?</a:t>
            </a:r>
          </a:p>
        </p:txBody>
      </p:sp>
    </p:spTree>
    <p:extLst>
      <p:ext uri="{BB962C8B-B14F-4D97-AF65-F5344CB8AC3E}">
        <p14:creationId xmlns:p14="http://schemas.microsoft.com/office/powerpoint/2010/main" val="182440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GLCM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Single-cell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</a:p>
          <a:p>
            <a:pPr lvl="1"/>
            <a:endParaRPr lang="en-US" sz="20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7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74" y="1601788"/>
            <a:ext cx="5045075" cy="49017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80" y="2441574"/>
            <a:ext cx="3061193" cy="28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4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5/19/202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1187</Words>
  <Application>Microsoft Office PowerPoint</Application>
  <PresentationFormat>Widescreen</PresentationFormat>
  <Paragraphs>261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Office Theme</vt:lpstr>
      <vt:lpstr>Feature extraction for biomedical imaging applications</vt:lpstr>
      <vt:lpstr>Agenda</vt:lpstr>
      <vt:lpstr>Motivation</vt:lpstr>
      <vt:lpstr>Typical Image shapes</vt:lpstr>
      <vt:lpstr>How a sample look like?</vt:lpstr>
      <vt:lpstr>Naïve Approach</vt:lpstr>
      <vt:lpstr>Question</vt:lpstr>
      <vt:lpstr>Agenda</vt:lpstr>
      <vt:lpstr>Image Histogram</vt:lpstr>
      <vt:lpstr>Statistical features</vt:lpstr>
      <vt:lpstr>Example (MedNIST)</vt:lpstr>
      <vt:lpstr>Example (MedNIST)</vt:lpstr>
      <vt:lpstr>Results (MedNIST)</vt:lpstr>
      <vt:lpstr>Results (MedNIST)</vt:lpstr>
      <vt:lpstr>Results (MedNIST)</vt:lpstr>
      <vt:lpstr>Agenda</vt:lpstr>
      <vt:lpstr>GLCM* features</vt:lpstr>
      <vt:lpstr>GLCM* features</vt:lpstr>
      <vt:lpstr>GLCM* features</vt:lpstr>
      <vt:lpstr>Agenda</vt:lpstr>
      <vt:lpstr>Morphology Features</vt:lpstr>
      <vt:lpstr>Morphology Features</vt:lpstr>
      <vt:lpstr>Masks</vt:lpstr>
      <vt:lpstr>Morphology Features</vt:lpstr>
      <vt:lpstr>Morphology Features</vt:lpstr>
      <vt:lpstr>Morphology Features</vt:lpstr>
      <vt:lpstr>Skeleon Features</vt:lpstr>
      <vt:lpstr>Bright Detail Intensity</vt:lpstr>
      <vt:lpstr>Example (Plasmodium)</vt:lpstr>
      <vt:lpstr>Agenda</vt:lpstr>
      <vt:lpstr>Other features</vt:lpstr>
      <vt:lpstr>Agenda</vt:lpstr>
      <vt:lpstr>Recommendation</vt:lpstr>
      <vt:lpstr>Recommendation</vt:lpstr>
      <vt:lpstr>Example (cell cycle)</vt:lpstr>
      <vt:lpstr>Example (White Blood Cells)</vt:lpstr>
      <vt:lpstr>Example (White Blood Cells)</vt:lpstr>
      <vt:lpstr>Thanks for your  attention 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 medical image recognition</dc:title>
  <dc:creator>Boushehri, Ali {PXID~Penzberg}</dc:creator>
  <cp:lastModifiedBy>Boushehri, Ali {PXID~Penzberg}</cp:lastModifiedBy>
  <cp:revision>40</cp:revision>
  <dcterms:created xsi:type="dcterms:W3CDTF">2021-02-04T21:18:00Z</dcterms:created>
  <dcterms:modified xsi:type="dcterms:W3CDTF">2021-05-19T09:20:06Z</dcterms:modified>
</cp:coreProperties>
</file>