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6" r:id="rId2"/>
    <p:sldId id="417" r:id="rId3"/>
    <p:sldId id="437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38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5" autoAdjust="0"/>
    <p:restoredTop sz="56315" autoAdjust="0"/>
  </p:normalViewPr>
  <p:slideViewPr>
    <p:cSldViewPr snapToGrid="0" showGuides="1">
      <p:cViewPr>
        <p:scale>
          <a:sx n="65" d="100"/>
          <a:sy n="65" d="100"/>
        </p:scale>
        <p:origin x="904" y="1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3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18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71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088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24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1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5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51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功能性图样：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1.quite zone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静默区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在识别标准中规定标准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码四周有四个单位宽的等效于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码中的白色点的颜色区域，并且在该区域中不能有图案或者标记，用以保证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码的清晰可见。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2.finder zone: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定位标识 在图的左上、右上和左下各有一个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字行的定位表示协助软件实现定位和变化坐标系。可以保证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码在任意角度被扫描。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3.separator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分隔符：一个单位的白色点带，在定位表示和编码区域之间用于区分。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1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09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24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解码思路：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把图像转为灰度图像。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将灰度图像转为二值图像。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确定白色区域中心点坐标。（问题：白色区域不一定都是有效码点，有可能是图案，有可能是噪点）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点坐标数组，找定位标准线。（问题点的数量很多，根据找直线算法，对于每一个坐标点都要根据相对距离的远近排序，找到相邻的四个点，然后计算是否有三个点在同一直线，知道找到为止。假设最理想的情况下，我们也只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的概率找到标准线中的点）。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根据找到的两根标准线，对其中间区域进行处理和解码，解码失败则返回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。（问题：在不知道中间有效点有多少的情况下，进行解码，有一个点不对，就会导致解码失败，以至于前功尽弃）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0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现有的识别模式中是简单地将图像二值化，转换为黑白图像后，直接提取点坐标，而不考虑图像内容和质量是否符合要求。当解码失败之后，才判断该解码图像不符合质量需求，并抛弃图像，选取下一幅解码图像。在该种模式下，识别效率低，识别准确率低，而且对扫码情景的要求较高（图像噪音小，光照均匀，点阵二维码充满图像等）。</a:t>
            </a:r>
            <a:r>
              <a:rPr lang="zh-CN" altLang="zh-CN" dirty="0" smtClean="0">
                <a:effectLst/>
              </a:rPr>
              <a:t>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上图是一张典型的隐形二维码扫描确定点坐标数组后的坐标点图，包含无效的噪音有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点左右。原图像是一张无明显干扰的理想光照条件下的隐形二维码图，但经过扫描处理后，只有蓝色方框内唯一一个码阵可以有效识别。在其他区域内，有缺失定位标准线的点，不在标准线范围内，解码点缺失等不同的问题。这些问题不仅大幅消耗了计算资源，更降低了扫描效率，并且影响用户体验。</a:t>
            </a:r>
            <a:r>
              <a:rPr lang="zh-CN" altLang="zh-CN" dirty="0" smtClean="0">
                <a:effectLst/>
              </a:rPr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4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1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https://pic4.zhimg.com/75d6ff3351314413d2976668bca68f53_b.png" TargetMode="External"/><Relationship Id="rId5" Type="http://schemas.openxmlformats.org/officeDocument/2006/relationships/image" Target="../media/image4.png"/><Relationship Id="rId6" Type="http://schemas.openxmlformats.org/officeDocument/2006/relationships/image" Target="https://pic1.zhimg.com/24c636d60ebaaf921f8cc65885c4d5b4_b.p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49306" y="2796687"/>
            <a:ext cx="9314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点阵二维码发现定位算法研究设计</a:t>
            </a:r>
            <a:endParaRPr lang="en-US" altLang="zh-CN" sz="4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718939" y="228389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66939" y="203189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480192" y="310581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6" y="2201141"/>
            <a:ext cx="2341210" cy="236080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32126" y="3696800"/>
            <a:ext cx="826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Kozuka Mincho Pro H" pitchFamily="18" charset="-128"/>
                <a:ea typeface="Kozuka Mincho Pro H" pitchFamily="18" charset="-128"/>
              </a:rPr>
              <a:t>开题报告 高健 </a:t>
            </a:r>
            <a:r>
              <a:rPr lang="en-US" altLang="zh-CN" sz="2800" dirty="0" smtClean="0">
                <a:solidFill>
                  <a:schemeClr val="bg1"/>
                </a:solidFill>
                <a:latin typeface="Kozuka Mincho Pro H" pitchFamily="18" charset="-128"/>
                <a:ea typeface="Kozuka Mincho Pro H" pitchFamily="18" charset="-128"/>
              </a:rPr>
              <a:t>17212010058</a:t>
            </a:r>
            <a:endParaRPr lang="en-US" altLang="zh-CN" sz="2800" dirty="0">
              <a:solidFill>
                <a:schemeClr val="bg1"/>
              </a:solidFill>
              <a:latin typeface="Kozuka Mincho Pro H" pitchFamily="18" charset="-128"/>
              <a:ea typeface="Kozuka Mincho Pro H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271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5" grpId="0" animBg="1"/>
      <p:bldP spid="16" grpId="0" animBg="1"/>
      <p:bldP spid="5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10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隐形二维码课题研究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24700" y="990143"/>
            <a:ext cx="3082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Mobile crowdsensing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4700" y="17148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21450" y="810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5324" y="15894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432815" y="1215116"/>
            <a:ext cx="5113220" cy="121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2815" y="1215117"/>
            <a:ext cx="167306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5324" y="1089790"/>
            <a:ext cx="4353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分类器的主要技术特点：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与人脸识别和物体识别有一定相似性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提取特征的方法：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53548" y="2186609"/>
            <a:ext cx="39951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endParaRPr lang="en-US" altLang="zh-CN" dirty="0" smtClean="0"/>
          </a:p>
          <a:p>
            <a:pPr marL="342900" lvl="0" indent="-342900">
              <a:buAutoNum type="arabicPeriod"/>
            </a:pPr>
            <a:r>
              <a:rPr lang="en-US" altLang="zh-CN" dirty="0" err="1" smtClean="0"/>
              <a:t>lbp</a:t>
            </a:r>
            <a:r>
              <a:rPr lang="en-US" altLang="zh-CN" dirty="0" smtClean="0"/>
              <a:t> </a:t>
            </a:r>
            <a:r>
              <a:rPr lang="zh-CN" altLang="zh-CN" dirty="0"/>
              <a:t>局部二值模式</a:t>
            </a:r>
            <a:r>
              <a:rPr lang="en-US" altLang="zh-CN" dirty="0"/>
              <a:t>[4]</a:t>
            </a:r>
            <a:r>
              <a:rPr lang="zh-CN" altLang="zh-CN" dirty="0"/>
              <a:t>。对光照具有较高的鲁棒性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342900" lvl="0" indent="-342900">
              <a:buAutoNum type="arabicPeriod"/>
            </a:pPr>
            <a:endParaRPr lang="zh-CN" altLang="zh-CN" dirty="0"/>
          </a:p>
          <a:p>
            <a:pPr lvl="0"/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Histogram </a:t>
            </a:r>
            <a:r>
              <a:rPr lang="en-US" altLang="zh-CN" dirty="0"/>
              <a:t>comparison[5]. </a:t>
            </a:r>
            <a:r>
              <a:rPr lang="zh-CN" altLang="zh-CN" dirty="0"/>
              <a:t>直方图比较，简单暴力，但是不关心纹路，根据颜色，不一定适用。</a:t>
            </a:r>
          </a:p>
          <a:p>
            <a:pPr lvl="0"/>
            <a:endParaRPr lang="en-US" altLang="zh-CN" dirty="0" smtClean="0"/>
          </a:p>
          <a:p>
            <a:pPr lvl="0"/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Haar</a:t>
            </a:r>
            <a:r>
              <a:rPr lang="en-US" altLang="zh-CN" dirty="0" smtClean="0"/>
              <a:t>-like</a:t>
            </a:r>
            <a:r>
              <a:rPr lang="zh-CN" altLang="zh-CN" dirty="0"/>
              <a:t>特征提取结合</a:t>
            </a:r>
            <a:r>
              <a:rPr lang="en-US" altLang="zh-CN" dirty="0" err="1"/>
              <a:t>adaboost</a:t>
            </a:r>
            <a:r>
              <a:rPr lang="en-US" altLang="zh-CN" dirty="0"/>
              <a:t>[6]</a:t>
            </a:r>
            <a:r>
              <a:rPr lang="zh-CN" altLang="zh-CN" dirty="0"/>
              <a:t>。等其他方法</a:t>
            </a:r>
          </a:p>
          <a:p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43600" y="1405642"/>
            <a:ext cx="51484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特征比较的方法：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zh-CN" altLang="zh-CN" dirty="0"/>
              <a:t>平均绝对差算法（</a:t>
            </a:r>
            <a:r>
              <a:rPr lang="en-US" altLang="zh-CN" dirty="0"/>
              <a:t>MAD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绝对</a:t>
            </a:r>
            <a:r>
              <a:rPr lang="zh-CN" altLang="zh-CN" dirty="0"/>
              <a:t>误差和算法（</a:t>
            </a:r>
            <a:r>
              <a:rPr lang="en-US" altLang="zh-CN" dirty="0"/>
              <a:t>SAD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误差</a:t>
            </a:r>
            <a:r>
              <a:rPr lang="zh-CN" altLang="zh-CN" dirty="0"/>
              <a:t>平方和算法（</a:t>
            </a:r>
            <a:r>
              <a:rPr lang="en-US" altLang="zh-CN" dirty="0"/>
              <a:t>SSD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平均</a:t>
            </a:r>
            <a:r>
              <a:rPr lang="zh-CN" altLang="zh-CN" dirty="0"/>
              <a:t>误差平方和算法（</a:t>
            </a:r>
            <a:r>
              <a:rPr lang="en-US" altLang="zh-CN" dirty="0" smtClean="0"/>
              <a:t>MSD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归</a:t>
            </a:r>
            <a:r>
              <a:rPr lang="zh-CN" altLang="zh-CN" dirty="0"/>
              <a:t>一化积相关算法（</a:t>
            </a:r>
            <a:r>
              <a:rPr lang="en-US" altLang="zh-CN" dirty="0" smtClean="0"/>
              <a:t>NCC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序</a:t>
            </a:r>
            <a:r>
              <a:rPr lang="zh-CN" altLang="zh-CN" dirty="0"/>
              <a:t>贯相似性检测算法（</a:t>
            </a:r>
            <a:r>
              <a:rPr lang="en-US" altLang="zh-CN" dirty="0"/>
              <a:t>SSDA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hadamard</a:t>
            </a:r>
            <a:r>
              <a:rPr lang="zh-CN" altLang="zh-CN" dirty="0"/>
              <a:t>变换算法（</a:t>
            </a:r>
            <a:r>
              <a:rPr lang="en-US" altLang="zh-CN" dirty="0"/>
              <a:t>SATD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具体</a:t>
            </a:r>
            <a:r>
              <a:rPr lang="zh-CN" altLang="zh-CN" dirty="0"/>
              <a:t>选择需要参考图像特征提取的方法进行选择。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8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10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隐形二维码课题研究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24700" y="990143"/>
            <a:ext cx="3082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Mobile crowdsensing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4700" y="17148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21450" y="810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5324" y="15894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432815" y="1215116"/>
            <a:ext cx="5113220" cy="121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357038" y="1215116"/>
            <a:ext cx="66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en-US" altLang="zh-CN" dirty="0" err="1" smtClean="0"/>
              <a:t>Lbp</a:t>
            </a:r>
            <a:r>
              <a:rPr lang="en-US" altLang="zh-CN" dirty="0" smtClean="0"/>
              <a:t> </a:t>
            </a:r>
            <a:r>
              <a:rPr lang="zh-CN" altLang="zh-CN" dirty="0"/>
              <a:t>局部二值</a:t>
            </a:r>
            <a:r>
              <a:rPr lang="zh-CN" altLang="zh-CN" dirty="0" smtClean="0"/>
              <a:t>模式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2516" y="2000398"/>
            <a:ext cx="4214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核心思想：以</a:t>
            </a:r>
            <a:r>
              <a:rPr lang="zh-CN" altLang="en-US" dirty="0"/>
              <a:t>中心像素的灰度值作为阈值，与他的领域相比较得到相对应的二进制码来表示局部纹理特征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en-US" altLang="zh-CN" dirty="0"/>
              <a:t>LBP</a:t>
            </a:r>
            <a:r>
              <a:rPr lang="zh-CN" altLang="en-US" dirty="0"/>
              <a:t>是提取局部特征作为判别依据的。</a:t>
            </a:r>
            <a:r>
              <a:rPr lang="en-US" altLang="zh-CN" dirty="0"/>
              <a:t>LBP</a:t>
            </a:r>
            <a:r>
              <a:rPr lang="zh-CN" altLang="en-US" dirty="0"/>
              <a:t>方法显著的优点是对光照不敏感</a:t>
            </a:r>
            <a:endParaRPr kumimoji="1" lang="zh-CN" altLang="en-US" dirty="0"/>
          </a:p>
        </p:txBody>
      </p:sp>
      <p:pic>
        <p:nvPicPr>
          <p:cNvPr id="1026" name="Picture 2" descr="http://5b0988e595225.cdn.sohucs.com/images/20181011/a317b88dfd4a4667945b6bec0c760b0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717" y="1589477"/>
            <a:ext cx="7432337" cy="47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58743" y="4812414"/>
            <a:ext cx="5885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《A comparative study of </a:t>
            </a:r>
            <a:r>
              <a:rPr lang="en-US" altLang="zh-CN" dirty="0" err="1"/>
              <a:t>texturemeasures</a:t>
            </a:r>
            <a:r>
              <a:rPr lang="en-US" altLang="zh-CN" dirty="0"/>
              <a:t> with classification based on featured distributions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en-US" altLang="zh-CN" dirty="0" err="1"/>
              <a:t>Multiresolution</a:t>
            </a:r>
            <a:r>
              <a:rPr lang="en-US" altLang="zh-CN" dirty="0"/>
              <a:t> gray-scale </a:t>
            </a:r>
            <a:r>
              <a:rPr lang="en-US" altLang="zh-CN" dirty="0" err="1"/>
              <a:t>androtation</a:t>
            </a:r>
            <a:r>
              <a:rPr lang="en-US" altLang="zh-CN" dirty="0"/>
              <a:t> invariant texture classification with local binary patterns》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20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10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隐形二维码课题研究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24700" y="990143"/>
            <a:ext cx="3082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Mobile crowdsensing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4700" y="17148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21450" y="810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5324" y="15894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432815" y="1215116"/>
            <a:ext cx="5113220" cy="121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7709" y="1193184"/>
            <a:ext cx="66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Histogram Comparison (</a:t>
            </a:r>
            <a:r>
              <a:rPr lang="zh-CN" altLang="en-US" b="1" dirty="0"/>
              <a:t>最简单的分类器</a:t>
            </a:r>
            <a:r>
              <a:rPr lang="en-US" altLang="zh-CN" b="1" dirty="0"/>
              <a:t>:</a:t>
            </a:r>
            <a:r>
              <a:rPr lang="zh-CN" altLang="en-US" b="1" dirty="0"/>
              <a:t>直方图比较</a:t>
            </a:r>
            <a:r>
              <a:rPr lang="en-US" altLang="zh-CN" b="1" dirty="0"/>
              <a:t>)</a:t>
            </a:r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9919" y="2046113"/>
            <a:ext cx="4214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核心思想：通过颜色来确定物体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zh-CN" altLang="en-US" dirty="0"/>
              <a:t>通过用 </a:t>
            </a:r>
            <a:r>
              <a:rPr lang="en-US" altLang="zh-CN" dirty="0"/>
              <a:t>RGB </a:t>
            </a:r>
            <a:r>
              <a:rPr lang="zh-CN" altLang="en-US" dirty="0"/>
              <a:t>图而不是灰度图（</a:t>
            </a:r>
            <a:r>
              <a:rPr lang="en-US" altLang="zh-CN" dirty="0"/>
              <a:t>Greyscale</a:t>
            </a:r>
            <a:r>
              <a:rPr lang="zh-CN" altLang="en-US" dirty="0"/>
              <a:t>）来训练神经网络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2815" y="4077438"/>
            <a:ext cx="988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Swain, M. J., &amp; Ballard, D. H. (1991). Color indexing. International journal of computer vision, 7(1), 11-32.</a:t>
            </a:r>
          </a:p>
          <a:p>
            <a:r>
              <a:rPr lang="en-US" altLang="zh-CN" dirty="0"/>
              <a:t>Swain, M. J., &amp; Ballard, D. H. (1992). Indexing via color histograms. In Active Perception and Robot Vision (pp. 261-273). Springer Berlin Heidelberg.</a:t>
            </a:r>
          </a:p>
          <a:p>
            <a:r>
              <a:rPr lang="en-US" altLang="zh-CN" dirty="0" err="1"/>
              <a:t>Wichmann</a:t>
            </a:r>
            <a:r>
              <a:rPr lang="en-US" altLang="zh-CN" dirty="0"/>
              <a:t>, F. A., Sharpe, L. T., &amp; </a:t>
            </a:r>
            <a:r>
              <a:rPr lang="en-US" altLang="zh-CN" dirty="0" err="1"/>
              <a:t>Gegenfurtner</a:t>
            </a:r>
            <a:r>
              <a:rPr lang="en-US" altLang="zh-CN" dirty="0"/>
              <a:t>, K. R. (2002). The contributions of color to recognition memory for natural scenes. Journal of Experimental Psychology: Learning, Memory, and Cognition, 28(3), 509.</a:t>
            </a:r>
          </a:p>
          <a:p>
            <a:endParaRPr kumimoji="1" lang="zh-CN" altLang="en-US" dirty="0"/>
          </a:p>
        </p:txBody>
      </p:sp>
      <p:pic>
        <p:nvPicPr>
          <p:cNvPr id="2050" name="Picture 2" descr="¿éå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01" y="1589477"/>
            <a:ext cx="6565727" cy="240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¿éåå¾çæè¿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01" y="4127811"/>
            <a:ext cx="6565727" cy="228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80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10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隐形二维码课题研究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24700" y="990143"/>
            <a:ext cx="3082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Mobile crowdsensing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4700" y="17148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21450" y="810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5324" y="15894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432815" y="1215116"/>
            <a:ext cx="5113220" cy="121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7709" y="1193184"/>
            <a:ext cx="66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Histogram Comparison (</a:t>
            </a:r>
            <a:r>
              <a:rPr lang="zh-CN" altLang="en-US" b="1" dirty="0"/>
              <a:t>最简单的分类器</a:t>
            </a:r>
            <a:r>
              <a:rPr lang="en-US" altLang="zh-CN" b="1" dirty="0"/>
              <a:t>:</a:t>
            </a:r>
            <a:r>
              <a:rPr lang="zh-CN" altLang="en-US" b="1" dirty="0"/>
              <a:t>直方图比较</a:t>
            </a:r>
            <a:r>
              <a:rPr lang="en-US" altLang="zh-CN" b="1" dirty="0"/>
              <a:t>)</a:t>
            </a:r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9919" y="2046113"/>
            <a:ext cx="4281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核心思想：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定义了四个基本特征结构，如下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所示，可以将它们理解成为一个窗口，这个窗口将在图像中做步长为</a:t>
            </a:r>
            <a:r>
              <a:rPr lang="en-US" altLang="zh-CN" dirty="0"/>
              <a:t>1</a:t>
            </a:r>
            <a:r>
              <a:rPr lang="zh-CN" altLang="en-US" dirty="0"/>
              <a:t>的滑动，最终遍历整个图像。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2815" y="4077438"/>
            <a:ext cx="6694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GB/T 7714</a:t>
            </a:r>
          </a:p>
          <a:p>
            <a:r>
              <a:rPr lang="en-US" altLang="zh-CN" dirty="0" err="1"/>
              <a:t>Papageorgiou</a:t>
            </a:r>
            <a:r>
              <a:rPr lang="en-US" altLang="zh-CN" dirty="0"/>
              <a:t> C P , Oren M , </a:t>
            </a:r>
            <a:r>
              <a:rPr lang="en-US" altLang="zh-CN" dirty="0" err="1"/>
              <a:t>Poggio</a:t>
            </a:r>
            <a:r>
              <a:rPr lang="en-US" altLang="zh-CN" dirty="0"/>
              <a:t> T . A general framework for object detection[C]// Sixth International Conference on Computer Vision (IEEE Cat. No.98CH36271). IEEE, 2002</a:t>
            </a:r>
          </a:p>
        </p:txBody>
      </p:sp>
      <p:pic>
        <p:nvPicPr>
          <p:cNvPr id="3074" name="Picture 2" descr="https://img-blog.csdn.net/20180414213607279?watermark/2/text/aHR0cHM6Ly9ibG9nLmNzZG4ubmV0L2NoYWlwcDA2MDc=/font/5a6L5L2T/fontsize/400/fill/I0JBQkFCMA==/dissolve/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57" y="1989456"/>
            <a:ext cx="7035062" cy="19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7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10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总结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4700" y="17148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21450" y="810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5324" y="15894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432815" y="1215116"/>
            <a:ext cx="5113220" cy="121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7" y="810885"/>
            <a:ext cx="5975833" cy="60471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15200" y="810885"/>
            <a:ext cx="34861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该课题如果能较好地实现，对提高隐形二维码的易用性和扩大其使用场景有着很大的意义。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如穿插在文字印刷中，还可以隐藏在广告图像或任何可印刷平面中，具有防伪，携带信息的同时，对人视觉观感的影响也较小。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课题的主要的难点还是在于隐形码纹理特征的提取，由于还没有进行试验和数据训练，并不清楚其与其他图像特征的区别是否容易提取和区分，有待试验验证。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除此以外，图像的二值化算法以及扫描区块的确定策略虽然简单，但也有不小的工作量，都是需要工程实现的。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0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6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-118533" y="2813447"/>
            <a:ext cx="3297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652869" y="793451"/>
            <a:ext cx="3994543" cy="1073988"/>
            <a:chOff x="3909356" y="1685526"/>
            <a:chExt cx="3695436" cy="828000"/>
          </a:xfrm>
        </p:grpSpPr>
        <p:sp>
          <p:nvSpPr>
            <p:cNvPr id="41" name="文本框 40"/>
            <p:cNvSpPr txBox="1"/>
            <p:nvPr/>
          </p:nvSpPr>
          <p:spPr>
            <a:xfrm>
              <a:off x="4917819" y="1837291"/>
              <a:ext cx="2686973" cy="450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微软雅黑" panose="020B0503020204020204" pitchFamily="34" charset="-122"/>
                </a:rPr>
                <a:t>Background</a:t>
              </a:r>
              <a:endParaRPr lang="zh-CN" altLang="en-US" sz="32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3909356" y="1826741"/>
                <a:ext cx="828000" cy="593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652869" y="2840319"/>
            <a:ext cx="3721377" cy="1073988"/>
            <a:chOff x="8069004" y="1384789"/>
            <a:chExt cx="3721377" cy="1073988"/>
          </a:xfrm>
        </p:grpSpPr>
        <p:grpSp>
          <p:nvGrpSpPr>
            <p:cNvPr id="43" name="组合 42"/>
            <p:cNvGrpSpPr/>
            <p:nvPr/>
          </p:nvGrpSpPr>
          <p:grpSpPr>
            <a:xfrm>
              <a:off x="8069004" y="1537062"/>
              <a:ext cx="3721377" cy="769441"/>
              <a:chOff x="8051040" y="1807138"/>
              <a:chExt cx="3464685" cy="769441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9120867" y="1884506"/>
                <a:ext cx="23948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>
                    <a:latin typeface="微软雅黑" panose="020B0503020204020204" pitchFamily="34" charset="-122"/>
                  </a:rPr>
                  <a:t>Research 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051040" y="1807138"/>
                <a:ext cx="87127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8089410" y="1384789"/>
              <a:ext cx="895018" cy="10739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91463" y="4713537"/>
            <a:ext cx="3700972" cy="1073988"/>
            <a:chOff x="8089410" y="3315405"/>
            <a:chExt cx="3700972" cy="1073988"/>
          </a:xfrm>
        </p:grpSpPr>
        <p:grpSp>
          <p:nvGrpSpPr>
            <p:cNvPr id="76" name="组合 75"/>
            <p:cNvGrpSpPr/>
            <p:nvPr/>
          </p:nvGrpSpPr>
          <p:grpSpPr>
            <a:xfrm>
              <a:off x="8089411" y="3489056"/>
              <a:ext cx="3700971" cy="769441"/>
              <a:chOff x="8035958" y="3263959"/>
              <a:chExt cx="3479767" cy="769441"/>
            </a:xfrm>
          </p:grpSpPr>
          <p:sp>
            <p:nvSpPr>
              <p:cNvPr id="81" name="文本框 80"/>
              <p:cNvSpPr txBox="1"/>
              <p:nvPr/>
            </p:nvSpPr>
            <p:spPr>
              <a:xfrm>
                <a:off x="9120867" y="3351623"/>
                <a:ext cx="23948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latin typeface="微软雅黑" panose="020B0503020204020204" pitchFamily="34" charset="-122"/>
                  </a:rPr>
                  <a:t>Conclusion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8035958" y="3263959"/>
                <a:ext cx="88808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8089410" y="3315405"/>
              <a:ext cx="895018" cy="10739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304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10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研究背景及意义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24700" y="990143"/>
            <a:ext cx="3082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Mobile crowdsensing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" y="3237899"/>
            <a:ext cx="11074400" cy="279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5324" y="1052192"/>
            <a:ext cx="8827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在传统</a:t>
            </a:r>
            <a:r>
              <a:rPr lang="en-US" altLang="zh-CN" dirty="0"/>
              <a:t>QR</a:t>
            </a:r>
            <a:r>
              <a:rPr lang="zh-CN" altLang="zh-CN" dirty="0"/>
              <a:t>二维码识别模式中，在应用端实现二维码的发现和定位已经十分普遍。在实际应用中，扫描程序能够自动检测发现图像中的</a:t>
            </a:r>
            <a:r>
              <a:rPr lang="en-US" altLang="zh-CN" dirty="0"/>
              <a:t>QR</a:t>
            </a:r>
            <a:r>
              <a:rPr lang="zh-CN" altLang="zh-CN" dirty="0"/>
              <a:t>二维码，可以极大地提高二维码的识别成功率和扫描效率。对于</a:t>
            </a:r>
            <a:r>
              <a:rPr lang="en-US" altLang="zh-CN" dirty="0"/>
              <a:t>QR</a:t>
            </a:r>
            <a:r>
              <a:rPr lang="zh-CN" altLang="zh-CN" dirty="0"/>
              <a:t>二维码的发现定位，难点在于如何从图像中快速找到二维码区域。由于</a:t>
            </a:r>
            <a:r>
              <a:rPr lang="en-US" altLang="zh-CN" dirty="0"/>
              <a:t>QR</a:t>
            </a:r>
            <a:r>
              <a:rPr lang="zh-CN" altLang="zh-CN" dirty="0"/>
              <a:t>二维码设计的巧妙性，它在二维码图像中设计了三个明显的匹配模式点，找到二维码的三个匹配模式点，就能找到二维码的识别区域。</a:t>
            </a:r>
          </a:p>
        </p:txBody>
      </p:sp>
    </p:spTree>
    <p:extLst>
      <p:ext uri="{BB962C8B-B14F-4D97-AF65-F5344CB8AC3E}">
        <p14:creationId xmlns:p14="http://schemas.microsoft.com/office/powerpoint/2010/main" val="824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10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研究背景及意义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24700" y="990143"/>
            <a:ext cx="3082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Mobile crowdsensing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4" y="1052192"/>
            <a:ext cx="48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Qr</a:t>
            </a:r>
            <a:r>
              <a:rPr lang="zh-CN" altLang="en-US" dirty="0" smtClean="0"/>
              <a:t>二维码的结构</a:t>
            </a:r>
            <a:endParaRPr lang="zh-CN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4700" y="17148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 descr="https://pic4.zhimg.com/75d6ff3351314413d2976668bca68f53_b.pn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00" y="1714806"/>
            <a:ext cx="52959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21450" y="810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 descr="https://pic1.zhimg.com/24c636d60ebaaf921f8cc65885c4d5b4_b.png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544" y="778708"/>
            <a:ext cx="42799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6211612" y="3810323"/>
            <a:ext cx="4993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定位标识的结构特征：在定位标识中，可以看到其主要有三个黑白正方形模块交替叠加组成，</a:t>
            </a:r>
            <a:r>
              <a:rPr lang="en-US" altLang="zh-CN" dirty="0"/>
              <a:t>A</a:t>
            </a:r>
            <a:r>
              <a:rPr lang="zh-CN" altLang="zh-CN" dirty="0"/>
              <a:t>模块宽</a:t>
            </a:r>
            <a:r>
              <a:rPr lang="en-US" altLang="zh-CN" dirty="0"/>
              <a:t>3</a:t>
            </a:r>
            <a:r>
              <a:rPr lang="zh-CN" altLang="zh-CN" dirty="0"/>
              <a:t>个单位黑色，</a:t>
            </a:r>
            <a:r>
              <a:rPr lang="en-US" altLang="zh-CN" dirty="0"/>
              <a:t>B</a:t>
            </a:r>
            <a:r>
              <a:rPr lang="zh-CN" altLang="zh-CN" dirty="0"/>
              <a:t>模块</a:t>
            </a:r>
            <a:r>
              <a:rPr lang="en-US" altLang="zh-CN" dirty="0"/>
              <a:t>5</a:t>
            </a:r>
            <a:r>
              <a:rPr lang="zh-CN" altLang="zh-CN" dirty="0"/>
              <a:t>个单位白色，</a:t>
            </a:r>
            <a:r>
              <a:rPr lang="en-US" altLang="zh-CN" dirty="0"/>
              <a:t>C</a:t>
            </a:r>
            <a:r>
              <a:rPr lang="zh-CN" altLang="zh-CN" dirty="0"/>
              <a:t>模块</a:t>
            </a:r>
            <a:r>
              <a:rPr lang="en-US" altLang="zh-CN" dirty="0"/>
              <a:t>7</a:t>
            </a:r>
            <a:r>
              <a:rPr lang="zh-CN" altLang="zh-CN" dirty="0"/>
              <a:t>个单位黑色。由于定位标识的结构特点，不管其从左到右，还是从上到下识别，其黑白的变化比例都是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3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。根据这个特征就可以实现二维码的定位和检测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12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10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研究背景及意义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24700" y="990143"/>
            <a:ext cx="3082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Mobile crowdsensing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4700" y="17148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21450" y="810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28418" y="3978537"/>
            <a:ext cx="4780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基本思路：</a:t>
            </a:r>
          </a:p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把</a:t>
            </a:r>
            <a:r>
              <a:rPr lang="zh-CN" altLang="zh-CN" dirty="0"/>
              <a:t>图像转换为灰度图像。</a:t>
            </a:r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使用</a:t>
            </a:r>
            <a:r>
              <a:rPr lang="zh-CN" altLang="zh-CN" dirty="0"/>
              <a:t>相关二值化算法转为二值图像。</a:t>
            </a:r>
          </a:p>
          <a:p>
            <a:pPr lvl="0"/>
            <a:r>
              <a:rPr lang="en-US" altLang="zh-CN" dirty="0" smtClean="0"/>
              <a:t>3.</a:t>
            </a:r>
            <a:r>
              <a:rPr lang="zh-CN" altLang="zh-CN" dirty="0" smtClean="0"/>
              <a:t>对</a:t>
            </a:r>
            <a:r>
              <a:rPr lang="zh-CN" altLang="zh-CN" dirty="0"/>
              <a:t>二值图像使用轮廓发现得到轮廓。</a:t>
            </a:r>
          </a:p>
          <a:p>
            <a:r>
              <a:rPr lang="en-US" altLang="zh-CN" dirty="0" smtClean="0"/>
              <a:t>4.</a:t>
            </a:r>
            <a:r>
              <a:rPr lang="zh-CN" altLang="zh-CN" dirty="0" smtClean="0"/>
              <a:t>根据</a:t>
            </a:r>
            <a:r>
              <a:rPr lang="zh-CN" altLang="zh-CN" dirty="0"/>
              <a:t>二维码定位标识的轮廓特征，对轮廓进行面积与比例过滤，得到定位结果</a:t>
            </a:r>
            <a:endParaRPr kumimoji="1"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5324" y="15894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 descr="屏幕快照%202019-04-24%20下午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06" y="990143"/>
            <a:ext cx="7043070" cy="238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93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10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隐形二维码课题研究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24700" y="990143"/>
            <a:ext cx="3082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Mobile crowdsensing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4700" y="17148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21450" y="810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5324" y="15894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8" y="1160438"/>
            <a:ext cx="5862732" cy="4275162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952502" y="7200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5" name="Picture 3" descr="屏幕快照%202019-04-24%20下午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4" y="810885"/>
            <a:ext cx="51435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6952502" y="4580026"/>
            <a:ext cx="3848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一个隐形点阵二维码有三部分组成：</a:t>
            </a:r>
          </a:p>
          <a:p>
            <a:pPr lvl="0"/>
            <a:r>
              <a:rPr lang="zh-CN" altLang="zh-CN" dirty="0"/>
              <a:t>定位标准线，用于找到二维码的识别范围。</a:t>
            </a:r>
          </a:p>
          <a:p>
            <a:pPr lvl="0"/>
            <a:r>
              <a:rPr lang="zh-CN" altLang="zh-CN" dirty="0"/>
              <a:t>解码边界：用于在译码时确定译码的开始点和结束点。</a:t>
            </a:r>
          </a:p>
          <a:p>
            <a:r>
              <a:rPr lang="zh-CN" altLang="zh-CN" dirty="0"/>
              <a:t>解码区域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10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隐形二维码课题研究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24700" y="990143"/>
            <a:ext cx="3082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Mobile crowdsensing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4700" y="17148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21450" y="810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5324" y="15894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" y="1042500"/>
            <a:ext cx="2773045" cy="191579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3475420"/>
            <a:ext cx="7774908" cy="338258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69" y="788131"/>
            <a:ext cx="8723630" cy="26872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83" y="3879478"/>
            <a:ext cx="2222164" cy="23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5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10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隐形二维码课题研究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24700" y="990143"/>
            <a:ext cx="3082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Mobile crowdsensing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4700" y="17148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21450" y="810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5324" y="15894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5324" y="990142"/>
            <a:ext cx="173570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 descr="屏幕快照%202019-04-24%20下午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990142"/>
            <a:ext cx="7991476" cy="53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5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10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隐形二维码课题研究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24700" y="990143"/>
            <a:ext cx="3082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Mobile crowdsensing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4700" y="17148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21450" y="810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5324" y="15894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5324" y="990142"/>
            <a:ext cx="173570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2815" y="1215117"/>
            <a:ext cx="167306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" y="1215117"/>
            <a:ext cx="6088634" cy="495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23" y="4163531"/>
            <a:ext cx="5582653" cy="17879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00263" y="1260836"/>
            <a:ext cx="4043362" cy="316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6143625" y="2543175"/>
            <a:ext cx="1528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672389" y="2228849"/>
            <a:ext cx="2005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好处：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提高解码速度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提高一张图片的使用效率</a:t>
            </a:r>
            <a:endParaRPr kumimoji="1" lang="en-US" altLang="zh-CN" dirty="0" smtClean="0"/>
          </a:p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丰富使用场景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7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5503</TotalTime>
  <Words>1672</Words>
  <Application>Microsoft Macintosh PowerPoint</Application>
  <PresentationFormat>宽屏</PresentationFormat>
  <Paragraphs>143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Calibri</vt:lpstr>
      <vt:lpstr>Consolas</vt:lpstr>
      <vt:lpstr>Kozuka Mincho Pro H</vt:lpstr>
      <vt:lpstr>Times New Roman</vt:lpstr>
      <vt:lpstr>Verdana</vt:lpstr>
      <vt:lpstr>华文楷体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Microsoft Office 用户</cp:lastModifiedBy>
  <cp:revision>673</cp:revision>
  <dcterms:created xsi:type="dcterms:W3CDTF">2015-10-24T01:57:14Z</dcterms:created>
  <dcterms:modified xsi:type="dcterms:W3CDTF">2019-04-25T02:47:42Z</dcterms:modified>
  <cp:category>第一PPT模板网-WWW.1PPT.COM</cp:category>
</cp:coreProperties>
</file>