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70"/>
  </p:notesMasterIdLst>
  <p:handoutMasterIdLst>
    <p:handoutMasterId r:id="rId71"/>
  </p:handoutMasterIdLst>
  <p:sldIdLst>
    <p:sldId id="256" r:id="rId6"/>
    <p:sldId id="257" r:id="rId7"/>
    <p:sldId id="258" r:id="rId8"/>
    <p:sldId id="321" r:id="rId9"/>
    <p:sldId id="259" r:id="rId10"/>
    <p:sldId id="322" r:id="rId11"/>
    <p:sldId id="323" r:id="rId12"/>
    <p:sldId id="324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325" r:id="rId21"/>
    <p:sldId id="32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334" r:id="rId39"/>
    <p:sldId id="335" r:id="rId40"/>
    <p:sldId id="283" r:id="rId41"/>
    <p:sldId id="284" r:id="rId42"/>
    <p:sldId id="327" r:id="rId43"/>
    <p:sldId id="288" r:id="rId44"/>
    <p:sldId id="289" r:id="rId45"/>
    <p:sldId id="290" r:id="rId46"/>
    <p:sldId id="291" r:id="rId47"/>
    <p:sldId id="295" r:id="rId48"/>
    <p:sldId id="328" r:id="rId49"/>
    <p:sldId id="330" r:id="rId50"/>
    <p:sldId id="329" r:id="rId51"/>
    <p:sldId id="331" r:id="rId52"/>
    <p:sldId id="332" r:id="rId53"/>
    <p:sldId id="333" r:id="rId54"/>
    <p:sldId id="302" r:id="rId55"/>
    <p:sldId id="307" r:id="rId56"/>
    <p:sldId id="308" r:id="rId57"/>
    <p:sldId id="309" r:id="rId58"/>
    <p:sldId id="310" r:id="rId59"/>
    <p:sldId id="311" r:id="rId60"/>
    <p:sldId id="312" r:id="rId61"/>
    <p:sldId id="446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8"/>
    <p:restoredTop sz="94740"/>
  </p:normalViewPr>
  <p:slideViewPr>
    <p:cSldViewPr snapToGrid="0">
      <p:cViewPr varScale="1">
        <p:scale>
          <a:sx n="146" d="100"/>
          <a:sy n="146" d="100"/>
        </p:scale>
        <p:origin x="17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7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3C0148-BDD7-2FBD-FF40-2D36A5383D5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E7F41-E155-A114-B278-A2AA78977C2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45B60-C439-8ED4-A613-D578340A763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55EC7-FB66-326D-8652-CD7C54C02DC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1498560-0B2E-164D-8D52-9DAA5A2155DA}" type="slidenum">
              <a:t>‹#›</a:t>
            </a:fld>
            <a:endParaRPr lang="en-US" sz="14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68601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636E2F-297E-688E-C538-095C16DA94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BBF05B-6599-8D60-0A17-5B8BC5919AE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A0D299B-4F86-EA1A-802F-275C443D421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0662A-87A9-D620-6BB4-E1AFA1BB40D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A9984-F3FD-E042-56FC-5328E86925C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56575-770C-847F-3ACE-CD601697113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5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0BE73330-D688-AF4E-91D2-A82DF9A16B0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01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>
        <a:ln>
          <a:noFill/>
        </a:ln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A5ECD-1F06-B3A7-9299-569DEA413EB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24B67D0-00F5-9247-ADCA-E7E61ADD2BA7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449DC2-9E20-989E-02C9-126CF37258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CEA074-4598-735F-A108-A636C1FBCBB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FC06F-BC25-E5DA-A8CD-911B1EF358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07BF274-0035-7F47-935C-50DBC6748032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0663D0-6BEF-9C43-905E-AEF5E65D0B4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524D62-DB03-64BD-92F4-68DE679DDE5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39157-6931-113B-9E86-212292F4575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92B2472-6936-D145-909B-D74BB9E00CD1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1CD9D9-2A55-563A-5417-8678C963874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32F5FE-9BC2-B572-2ACA-2DF6C614E4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523DE-AB21-C69E-2243-68FC9CEFE2F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6C29C32-AC1E-9A4C-866C-FA82D7268E54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A7A0AE-F80D-7D84-4D33-C2B7272A756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399708-0C77-7CEC-453D-79B3825681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0B891-86FD-655B-6532-04CB84755DD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94071A2-719C-A64C-82B0-ADE4A5C68A18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36703C-8A97-6E41-5F5A-5821140E646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C2AF22-E75E-06C9-77F1-99620B27C1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D5DC-35E1-0935-A863-2A7BCED80C0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5B5E89F-4BD0-9D42-A531-D568C09AFECC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E1558C-EE55-FB83-D447-D9D2C5959D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137AF2-1333-BD8A-29BC-CD92601E35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26265-8AF9-8905-BB39-8FF42F7AF4A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B3EF548-39A0-274F-BC84-35BEF50AB5A6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E92F95-5199-5413-487B-34CCB0481CE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BBFE68-59DC-1D28-19C7-611CE0301E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751D6-C274-935B-C9B0-26E8F27B7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E8723-3AF0-23D4-D3C6-1A35CC6D0F2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B3EF548-39A0-274F-BC84-35BEF50AB5A6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F59F29-351F-77CA-F5B4-1EF7D9FF5E0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BE5200-EC1A-492F-0D35-8E484A1BEA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90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F196B-1101-30A9-FA59-464E54DF6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42DAA-57EE-89C7-33E2-57863BD9B01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B3EF548-39A0-274F-BC84-35BEF50AB5A6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425DDB-C1FD-183D-6CF3-8E5702F4891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CE748E-B645-5159-F77D-F9D6209047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47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BFFA4-F75A-A6F0-2137-3F219CD9601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596A062-B14A-D34E-82BD-4C219838AA68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495647-2E7C-4ED4-5384-954D1DE8B19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3940C1-4F9B-8573-EDFC-253FFB14928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C2091-05B1-1E5E-222C-D44B7943E2D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C04FF72-FBA4-314E-85BC-CF2CF7E57896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B262DE-8737-A538-77C6-38C5A35A791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7ECCE6-8114-4C49-53D9-6B0C6DFCE37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A541E-8735-78DA-6A01-5E2AAD52BA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C54B270-5F51-5B43-92FF-298B9912B12F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3862E3-4DFB-966C-03C6-145E1FD993C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BE1207-6A57-DACB-0097-9680E841F49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BFDF7-B580-861A-A310-10892BF68C9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2F676AB-1A86-5241-B0E0-F99B30A2D48E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DDB456-B8B5-6DFE-52B7-E9ED0C3FEC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A562AF-EE4F-4AAE-1EA1-5906CF4828B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B9D0C-8B0F-C0F5-4251-29FEFA9E84B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082768B-DC06-2B44-B660-A29E7747CED3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22313B-7F65-CEFB-555F-1DDFBE993FF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20B742-4ED7-883A-4AC0-6F50166B4C1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BEDFC-5441-162D-DB08-D32DFC23A6A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72A0B34-ED27-6948-B2DD-54CC6E82805B}" type="slidenum">
              <a:t>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CFEC06-AFD4-4BE1-3BC6-04E4AC5D783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AF812C-C431-A545-F48C-F15F580A40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B77E4-3415-FFD9-AE57-1DEE77D538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B2E6E03-B2EE-E14B-86A9-07670D6463F3}" type="slidenum">
              <a:t>23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AB58F3-A2C6-9C3E-7CEF-128D5688044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EBB038-95AA-EAFC-DB5B-363615C9E48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002ED-8470-151E-F6DD-87405747C97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77B82E4-DEC2-BA4E-B059-309E06D3C52D}" type="slidenum">
              <a:t>24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FEF140-7244-D9B4-FA36-0E8E63487B0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103A2E-1F0F-C773-177E-D68A46DC3C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65762-AFE1-F41D-F0BE-E21C5F1ADCE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CDEBE73-FD32-0748-96EB-75B91A21A4FE}" type="slidenum">
              <a:t>25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46AF15-80CF-64F6-2FA8-CC00E483926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E1FB25-742C-2EFC-9641-F340FD96BA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1F423-B7E9-F763-0BF8-7967129F248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C938CC9-3250-654B-8129-3C2615BDFEAB}" type="slidenum">
              <a:t>26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F303BF-7F51-FDC8-359D-7F6F7D48CE8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A5C793-E403-6F13-8AF6-6BF8B61A48A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59FBF-796B-DEBC-F9C8-B4329D0A00B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6A036BF-C3B8-AF41-961D-06ACC187A25C}" type="slidenum">
              <a:t>27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46C78A-6843-75AE-AB5F-9671D3C58C9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35CCD4-3ADE-E6DA-94D6-A4DDEBFCF8A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6DDB0F-FEBC-6DEB-70D6-168266722C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4EBC046-F307-A041-B793-0E3FF568588C}" type="slidenum">
              <a:t>28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3A860F-1161-4D13-A83F-E3ACC70DB5B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C5BD4F-49B1-3DB8-4022-7CB5D7BCACB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40A35-0AAA-C45A-B70F-1257364F958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62FF52E-8328-8B41-82D5-A1C805A952DB}" type="slidenum">
              <a:t>29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C80F04-5288-DED7-C27E-23A203FBC6E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B22B3F-BB93-52A1-439B-C66706FB511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4A870-CB9A-C10A-733B-D51205C4E5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9DA9784-FB89-AD46-885F-E8FCA27A2D27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43420A-8DE7-502A-A0B6-241D48FC248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FEDEB3-4949-B5D1-FE55-28B7E3350A0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10E39-930B-88FE-7F85-E598946211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A990D98-3BF3-8644-A430-620D4F34C021}" type="slidenum">
              <a:t>30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6AE88F-D9E4-2088-84F8-8A74BB0168F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4044C8-D51C-E862-B433-AC18CE5D40F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1BE52-14F1-E29B-FFD6-3693C50635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C238457-B55D-2848-B1B7-341C264AE90E}" type="slidenum">
              <a:t>31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69A49C-592F-3B16-CFED-B25514DBE46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CAF95C-5642-5F67-6831-F3C471CA71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EE6A9-3ABF-90D3-3F72-4BDD255B1B5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A572B79-6CFB-3B42-A41A-AEDCEE156F17}" type="slidenum">
              <a:t>32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8653C3-4BAD-5228-DF32-87554774855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F24949-6EEA-64FF-0EA1-EA25B75FF54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9700B-779D-31B1-A3E5-1D7F94962E9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2903E4A-32D9-2640-903D-2DED44913585}" type="slidenum">
              <a:t>33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6DF1DC-E7B2-B95A-E8A8-34818D6A9C4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D37AF-2CD4-CDBA-6CFA-B6501B0C649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4B749-74A4-139A-0214-294DA1CA2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E95BA-E3F9-C939-227B-FD72E5B6487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DA4B4B5-6CC4-0D46-BA94-EFFB7805E336}" type="slidenum">
              <a:t>34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4D4C3F-9994-0C81-D697-340F19E72CA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A3AC4E-ACCE-C8D3-1327-5F5A0BC0818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853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696C6-C4A2-66D8-D690-AEA8B55B7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8961F-0AC4-4C9A-8389-532122A74C5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DA4B4B5-6CC4-0D46-BA94-EFFB7805E336}" type="slidenum">
              <a:t>35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9CFD32-C614-7C0A-7287-2B904A27845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DAC668-B19B-1070-D0A2-C85433A2FFF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456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9DEF7-26FD-BF70-06C8-96591813DA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2C8D8B3-6FF6-2748-BC7B-B4F61710ED6B}" type="slidenum">
              <a:t>36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BE269D-8158-591A-5015-591A3E66AB7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79A807-ACF4-D8FD-3E6C-E5AF8577918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59AFF-6B0B-A7D7-C1C1-034D47511A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1DA0A5E-1F62-C840-B54D-AA77D066D165}" type="slidenum">
              <a:t>37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709FA3-726F-AF4F-F121-3741A514F63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EBB5EE-5DD7-5823-1478-2A89ECCB838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DAE0A-79FB-52F9-FFAA-D05D57361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DCC70-FD75-2262-4766-C2318088771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1DA0A5E-1F62-C840-B54D-AA77D066D165}" type="slidenum">
              <a:t>38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9081A7-F388-A09B-82A1-4D2C321B5EE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0EED4D-B566-0844-8B74-E8D1F6CCB12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700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8CB98-C443-A8BD-1E30-9F06D58DCE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8583998-9DD8-7141-BBCE-ECB62A0FAC10}" type="slidenum">
              <a:t>39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CEEA5A-9AB9-81C1-4C20-54D89E4BDA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5145BA-ECCB-1A3A-8764-8C46E7505CC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631FC-6480-67DE-D9D8-99E23580666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A58D851-C362-864B-9415-B9BCF2360863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D8EFB9-C090-B1FE-A4D3-AB6E47DC0D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30D97A-6DD0-8318-B5EB-4F560AA2DE7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90C52-FC42-8BAF-4235-C30C60A07E1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503B033-7CFD-964A-BF26-DA9D3E32C13D}" type="slidenum">
              <a:t>40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629204-6EA0-F260-1F1C-DD8485633A4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5813FF-B2F7-BC95-4C66-D9BB9AA7354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1D39C-7D6F-46EC-B495-4D19234EA40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6C2BBC6-58A2-2F48-82F1-411B1F78C82D}" type="slidenum">
              <a:t>41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EF767A-11C1-4B4B-CADF-43CDB92011C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E15FF6-A3CB-D727-2EFD-60E1C11D887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45FCE-2BA1-A7D9-9A8B-04F3A6E0907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5B2DBD3-99C0-474C-B4BD-45BD26E7A237}" type="slidenum">
              <a:t>42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A36548-5BC5-ECBF-D8F3-B36CE67F5EB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8B2D7A-1150-48CB-6173-B42E43AC686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434B3-3B40-1E9C-956B-DB9F9C0954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03499FC-2011-F245-9624-01E680A534A2}" type="slidenum">
              <a:t>43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EFE78A-30A1-9DDA-DD3D-44E19A9C9A9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55A42B-0C18-B88F-F38A-6BFC2DC61C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36582-FBCF-D913-7C48-27392EBD3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E3156-C546-FE94-4582-200F1CAEF44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03499FC-2011-F245-9624-01E680A534A2}" type="slidenum">
              <a:t>44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544BE7-A003-1EA1-2614-217F9692769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2A8F3D-EEC5-B515-6369-58F9E1BF40D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803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2D053-95C2-A3CB-BBA2-8AD68234E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2AA37-E44D-6C8E-B9F5-85D5D5B9B5C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03499FC-2011-F245-9624-01E680A534A2}" type="slidenum">
              <a:t>45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060E4E-28FE-3180-DE78-FA6E399839B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3041C0-13DB-EB6B-DC12-A5A10932A83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3585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E35FF-B8B8-580D-3EE4-8CAF53966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1602D-BF6E-21A0-7E09-5A2A191BC47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03499FC-2011-F245-9624-01E680A534A2}" type="slidenum">
              <a:t>46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93DF04-1188-0DAB-D5F9-54377F3FAC4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53B0E9-8246-69A9-FACD-1F42BB3B990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56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510A4-6546-21FC-3EDF-FBE1E71FB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1981A-4AE2-CBBE-69F6-8B4669B6B5C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03499FC-2011-F245-9624-01E680A534A2}" type="slidenum">
              <a:t>47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829312-9F6D-08A2-8FAE-5C332327F72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7C7283-51B5-2EA6-8E22-2EF767093E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534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58488-A73A-5DEF-B47C-58B12A117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A57B6-77C1-606A-E9B4-AAF11E8FDE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03499FC-2011-F245-9624-01E680A534A2}" type="slidenum">
              <a:t>48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853C46-96ED-4E09-AABD-89154265FCC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9AD514-7AEB-6A7D-DB9C-C76A04FA759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789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9CE1F-035A-E3E7-F263-125E650B7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7FE1D-6F9F-304A-B96E-21D576703CA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03499FC-2011-F245-9624-01E680A534A2}" type="slidenum">
              <a:t>49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CFD31C-E77E-1FC5-6F2A-196750B8AD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C72D9F-13CC-0909-2A97-2F940D6DCA0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607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18C6E-5F14-2BEF-8C0F-002FEF1BEA2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A1738D9-06DB-F849-93B9-66C43F132FE3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9B9164-9B1B-7C21-B5DC-18B8849EFF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B40282-4A9B-4C68-E13F-79FFC7A266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4EF52-D793-F0A7-09BF-69FCC15B40F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DA76DAA-9D26-984C-BA34-CB2E9BFE23C5}" type="slidenum">
              <a:t>50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820E02-CFED-58BB-9C37-3197BA82535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F0FE92-0D27-12E0-BC78-47C2956E8B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DA6E5-F58A-1BE9-24F1-F13636199AB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EAACC5E-EA02-EE4F-A2FE-A1BBC7AB5B38}" type="slidenum">
              <a:t>51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A5948A-C8A8-06FD-44EA-B649A3ED542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D97A69-0A6E-A9A8-9F5A-73F7B4BBF32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A10B8-C964-BA3E-3699-DB25CCD4714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B3B39B6-E769-BA4D-BD08-652D0761365B}" type="slidenum">
              <a:t>52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297915-0B1C-BEC8-85CD-770239495F5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9BC3A7-5172-4813-5EF2-D85864A7599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E4CE3-5CC5-ABA4-71BB-3EFFF55DEE0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E490FAC-50AF-7F4D-9047-8B46490AF584}" type="slidenum">
              <a:t>53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5F2238-545A-4511-558F-7AAB0BFCB61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0FE58C-C9D7-2AC7-6766-CD07B4796FA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9D3BD-2CA6-147D-027F-D8C70EBACB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2A38878-6586-574A-BF8E-5F53303AE65D}" type="slidenum">
              <a:t>54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3C6D52-30C1-DFA2-481E-9A2B6036BD7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DD7C13-95DF-DF74-17A0-76FAB78EB1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AC4924-472A-EE7F-52DA-BF7920701B3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13B2283-C31E-F948-99E1-5B1C656355A1}" type="slidenum">
              <a:t>55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30E5F3-E92F-EA03-3670-105B6F5800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F9E023-828A-FF65-5230-EA550A63C5A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9EF1D-1855-0BE4-5AC1-5FDC7299486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C6D6B10-8198-A349-B26E-FDD890542273}" type="slidenum">
              <a:t>56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878CBE-F24E-4292-6277-B66DB3D70E5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D102C7-581C-CC94-476C-41A70C4663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4B749-74A4-139A-0214-294DA1CA2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E95BA-E3F9-C939-227B-FD72E5B6487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DA4B4B5-6CC4-0D46-BA94-EFFB7805E336}" type="slidenum">
              <a:t>57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4D4C3F-9994-0C81-D697-340F19E72CA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A3AC4E-ACCE-C8D3-1327-5F5A0BC0818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8535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62B5D-4E33-3188-3890-DA40931546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6B24497-728D-DF42-80D8-0566160AC1E3}" type="slidenum">
              <a:t>58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3AC3B0-4F12-01C8-AE20-209ED1AEA7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4BB9C5-9398-D2CF-04C7-0F6BCC006D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94CB8-247B-24E5-DE82-E97CE9E44D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C059742-795A-7D4C-8BB4-08EDE3E536AE}" type="slidenum">
              <a:t>59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26E435-B07E-8ED2-BE37-C8A310E073C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380093-759F-88A0-03B7-3883C3D12D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C7912-E944-2591-14F9-1237D9FE1C3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25308C66-B0BE-9847-8FD1-86CB5E918AEE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976C95-E42F-70C9-7973-1FDA6E72AD4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2153B8-59AD-764C-581C-618F83B723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6FB9B-E431-5A71-0845-DDF74F154FE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E6444F6-1111-A343-A50C-E482FC262B3A}" type="slidenum">
              <a:t>60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79AFFB-2B37-2490-1C9E-4BCAEC8B78E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98314A-916C-4CD0-E954-1F4CEC9B5F1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C040F-A737-4595-2300-7EEC726D6CB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F59AC98-6880-E046-882F-60DCCF89B0BF}" type="slidenum">
              <a:t>61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3FE332-4EDD-5AE4-8D92-F7EF2301F7B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FCA37C-CB55-C57E-F2C8-30E69A9D5A3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DFF507-2464-E19A-A4CB-A84BDD13D4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C8E48AA-FF02-9241-8184-07537F39E279}" type="slidenum">
              <a:t>62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908ACD-BF7A-1E6C-6E2C-D1C0D1386F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CC25FC-0AFA-24D2-2602-705EBC4D7AB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6D4DB-658C-F8B9-0EE9-98465D7B2D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8C9B07C-F2CC-0F48-9212-1F299C6B9494}" type="slidenum">
              <a:t>63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B996A-3FEB-E3CD-25EA-01E2BA34FEC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4E5482-8C4B-38E9-6C15-97BCB764AA9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D7F67-F19B-12E5-4B54-81E87DE34CD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D4BCF0C-1DBB-F742-8B0F-287B90803943}" type="slidenum">
              <a:t>64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0674FF-E95B-9BA5-0BE2-DE37A2383BC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7453F5-6F00-2DA6-F043-F7CB49C752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88BCC0-24AA-6026-2506-37D4C91A41F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14E1FA6-D93C-354B-903C-72F560D61ED8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BDC4D5-7278-8B80-A9FD-6784E1127BF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AF801F-C17C-1D65-78E2-578124BBB74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4A5D3-FC4E-13D7-64DE-BE4CBCE50E5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9AA812B-BD45-E04D-8281-75E6FCAFF195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991E4-2C32-539C-6DF4-376DF747D12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627245-777A-58EC-5BB6-8088DBBC09E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260C1-4306-CFC4-907E-73429C47506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731D8FF-B6DD-BA40-A1BB-92D5DC42DDA7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F7A810-51F7-F252-1B31-5EFA5B4B79C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3927AF-68F9-8581-832F-9E944A3BDD2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02A1-C300-3CBC-FE0A-EDAF81B03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322C4-FCC7-25B7-EEC9-BC1561CB8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1FA9B-00BE-EEFA-A668-3604512A5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B865B-93D5-BF0D-A189-AB1F5BA1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0105C-2166-30A1-D667-51F426BB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BC35CE-9549-F14D-9A0C-3FB48A5010A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3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400CD-0166-76C9-998B-A3BC50758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638AD-C3CB-E1A9-2EBC-1C6B1A369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DBFBA-3BCE-6EBA-A64C-AEF18A42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C617D-E3B3-A2BE-5ADA-FCFDBE04C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82057-8C85-5019-2949-34A9F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2D7ADA-48F1-9643-989F-F1C9D5B47C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8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6D2DA-E46B-C4F2-C254-3EBE1F4B7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FDA03-9930-0C70-E398-D8BAF56A0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1E3D9-5DE2-11B5-F432-B47CB968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1CD85-0AA9-CA4E-6073-51E372C7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0CBAE-C6AE-CCB9-A1F4-A6C690B1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F241624-DADB-D048-8578-7ED08C6EF15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98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2C37-64E3-6AC6-58B6-9AB815858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BEA84-B11D-BB3F-E38E-C9BB71AE1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FA497-1A88-DC83-A0C3-46366BA88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D939C-C8BC-9DCF-2B89-303441EB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14771-1B9A-C06D-3F8F-3B4FB826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BDE741-2B10-9D46-AEB2-61ABC2D07C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10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322E-6EDC-68E8-7A13-FF5AA2A1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8AF77-90FC-9F6C-2CBF-2A0750A1A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2C762-80D9-060E-98FA-F043FC05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8816A-B383-8910-1A20-CCC36486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14284-3DCB-AD09-9034-BC7E2C13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CFC7A4-6405-724B-B874-C5F028C5D1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95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2ED9-894E-6EE4-CC52-C3FC42CF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7F7B9-20E5-BF2E-E8CC-D954CE106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49CE9-F76D-3E23-D7C1-1B4A8747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2CC28-B897-83CE-2D11-32F0126D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CA8C3-1547-F1C1-3F6A-81DBF0EB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7CBFF3E-F5AD-1241-933B-CAABF96A7AB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36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44BF-6AC0-8D64-3E2B-D523CF6CD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7A7C-3A61-07C8-3BDF-F2D6D9312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9D2CD2-B864-5590-26DA-3D209607E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C7A9E-7C15-5E61-EF11-FA47C400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112ED-F7B9-5237-38B2-21DB0E01F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412E3-6FE7-2A2C-9E8C-12688A30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95112B-2F4B-7E4A-B172-EB50FFEA62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9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F772-05FB-B49D-68B3-42C1C5777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EC947-8C3F-AE6F-A893-D9F1194BF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B8C48-5343-BD26-1A7B-9EF0E1F25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684CB-32E6-E027-9DF9-4419F8A549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41E18D-E43D-4CCD-0636-9F57D691C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83D06-E7D6-AF5F-F1D6-FCEBE5480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BDE3EA-3412-39C9-6551-BB5882A78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802019-BE25-A45A-066C-A190600A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AA06F5-C531-5646-AAD9-08E71525C1B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02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FA63-BEC5-0221-E4A5-C54501F1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7157B2-F4F9-893B-D5C0-373BC2901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79DE8-A686-B38E-AC84-A094ECCF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DC4B3-F8C1-C41D-87B8-38FE403C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C77BD49-9347-9F4A-901C-58B042C147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159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7D09A5-A4E1-8122-7026-E4A9C209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B45D6-AC83-AAB9-16C8-1F50A717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F7289-EC26-7F01-27BC-0E001381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1646154-4E68-694E-A963-CFF5A9839E2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37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7B730-2AFB-8045-9253-48CC2CA6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69A57-57DE-9599-3254-71507164D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E4615-66E1-8C17-A988-A061CDDE6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7DD8A-95D9-00D5-44E6-9DCE74A6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43764-141D-45C2-C227-E7C2C8C33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6F649-66CF-0845-B12F-D7009ABD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C5D3C3-253B-4D45-BB5F-6055D4CD603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8233-A1FA-0522-727F-682CF7FDE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A996C-99DA-0C8E-520F-A4CE9F550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BA276-9BE6-BEEE-5A53-3A3A084C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F0C77-D5E1-34FB-1911-36AA2B4AA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AAC64-13BB-C4B4-7DEB-982EBB98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AE23F1-3772-0C46-ABC1-B2B784B89F1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26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D68DF-68DB-F076-DB65-8ED6412E7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98BFCA-27BB-CB2E-BDCF-FBE49A052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3C07C-2FAC-695B-F9A3-38386D7F2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D452B-5C7D-FE44-24F8-0FA2761E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F7664-D2FB-5B5D-24FF-7EB26C5F8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5AA97-4320-940F-683D-0CC4EFC56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AB6B68-C474-C945-B9C8-F97C25FBB36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75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FCCF-6C95-C983-2109-9498EC16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F3376-644D-E2A0-3586-7C041FF9A3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A6473-6267-BE3B-D92B-59D2852E8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08725-0DBF-9FC4-BD8B-835D99D34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B74B1-5023-43CF-6A1C-9EE4410A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69475D-D17E-894A-B2D7-70D433B5E6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623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3ECC58-0E52-6574-916E-E2E392616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0"/>
            <a:ext cx="2276475" cy="6757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FD96B-46F8-94E3-DFC0-ABD7D9B76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678612" cy="6757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6DE6F-62B8-5CF7-CB4E-BEF521DDD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D3E14-B420-B825-15D5-2E57208B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C7C99-C0F8-F11D-C268-DF51F66F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6FC2B8-2FC8-C741-93F1-76FB6EDAF32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348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12707-A229-D793-8195-D9F9BEAB0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7DAAB-01BB-FFA7-59AE-DC9E1B1FA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6710C-2B6B-7AC0-0AC6-57375830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25259-6B34-33F9-E765-2307FD96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BD9E4-3040-86BE-0161-CD1C5267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C6793B-A4FA-0B46-925D-F2F8255D1E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835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CF9B-16A5-F774-1D99-1071B1BF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DFD5-3E9D-E1DE-ABFD-F44943312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FE867-B7EC-44FB-E96F-67DF6575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82566-D5F2-CC89-CE48-09E5C1833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1212E-2CE6-B503-A8D7-52CF2F17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E217EA0-B103-4249-9AB9-48FAE20D08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01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8EFF-DCA5-3A9D-AC8F-CF8F67B9F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A5099-30FD-2201-774A-E64690B37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A773D-DCDF-B9C6-0C9D-FD0C0ADD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4A940-7018-A7EC-D190-DE3B0B56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3E745-F40A-1928-C3FA-0378ADAB6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9B3F9A9-A6A8-114C-B49F-41D973D7764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430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2FE6-A381-7956-EFC9-A1DE43484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1B5EB-99C8-19F5-F4E9-9E39F6911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24358-E18C-98CB-9826-5E02FDC7C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E795F-63B4-53AA-0FCC-8BFBCC9F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CCFB5-37C4-8818-E3BA-FAF2E06F0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12E93-69B8-0820-13A2-A416B01F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EF0C8B-88A7-F34C-8DC8-D78569409DC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231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1AA1-02C4-F217-54C1-6FE062EA8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91984-8C95-2090-0D19-7D4CF4A4C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58086-12A8-B617-6D8D-6162C7138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51A78D-303F-B4C7-877E-ED6E106E9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B2931F-3294-293B-42F7-2AE818CFC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F8FC18-7DB0-7EE6-9466-6707FF700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0ADF57-5873-9FFA-C4FD-85101E8F2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4056F-A1E5-4B49-42E9-1EF5DE30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2CF748-5DB9-5A41-86A8-987B06EA16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774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A1E96-FA1F-16F0-94B5-937F45A5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AAA58-DD46-EBB9-F576-21A68304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A0DA9-FF8C-6019-D10E-9177C85C9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E45A8-E837-B7DE-EFE6-CE3C9D0E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DB7654-BC84-CC4A-8451-CC1898D980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4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1F200-351B-B743-3731-5CCB9EAB0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70E0B-9F0E-BE69-9C07-AE983772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D0584-2A46-2331-DC2C-4D81D064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D7D5748-C018-9941-8E03-11747B2721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0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127F8-7C8F-2B1E-05F0-09C9A548B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1541E-B8A9-5EDC-ECEF-0B71ED520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0D017-2DC1-10D6-8F01-F5DEE2403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4C00B-D277-52F1-9DB0-E7AE242C8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E1D60-D32C-CD78-09F6-C131D9DA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6DB641B-3BB3-7A4C-ABD9-1ABA27958E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47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EF3A1-54B4-27B1-9290-9BB14ECE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193F-076E-8F20-5605-FCA98FCD2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E60AE-574C-6898-06E5-47CD37E86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82708-3B3B-B7FD-02E9-0B351E26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6DD04-5497-D996-615F-3AE3C40F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B06FB-B531-5894-80CD-7090DED3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FF16FF-B28D-7243-B77A-DB4EBB33C36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70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1A28-D268-DDA0-B750-D7447DFA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D073B9-C764-A2CE-50A1-AEBC4F364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AA2DB-B23E-C006-5D36-EB1BFA887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679D6-7DB0-2FCC-43C0-1A0EFFD4F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9645F-9BB2-B1E7-61DF-A64275B0A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3536D7-5CB6-C923-63EB-BE8D1586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D25FA45-4B38-9448-BB99-6BCB0021FC8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956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B8F9-8BB5-E2BC-4CAA-C7240F1BB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509BF-8B44-2196-DE56-5F5F0FE9F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B6F6D-884C-6B4F-ACDA-F5ED75488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2E204-431E-B268-D87E-AEB2889A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355A7-EAF8-E7F4-48DA-38195B6E9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E0E4A0E-4627-2F49-AD80-1678441AC83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067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DAA534-8459-5705-1564-E0FCA32767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0"/>
            <a:ext cx="2276475" cy="6757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3D1B3-6A52-74CA-509F-8F260EAE9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0"/>
            <a:ext cx="6678612" cy="6757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DDD83-0D51-EFD4-C468-3F6D54A34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FDCC3-10F4-3E02-51F5-093BA0E2F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1709C-84B1-8129-B901-A845E09E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5E9676-7C9A-A34A-8993-DEF9A8EA17B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276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F1B02-2AD1-59EA-3DAB-CAD0E1493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72987-6DC3-04E8-3416-8F3FAB936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7E560-BC54-9570-4FB6-38765807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D3E70-7DCB-06AC-B5C8-6DC46D10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96412-084A-E710-6CA0-FDD9F2E0A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2EA410F-8CA3-ED4A-96E5-EB22FF4D3AB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596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AC9A-8589-16EB-6224-E40BF332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FACF8-5258-0EDF-FDD9-FF8FC8D9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D6519-5FED-F0E1-D7A1-58F1A004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C9D7F-B424-C89E-261F-C026D5BF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FAE20-6EC4-B413-24A2-C7DE10B7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97B92E1-4D45-8E45-BF7B-31EA1B608E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127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0F75-E455-6CE9-2D5C-A685FF67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338DB-3437-297C-10EA-087128781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CD49D-B7A3-61B2-BECE-C7BAE537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B58E7-A09C-087B-5547-AD9F04BE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26F97-E1CE-2043-4D6E-A059164B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0B16EB6-AFA7-4143-8CEA-1CEEE4B18D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2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4D4B-87AB-1BA8-A1FB-BECB26BA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0F3C2-50A3-4D60-E6FC-92FCDEBA5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B63E6-F1FF-F25C-8477-2BD2561AA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E43EE-65B4-D50A-9730-E65C4503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E879A-8005-4505-B8F6-0BFED539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666C8-E5F2-B076-A19A-BAEEB464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E505445-A279-754B-97D3-546C65D8167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226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0B5B-E634-5AD3-7AF8-4EF94DB7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208EC-A69A-9136-A6A7-ECED87B99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D70D0-07FF-1F00-CBDA-C24A0C3D2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876F6-7E16-84BC-439A-9391DF3C82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03613B-E303-0474-982E-04F3C7160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09A732-B040-3CB3-028E-933A12D7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A9899-DB34-7EB2-B7EC-10CD7B4E5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7C18F-2B71-E32E-9FAF-B69495AE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4EA945-2DEE-674E-8AC9-CB87EF6124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496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83D4-7DFE-EB29-02CA-A8073F399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CB12B9-BA7A-7D69-47F0-13E1E5C4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228C5-240E-EA0B-A8AE-B9BF84D7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97DA4C-AC14-6683-98CB-B4BF6365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5D6726-C976-764B-AC32-0445E15EEF1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5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A0590-CFB1-0089-654D-DF772B08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802CA-D632-0BA2-914E-229D8740F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B5A13-888E-9A92-0739-7F6D634CA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6630D-F5DC-D8D9-DDBC-501636F0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B7F5B-B899-40CB-0352-B40E9C53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A8EB2-0461-8F4F-B06E-638EED38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9B50C56-A289-094D-ACE2-7631F54C79D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166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50948-00C3-1A24-3F63-1A371DDD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5A211-6CE2-6729-8A42-CA657D41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5B727-2084-A6D3-1B3A-847AA25A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1EF374-1AA5-304D-BBDB-B6C200037D0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201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74349-0EE4-CFEF-04EA-91976CC7C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CBF19-C88A-FF5E-6F48-527A67249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D4C2B-31ED-68B5-3DE0-D29A379F6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C42E0-C213-4A82-B6EA-0DC62B61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D67ABB-2ACA-42C5-1518-8340523E8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CB8B1-22FF-96AD-A4C1-E53B789B5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ADAAE44-2B7C-3D4C-B2BA-357769F3BDC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583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88DC-C1AA-65FB-7CD1-12EC62E41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A4548-3445-BCD7-4FF3-09793EEBE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5ED46-5933-A91C-1D00-F62CFD1B7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A1327-767C-3889-4D1A-79F19D49C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E06C0-B0A1-ECC2-BDC5-B083D684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644A6-4762-00A2-DDAE-9FDEA0CB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D12B6C-1257-7E46-BE98-C17563B5ABF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595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8D6C9-641B-393C-3E62-62DB8B95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01172C-DB80-0DB7-D532-BF931FFED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5959A-78EA-0B50-94E3-7A8F2683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F2F77-D859-7066-27C9-4B9E326F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33FFC-F45C-5F71-FBE3-045F03F2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7E4598-4F80-5F44-A102-CB64BA6846C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282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6D795E-1F7C-8A3C-6D99-47AE677129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99325" y="177800"/>
            <a:ext cx="2276475" cy="65801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EA019-F855-E21A-7C32-A63A0D24E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177800"/>
            <a:ext cx="6678612" cy="65801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E599A-37E2-EDC8-E2B9-26C57D09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90E9F-4753-2AE1-8F42-00823E159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F56A2-0159-8BCD-C14C-F0303C2A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00F9B8-1DED-5543-A61D-DE46BF68B7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405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A0E1-DC6D-FCF8-4058-67ED137C8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D8D4E-DE78-5C83-E204-F78C72FC3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5E881-68A5-9864-E3CE-96F44F39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A8A7F-50BB-1CFD-A750-00B211DB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24394-4C47-7E75-0D3B-12FCBAD9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05D85A-4C23-1A43-9FDF-807E58005A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261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96CA-0D2B-5436-E620-CCE6E8A1F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8B6A8-7D96-CEF1-68B2-1878724C4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B87A6-3097-D4FD-3BC7-1D9E2D8D3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AD564-BD51-BCC4-A854-2A7A1F3C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A366B-D9CB-8193-83A0-A8428EBB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F6465E-95F9-474E-9C1A-84A9C3E6AED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273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417D-8F64-5CC1-C08C-0B59F8523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40530-1597-4348-6A38-E585F9F66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C5F54-92B3-2039-C9EA-1B6441BD0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A1EDA-E913-47BC-2F74-22326846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3A16-4DC4-AE82-BB60-E8BE5113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AFB6CDE-D894-024F-A17D-09BC3ABBBAA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204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C13F-BA61-7FD0-722A-215F5F3E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84F5A-6913-AB04-A3B7-EA4C8F955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87979-FF5A-E133-8748-100441B86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41664-B37A-0165-90B0-D0B1EEA8B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41B6D-5BA5-A6D7-B172-A0AEC5A32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0E9FB-6091-03F5-AD87-B10239B5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FCAE27-B9B3-BE40-B23F-02A812E56B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129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2A10-3F31-7D84-9025-446A789D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C42B7-F127-C142-9385-105FE168A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05EBE-3AA0-0381-F9AB-D27AA7095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F1FF2-AC52-B80A-45BC-5ECD16A7A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50B7C-D7CF-280A-5B19-35CCA17F4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ABD44C-852B-1E98-B909-3B19B952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56BFB-733B-17D3-F281-898884B91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E8AD0-0573-FF76-AFBB-ABC6328F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ED5D138-F518-D842-98EF-E08071B84A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8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85FF-EA4E-F01C-7C05-3E704FA90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7DB28-423F-A65A-6CBF-BC0C26C8B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8AB7F-B69D-D381-67BA-36B152D0D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E2E10E-03A8-AF36-69FB-AD9CC7103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20D92-2DF7-1C05-569D-EEB583F1D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150DC0-8A58-728A-6EBF-044AE54D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5D62FA-C3AE-11A0-CBD5-D94D1B782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D7166E-90C4-BB01-7B0D-E78564A8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E681C48-04EF-EE40-B29B-4293A947EC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374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D9ED7-8CF9-CEC4-426D-9B58B667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938C48-22E1-1E1A-72E7-B7FE191FB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BABD0-995E-D928-8402-9C8B36EA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28368-C60E-A535-703D-462EBDD5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817EF18-68E4-D74F-A492-4FF671DC3B1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9505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3A94E0-A804-5946-14BF-B690E9DC5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074C6-4EEA-342E-42EC-6CF4F32D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3CA87-EB3A-D1F8-80EA-3CD96849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E743723-D16E-D54C-AF03-1A7344EEED0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420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0C41-0E0C-3EB2-A949-B459F540C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764B0-74B3-48CF-86BE-E6B05D45B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097CF-8B16-1DCB-CF6A-5083C9F01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208EA-6888-BC26-5765-67DBC985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7AAAA-EDE1-1144-2DC4-4CA5CB70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BA204-0DCF-6186-5EF9-D6555262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1224A7-918C-F34E-AD57-327077A6827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7320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7A1F-014D-1B67-043B-D37F5C2DF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B2D10-4642-5880-FDE0-C93D6C59E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08DA5-EC9D-D268-E0BA-0E5060390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A57D1-7DD6-73E5-8013-215C4CF01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82321-8554-9BE2-5BB6-335EB5BD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9BE67-D73B-32B0-2D1E-CABD744A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49BCD4-02D8-A34C-8627-F6ED717E79B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4614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9603-FEA1-6480-1CB8-AE692469C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C67D2-0BE6-576F-ABF2-2D9CDBF77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D3FE7-4EDB-7D34-4034-F441CD232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B81A6-0BFC-A237-D408-3381945C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1ED95-9645-2AB7-520F-3A61D504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E389C0-84E3-A642-8F70-7C393B2624D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805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9C026B-B826-C0E5-B3E3-C1B27A4B4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BE57D-3F84-D7F2-0BC3-09E469F0B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A9C4C-A30C-694D-1B08-EAC655DAD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A06BF-C882-E9DA-D9C8-768BF5BF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F69CB-66A5-CA90-5304-88235779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62750A-2F82-A341-99A7-C951CFB9297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63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CECE-EE7F-4C99-2FE0-F8B61D6DF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4AFE30-4121-65E4-01B3-537D19037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A4D0A-9CF7-558A-BFED-8ADA7107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82D01D-0630-28A2-A155-215465946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93C3BC-2640-1944-8920-D5737E3FE3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C07F8-164A-A3F1-6F1C-80A34B6B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1523FA-3984-3D56-6782-E58437FB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8B128-736B-FA10-767D-B27B7D36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9D0EE8-C26E-FC4C-AFD4-DA27F5339F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420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C3AA7-C4C3-D212-0A00-DE65DAB0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A31E9-539E-E204-B739-95C503F1E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A51D3-8B69-73FF-595A-A3D28CEE5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EDA9C-1FB5-86F1-9C7F-225F3D428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1F31E-783B-FFF0-FC85-84BDBEA2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F8C40-5AE9-2324-A476-BBFBDA36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29FB631-D502-9440-9734-0F48B51A1F1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059-683E-22FC-3345-C780AA446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D25940-522B-8D7D-8D20-7B282DBF4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F395C-6CA3-AA42-AFA9-43529A34D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90DCA-3549-AB5E-712B-1D183510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C59C6-A591-EE69-F842-A830F2DE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ECA2A-8D46-C71E-B94C-1BEADC735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421658-8329-5448-8E68-CAC1092E140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3BE39-90C4-BEA9-EEDF-D415C8AF9B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B3C75-4DCE-0ECB-3F72-789BD2B243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02689-6257-AFF0-B0AE-E5DCE142F81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2E8AB-2A65-8BAD-E92F-BEAD0283389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989D3-F471-40EC-A50C-C846FF0DE30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E4F997DD-4F32-9E43-829F-0DF882498166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US" sz="4400" b="0" i="0" u="none" strike="noStrike" kern="1200">
          <a:ln>
            <a:noFill/>
          </a:ln>
          <a:latin typeface="Liberation Sans" pitchFamily="18"/>
        </a:defRPr>
      </a:lvl1pPr>
    </p:titleStyle>
    <p:bodyStyle>
      <a:lvl1pPr marL="0" marR="0" indent="0" hangingPunct="0">
        <a:spcBef>
          <a:spcPts val="0"/>
        </a:spcBef>
        <a:spcAft>
          <a:spcPts val="1414"/>
        </a:spcAft>
        <a:tabLst/>
        <a:defRPr lang="en-US" sz="3200" b="0" i="0" u="none" strike="noStrike" kern="1200">
          <a:ln>
            <a:noFill/>
          </a:ln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C72CC-496E-80DD-FB79-C043F35E68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4CE29-4A53-069F-57F6-7AE76F54C6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03410-5DCD-6501-4DF6-61D6FB4F842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E56E-83AC-40F1-AF4C-6CF12B6B48D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037E8-D61C-8ED8-D0F0-5247B1D3D68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7E394B59-8E36-3549-A313-9D63118C945C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hangingPunct="0">
        <a:buNone/>
        <a:tabLst/>
        <a:defRPr lang="en-US" sz="4140" b="1" i="0" u="none" strike="noStrike">
          <a:ln>
            <a:noFill/>
          </a:ln>
          <a:solidFill>
            <a:srgbClr val="FFFFFF"/>
          </a:solidFill>
          <a:latin typeface="Arial" pitchFamily="18"/>
          <a:ea typeface="DejaVu Sans" pitchFamily="2"/>
          <a:cs typeface="DejaVu Sans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1pPr>
      <a:lvl2pPr marL="0" marR="0" lvl="1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2pPr>
      <a:lvl3pPr marL="0" marR="0" lvl="2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3pPr>
      <a:lvl4pPr marL="0" marR="0" lvl="3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4pPr>
      <a:lvl5pPr marL="0" marR="0" lvl="4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5pPr>
      <a:lvl6pPr marL="0" marR="0" lvl="5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6pPr>
      <a:lvl7pPr marL="0" marR="0" lvl="6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7pPr>
      <a:lvl8pPr marL="0" marR="0" lvl="7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8pPr>
      <a:lvl9pPr marL="0" marR="0" lvl="8" indent="0" hangingPunct="0">
        <a:spcBef>
          <a:spcPts val="0"/>
        </a:spcBef>
        <a:spcAft>
          <a:spcPts val="1417"/>
        </a:spcAft>
        <a:buClr>
          <a:srgbClr val="0066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A8235A-DF42-8CB2-FAC1-163A62BBCB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60" y="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18A38-B2C8-B696-4B81-090BE4CE42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334F-00D8-8A6C-B08F-235930BECE1E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39C7E-2894-2F3B-843D-AE1182F88F2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7ED22-4767-1E90-2C63-6ECEB8E545E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en-US" sz="14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CD62436-5D88-BD41-9CE0-AE690FAC847F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0" marR="0" lvl="0" indent="0" algn="l" hangingPunct="0">
        <a:buNone/>
        <a:tabLst/>
        <a:defRPr lang="en-US" sz="4140" b="1" i="0" u="none" strike="noStrike">
          <a:ln>
            <a:noFill/>
          </a:ln>
          <a:solidFill>
            <a:srgbClr val="FFFFFF"/>
          </a:solidFill>
          <a:latin typeface="Arial" pitchFamily="18"/>
          <a:ea typeface="DejaVu Sans" pitchFamily="2"/>
          <a:cs typeface="DejaVu Sans" pitchFamily="2"/>
        </a:defRPr>
      </a:lvl1pPr>
    </p:titleStyle>
    <p:bodyStyle>
      <a:lvl1pPr marL="0" marR="0" lvl="0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1pPr>
      <a:lvl2pPr marL="0" marR="0" lvl="1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2pPr>
      <a:lvl3pPr marL="0" marR="0" lvl="2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3pPr>
      <a:lvl4pPr marL="0" marR="0" lvl="3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4pPr>
      <a:lvl5pPr marL="0" marR="0" lvl="4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5pPr>
      <a:lvl6pPr marL="0" marR="0" lvl="5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6pPr>
      <a:lvl7pPr marL="0" marR="0" lvl="6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7pPr>
      <a:lvl8pPr marL="0" marR="0" lvl="7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8pPr>
      <a:lvl9pPr marL="0" marR="0" lvl="8" indent="0" hangingPunct="0">
        <a:spcBef>
          <a:spcPts val="0"/>
        </a:spcBef>
        <a:spcAft>
          <a:spcPts val="1417"/>
        </a:spcAft>
        <a:buClr>
          <a:srgbClr val="FF6309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latin typeface="Arial" pitchFamily="18"/>
          <a:ea typeface="DejaVu Sans" pitchFamily="2"/>
          <a:cs typeface="DejaVu Sans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4520D-9E63-75A3-0970-FDFEA11378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60" y="17784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A4814-1E1C-8E1F-DC54-9C5CF83ACC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07C48-52EC-0F63-4C96-799BF72366A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31720" y="7200000"/>
            <a:ext cx="234828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400">
                <a:solidFill>
                  <a:srgbClr val="FFFFFF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8B149-6779-FBA1-0810-3633632696C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65000" y="7200000"/>
            <a:ext cx="3195000" cy="36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400">
                <a:solidFill>
                  <a:srgbClr val="FFFFFF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292FA-145B-76A1-8934-86426E33213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180000" y="7020000"/>
            <a:ext cx="540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l" hangingPunct="0">
              <a:buNone/>
              <a:tabLst/>
              <a:defRPr lang="en-US" sz="2000">
                <a:solidFill>
                  <a:srgbClr val="2E3436"/>
                </a:solidFill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B581ACD5-8926-E54D-94B0-AF390CE97E84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marL="0" marR="0" lvl="0" indent="0" algn="l" hangingPunct="0">
        <a:buNone/>
        <a:tabLst/>
        <a:defRPr lang="en-US" sz="4140" b="1" i="0" u="none" strike="noStrike">
          <a:ln>
            <a:noFill/>
          </a:ln>
          <a:solidFill>
            <a:srgbClr val="2E3436"/>
          </a:solidFill>
          <a:latin typeface="Bitstream Vera Sans" pitchFamily="34"/>
          <a:ea typeface="HG Mincho Light J" pitchFamily="2"/>
          <a:cs typeface="Arial" pitchFamily="2"/>
        </a:defRPr>
      </a:lvl1pPr>
    </p:titleStyle>
    <p:bodyStyle>
      <a:lvl1pPr marL="432000" marR="0" lvl="0" indent="-324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1pPr>
      <a:lvl2pPr marL="864000" marR="0" lvl="1" indent="-288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2pPr>
      <a:lvl3pPr marL="1296000" marR="0" lvl="2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3pPr>
      <a:lvl4pPr marL="1728000" marR="0" lvl="3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4pPr>
      <a:lvl5pPr marL="2160000" marR="0" lvl="4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5pPr>
      <a:lvl6pPr marL="2592000" marR="0" lvl="5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6pPr>
      <a:lvl7pPr marL="3024000" marR="0" lvl="6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7pPr>
      <a:lvl8pPr marL="3456000" marR="0" lvl="7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8pPr>
      <a:lvl9pPr marL="3888000" marR="0" lvl="8" indent="-216000" hangingPunct="0">
        <a:spcBef>
          <a:spcPts val="0"/>
        </a:spcBef>
        <a:spcAft>
          <a:spcPts val="1417"/>
        </a:spcAft>
        <a:buClr>
          <a:srgbClr val="8AE234"/>
        </a:buClr>
        <a:buSzPct val="45000"/>
        <a:buFont typeface="StarSymbol"/>
        <a:buChar char="●"/>
        <a:tabLst/>
        <a:defRPr lang="en-US" sz="3200" b="0" i="0" u="none" strike="noStrike">
          <a:ln>
            <a:noFill/>
          </a:ln>
          <a:solidFill>
            <a:srgbClr val="FFFFFF"/>
          </a:solidFill>
          <a:latin typeface="Nimbus Roman No9 L" pitchFamily="18"/>
          <a:ea typeface="HG Mincho Light J" pitchFamily="2"/>
          <a:cs typeface="Arial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EC6884-391A-BDFD-A54C-46D3082515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C4F9A-7A66-23F8-5185-154675B264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en-US"/>
              <a:t>Muokkaa jäsennyksen tekstimuotoa napsauttamalla</a:t>
            </a:r>
          </a:p>
          <a:p>
            <a:pPr lvl="1"/>
            <a:r>
              <a:rPr lang="en-US"/>
              <a:t>Toinen jäsennystaso</a:t>
            </a:r>
          </a:p>
          <a:p>
            <a:pPr lvl="2"/>
            <a:r>
              <a:rPr lang="en-US"/>
              <a:t>Kolmas jäsennystaso</a:t>
            </a:r>
          </a:p>
          <a:p>
            <a:pPr lvl="3"/>
            <a:r>
              <a:rPr lang="en-US"/>
              <a:t>Neljäs jäsennystaso</a:t>
            </a:r>
          </a:p>
          <a:p>
            <a:pPr lvl="4"/>
            <a:r>
              <a:rPr lang="en-US"/>
              <a:t>Viides jäsennystaso</a:t>
            </a:r>
          </a:p>
          <a:p>
            <a:pPr lvl="5"/>
            <a:r>
              <a:rPr lang="en-US"/>
              <a:t>Kuudes jäsennystaso</a:t>
            </a:r>
          </a:p>
          <a:p>
            <a:pPr lvl="6"/>
            <a:r>
              <a:rPr lang="en-US"/>
              <a:t>Seitsemäs jäsennystaso</a:t>
            </a:r>
          </a:p>
          <a:p>
            <a:pPr lvl="7"/>
            <a:r>
              <a:rPr lang="en-US"/>
              <a:t>Kahdeksas jäsennystaso</a:t>
            </a:r>
          </a:p>
          <a:p>
            <a:pPr lvl="8"/>
            <a:r>
              <a:rPr lang="en-US"/>
              <a:t>Yhdeksäs jäsennystaso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A5FD2-27E7-6009-E56E-5609F44EAC6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053959" y="7380000"/>
            <a:ext cx="2348280" cy="1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hangingPunct="0">
              <a:buNone/>
              <a:tabLst/>
              <a:defRPr lang="en-US" sz="1200">
                <a:solidFill>
                  <a:srgbClr val="999999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91E9C-3D24-795C-E6BE-0FA15325D20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80000" y="7380000"/>
            <a:ext cx="3195000" cy="1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ctr" hangingPunct="0">
              <a:buNone/>
              <a:tabLst/>
              <a:defRPr lang="en-US" sz="1200">
                <a:solidFill>
                  <a:srgbClr val="999999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6B05E-C0EF-2705-192A-19509E11981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00000" y="7380000"/>
            <a:ext cx="2348280" cy="18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hangingPunct="0">
              <a:buNone/>
              <a:tabLst/>
              <a:defRPr lang="en-US" sz="1200">
                <a:solidFill>
                  <a:srgbClr val="999999"/>
                </a:solidFill>
                <a:latin typeface="Nimbus Roman No9 L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16089689-E42F-A442-B918-F6DD4845004B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marL="0" marR="0" lvl="0" indent="0" algn="ctr" hangingPunct="0">
        <a:buNone/>
        <a:tabLst/>
        <a:defRPr lang="en-US" sz="4140" b="1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1pPr>
    </p:titleStyle>
    <p:bodyStyle>
      <a:lvl1pPr marL="432000" marR="0" lvl="0" indent="-324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1pPr>
      <a:lvl2pPr marL="864000" marR="0" lvl="1" indent="-288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2pPr>
      <a:lvl3pPr marL="1296000" marR="0" lvl="2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3pPr>
      <a:lvl4pPr marL="1728000" marR="0" lvl="3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4pPr>
      <a:lvl5pPr marL="2160000" marR="0" lvl="4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5pPr>
      <a:lvl6pPr marL="2592000" marR="0" lvl="5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6pPr>
      <a:lvl7pPr marL="3024000" marR="0" lvl="6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7pPr>
      <a:lvl8pPr marL="3456000" marR="0" lvl="7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8pPr>
      <a:lvl9pPr marL="3888000" marR="0" lvl="8" indent="-216000" hangingPunct="0">
        <a:spcBef>
          <a:spcPts val="0"/>
        </a:spcBef>
        <a:spcAft>
          <a:spcPts val="1417"/>
        </a:spcAft>
        <a:buClr>
          <a:srgbClr val="CCCCCC"/>
        </a:buClr>
        <a:buSzPct val="45000"/>
        <a:buFont typeface="StarSymbol"/>
        <a:buChar char=""/>
        <a:tabLst/>
        <a:defRPr lang="en-US" sz="3200" b="0" i="0" u="none" strike="noStrike">
          <a:ln>
            <a:noFill/>
          </a:ln>
          <a:solidFill>
            <a:srgbClr val="E6E6E6"/>
          </a:solidFill>
          <a:latin typeface="Nimbus Roman No9 L" pitchFamily="18"/>
          <a:ea typeface="HG Mincho Light J" pitchFamily="2"/>
          <a:cs typeface="Arial" pitchFamily="2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onlinedocs/gcc/Optimize-Options.html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X86_calling_conventions#cdecl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books.org/wiki/X86_Disassembly/Functions_and_Stack_Frames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stackoverflow.com/questions/14666665/trying-to-understand-gcc-option-fomit-frame-pointer" TargetMode="External"/><Relationship Id="rId5" Type="http://schemas.openxmlformats.org/officeDocument/2006/relationships/hyperlink" Target="https://en.wikipedia.org/wiki/X86_calling_conventions" TargetMode="External"/><Relationship Id="rId4" Type="http://schemas.openxmlformats.org/officeDocument/2006/relationships/hyperlink" Target="https://en.wikipedia.org/wiki/Calling_convention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0058F-EB46-20E2-EBEE-6E64DFBA5B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690480"/>
            <a:ext cx="9071640" cy="3881520"/>
          </a:xfrm>
        </p:spPr>
        <p:txBody>
          <a:bodyPr>
            <a:spAutoFit/>
          </a:bodyPr>
          <a:lstStyle/>
          <a:p>
            <a:pPr lvl="0"/>
            <a:r>
              <a:rPr lang="en-US"/>
              <a:t>cs5460/6460 Operating Systems</a:t>
            </a:r>
            <a:br>
              <a:rPr lang="en-US"/>
            </a:br>
            <a:r>
              <a:rPr lang="en-US"/>
              <a:t>Lecture 4: Function invocations, and calling conventions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017C4-91BD-4377-6683-383B8D933BB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765224"/>
            <a:ext cx="9071640" cy="3113673"/>
          </a:xfrm>
        </p:spPr>
        <p:txBody>
          <a:bodyPr anchor="ctr">
            <a:spAutoFit/>
          </a:bodyPr>
          <a:lstStyle/>
          <a:p>
            <a:pPr lvl="0" algn="ctr"/>
            <a:endParaRPr lang="en-US" dirty="0"/>
          </a:p>
          <a:p>
            <a:pPr lvl="0" algn="ctr"/>
            <a:endParaRPr lang="en-US" sz="1400" dirty="0"/>
          </a:p>
          <a:p>
            <a:pPr lvl="0" algn="ctr"/>
            <a:endParaRPr lang="en-US" sz="2600" dirty="0"/>
          </a:p>
          <a:p>
            <a:pPr lvl="0" algn="ctr"/>
            <a:endParaRPr lang="en-US" sz="2000" dirty="0"/>
          </a:p>
          <a:p>
            <a:pPr lvl="0" algn="ctr"/>
            <a:r>
              <a:rPr lang="en-US" sz="2600" dirty="0"/>
              <a:t>Anton Burtsev</a:t>
            </a:r>
          </a:p>
          <a:p>
            <a:pPr lvl="0" algn="ctr"/>
            <a:r>
              <a:rPr lang="en-US" sz="2600" dirty="0" err="1"/>
              <a:t>Janurary</a:t>
            </a:r>
            <a:r>
              <a:rPr lang="en-US" sz="2600" dirty="0"/>
              <a:t>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3DE4-9DC3-B234-E079-5C5ABF1047F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4982400" cy="1262160"/>
          </a:xfrm>
        </p:spPr>
        <p:txBody>
          <a:bodyPr/>
          <a:lstStyle/>
          <a:p>
            <a:pPr lvl="0"/>
            <a:r>
              <a:rPr lang="en-US"/>
              <a:t>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86131-0CB0-DDED-26DB-7DD19C168A3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982400" cy="43844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Main purpose: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Store the return address for the current procedure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solidFill>
                  <a:srgbClr val="1B75BC"/>
                </a:solidFill>
                <a:latin typeface="Liberation Sans" pitchFamily="18"/>
              </a:rPr>
              <a:t>Caller</a:t>
            </a:r>
            <a:r>
              <a:rPr lang="en-US" sz="3200">
                <a:latin typeface="Liberation Sans" pitchFamily="18"/>
              </a:rPr>
              <a:t> pushes return address on the stack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solidFill>
                  <a:srgbClr val="1B75BC"/>
                </a:solidFill>
                <a:latin typeface="Liberation Sans" pitchFamily="18"/>
              </a:rPr>
              <a:t>Callee</a:t>
            </a:r>
            <a:r>
              <a:rPr lang="en-US" sz="3200">
                <a:latin typeface="Liberation Sans" pitchFamily="18"/>
              </a:rPr>
              <a:t> pops it and jumps</a:t>
            </a:r>
          </a:p>
          <a:p>
            <a:pPr lvl="0">
              <a:buSzPct val="45000"/>
              <a:buFont typeface="StarSymbol"/>
              <a:buChar char="●"/>
            </a:pPr>
            <a:endParaRPr lang="en-US"/>
          </a:p>
        </p:txBody>
      </p:sp>
      <p:pic>
        <p:nvPicPr>
          <p:cNvPr id="4" name="Picture 234">
            <a:extLst>
              <a:ext uri="{FF2B5EF4-FFF2-40B4-BE49-F238E27FC236}">
                <a16:creationId xmlns:a16="http://schemas.microsoft.com/office/drawing/2014/main" id="{F0A93239-97CD-A02F-EBCA-52283234C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80" y="493920"/>
            <a:ext cx="3409920" cy="689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36476A-194E-29CB-FEFB-21F3AF8DBC4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064200" y="1636560"/>
            <a:ext cx="804240" cy="94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C62DCB-EBD2-2008-E5F5-10D51D5963F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 rot="10800000" flipH="1">
            <a:off x="6172200" y="1273680"/>
            <a:ext cx="822600" cy="68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BC2019-EBD1-78B0-FAE7-41F7BC2E522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172200" y="1636560"/>
            <a:ext cx="804240" cy="29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FCA5AE-667A-72B7-11B3-0BFA2FA0A8E7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7012440" y="1389240"/>
            <a:ext cx="2111760" cy="47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973E18-6AF3-386B-ED9F-68AC9BB1D8AD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8229600" y="1610640"/>
            <a:ext cx="1245960" cy="1589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BA8039-BE1D-AF1A-D7E3-8DC22D603AF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6172200" y="1246680"/>
            <a:ext cx="822600" cy="24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3F9E1-298F-0B55-B811-7AD1AAF86D3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4982400" cy="1262160"/>
          </a:xfrm>
        </p:spPr>
        <p:txBody>
          <a:bodyPr/>
          <a:lstStyle/>
          <a:p>
            <a:pPr lvl="0"/>
            <a:r>
              <a:rPr lang="en-US"/>
              <a:t>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F2F73-88BD-4D5F-3C15-70799249E94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982400" cy="438444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Main purpose: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Store the return address for the current procedure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solidFill>
                  <a:srgbClr val="1B75BC"/>
                </a:solidFill>
                <a:latin typeface="Liberation Sans" pitchFamily="18"/>
              </a:rPr>
              <a:t>Caller</a:t>
            </a:r>
            <a:r>
              <a:rPr lang="en-US" sz="3200">
                <a:latin typeface="Liberation Sans" pitchFamily="18"/>
              </a:rPr>
              <a:t> pushes return address on the stack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solidFill>
                  <a:srgbClr val="1B75BC"/>
                </a:solidFill>
                <a:latin typeface="Liberation Sans" pitchFamily="18"/>
              </a:rPr>
              <a:t>Callee</a:t>
            </a:r>
            <a:r>
              <a:rPr lang="en-US" sz="3200">
                <a:latin typeface="Liberation Sans" pitchFamily="18"/>
              </a:rPr>
              <a:t> pops it and jumps</a:t>
            </a:r>
          </a:p>
          <a:p>
            <a:pPr lvl="0">
              <a:buSzPct val="45000"/>
              <a:buFont typeface="StarSymbol"/>
              <a:buChar char="●"/>
            </a:pPr>
            <a:endParaRPr lang="en-US"/>
          </a:p>
        </p:txBody>
      </p:sp>
      <p:pic>
        <p:nvPicPr>
          <p:cNvPr id="4" name="Picture 234">
            <a:extLst>
              <a:ext uri="{FF2B5EF4-FFF2-40B4-BE49-F238E27FC236}">
                <a16:creationId xmlns:a16="http://schemas.microsoft.com/office/drawing/2014/main" id="{82892750-CA7C-C76C-9A64-062C2AEA6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80" y="493920"/>
            <a:ext cx="3409920" cy="689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4EE7BD-9314-71D4-E696-CFA10BB004E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064200" y="1636560"/>
            <a:ext cx="804240" cy="156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6DC91C-879F-3A5A-8B75-CD12F7EB665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 rot="10800000" flipH="1">
            <a:off x="6172200" y="1310040"/>
            <a:ext cx="822600" cy="612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588DF2-8D56-83EF-ED81-CA82F136385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172200" y="1636560"/>
            <a:ext cx="804240" cy="407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1FE512-BFA1-D3BA-D777-09A797E0A8FC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7032240" y="1371600"/>
            <a:ext cx="2111760" cy="47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BFAB05-CBD0-0574-C974-BA62D594F6D1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8229600" y="1600200"/>
            <a:ext cx="124596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9F3743-55C8-FBC9-8C18-CF2D9430C8A3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6172200" y="1251000"/>
            <a:ext cx="822600" cy="24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"/>
                            </p:stCondLst>
                            <p:childTnLst>
                              <p:par>
                                <p:cTn id="15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"/>
                            </p:stCondLst>
                            <p:childTnLst>
                              <p:par>
                                <p:cTn id="18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2"/>
                            </p:stCondLst>
                            <p:childTnLst>
                              <p:par>
                                <p:cTn id="2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9A92-4768-74D9-C203-9044B0A6DAD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D3164-4FC0-BC46-22E7-B6B0484C90A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440"/>
          </a:xfrm>
        </p:spPr>
        <p:txBody>
          <a:bodyPr/>
          <a:lstStyle/>
          <a:p>
            <a:pPr lvl="0"/>
            <a:endParaRPr lang="en-US" dirty="0"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foo(int a) {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if (a == 0)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return;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a--;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foo(a);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return;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94476B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foo(4);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94476B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F2A4223-71E5-B46B-97D3-9630EC883AD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4800"/>
              <a:t>Calling conventions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2108-F86E-7B87-5CEB-1A2AD81570A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Calling conventions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8972A-41DA-1E37-14F7-EE6D0CC3697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89240"/>
          </a:xfrm>
        </p:spPr>
        <p:txBody>
          <a:bodyPr>
            <a:normAutofit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Goal: re-entrant programs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How to pass arguments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On the stack?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In registers?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How to return values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On the stack?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In registers?  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Conventions vary between compilers, optimizations, etc.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6DC2-47FF-18D1-DE6E-CAFBF3ABB31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Idea 1: Maintain stack as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E7444-2180-B289-229E-BCF8B995ED1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3382200" cy="4384440"/>
          </a:xfrm>
        </p:spPr>
        <p:txBody>
          <a:bodyPr>
            <a:normAutofit fontScale="77500" lnSpcReduction="2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Each function has a new frame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990000"/>
              </a:solidFill>
              <a:latin typeface="LM Mono 10" pitchFamily="17"/>
            </a:endParaRP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void </a:t>
            </a:r>
            <a:r>
              <a:rPr lang="en-US" sz="2600" dirty="0" err="1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DrawSquare</a:t>
            </a: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(...)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...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sz="2600" dirty="0" err="1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DrawLine</a:t>
            </a: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(x, y, z);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  <a:p>
            <a:pPr lvl="0"/>
            <a:endParaRPr lang="en-US" dirty="0"/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Use dedicated register </a:t>
            </a:r>
            <a:r>
              <a:rPr lang="en-US" b="1" dirty="0"/>
              <a:t>EBP </a:t>
            </a:r>
            <a:r>
              <a:rPr lang="en-US" dirty="0"/>
              <a:t>(frame pointer)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Points to the base of the 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866A6F-7793-40D9-2DA2-0BA46450B91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15360" y="1804319"/>
            <a:ext cx="5914439" cy="4825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A1B70-D9B8-19A1-DD41-084401AEF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AF2E-51A3-7892-852E-3C25EC381E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Maintain stack as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53A8B-CF4C-C22B-D017-DD141B94B9D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3382200" cy="4384440"/>
          </a:xfrm>
        </p:spPr>
        <p:txBody>
          <a:bodyPr>
            <a:normAutofit fontScale="77500" lnSpcReduction="2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Each function has a new frame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990000"/>
              </a:solidFill>
              <a:latin typeface="LM Mono 10" pitchFamily="17"/>
            </a:endParaRP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void </a:t>
            </a:r>
            <a:r>
              <a:rPr lang="en-US" sz="2600" dirty="0" err="1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DrawSquare</a:t>
            </a: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(...)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...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sz="2600" dirty="0" err="1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DrawLine</a:t>
            </a: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(x, y, z);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  <a:p>
            <a:pPr lvl="0"/>
            <a:endParaRPr lang="en-US" dirty="0"/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Use dedicated register </a:t>
            </a:r>
            <a:r>
              <a:rPr lang="en-US" b="1" dirty="0"/>
              <a:t>EBP </a:t>
            </a:r>
            <a:r>
              <a:rPr lang="en-US" dirty="0"/>
              <a:t>(frame pointer)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Points to the base of the 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BD654B-1BC7-0742-9368-D55D2024F13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15360" y="1804319"/>
            <a:ext cx="5914439" cy="4825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BC7A38A0-70B9-461A-0E3B-EDD6CB506793}"/>
              </a:ext>
            </a:extLst>
          </p:cNvPr>
          <p:cNvSpPr/>
          <p:nvPr/>
        </p:nvSpPr>
        <p:spPr>
          <a:xfrm>
            <a:off x="4343400" y="4231800"/>
            <a:ext cx="4343400" cy="1940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1969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9BF2A-7DC2-DA32-1A6D-FEBCFD690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DEC02-0342-D110-FC19-42934522C76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Maintain stack as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3A2D2C-A297-36C8-2B10-9D1BC6DF72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3382200" cy="4384440"/>
          </a:xfrm>
        </p:spPr>
        <p:txBody>
          <a:bodyPr>
            <a:normAutofit fontScale="77500" lnSpcReduction="2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Each function has a new frame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990000"/>
              </a:solidFill>
              <a:latin typeface="LM Mono 10" pitchFamily="17"/>
            </a:endParaRP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void </a:t>
            </a:r>
            <a:r>
              <a:rPr lang="en-US" sz="2600" dirty="0" err="1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DrawSquare</a:t>
            </a: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(...)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...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  <a:r>
              <a:rPr lang="en-US" sz="2600" dirty="0" err="1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DrawLine</a:t>
            </a: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(x, y, z);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  <a:p>
            <a:pPr lvl="0"/>
            <a:endParaRPr lang="en-US" dirty="0"/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Use dedicated register </a:t>
            </a:r>
            <a:r>
              <a:rPr lang="en-US" b="1" dirty="0"/>
              <a:t>EBP </a:t>
            </a:r>
            <a:r>
              <a:rPr lang="en-US" dirty="0"/>
              <a:t>(frame pointer)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Points to the base of the 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512731-DD6D-9167-B961-8612781D738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15360" y="1804319"/>
            <a:ext cx="5914439" cy="48250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559EDF55-C631-FE3A-73C7-0206C1BF1328}"/>
              </a:ext>
            </a:extLst>
          </p:cNvPr>
          <p:cNvSpPr/>
          <p:nvPr/>
        </p:nvSpPr>
        <p:spPr>
          <a:xfrm>
            <a:off x="3886200" y="1828800"/>
            <a:ext cx="5943600" cy="2507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62981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7729-47D9-AFF2-9B88-DD69B3571BE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Maintain stack as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E796F-DE9B-4DAA-6490-D73D5BEBF30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3382200" cy="4384440"/>
          </a:xfrm>
        </p:spPr>
        <p:txBody>
          <a:bodyPr>
            <a:normAutofit fontScale="77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Each function has a new frame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990000"/>
              </a:solidFill>
              <a:latin typeface="LM Mono 10" pitchFamily="17"/>
            </a:endParaRP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LM Mono 10" pitchFamily="17"/>
              </a:rPr>
              <a:t>void </a:t>
            </a:r>
            <a:r>
              <a:rPr lang="en-US" sz="2600" dirty="0" err="1">
                <a:solidFill>
                  <a:srgbClr val="990000"/>
                </a:solidFill>
                <a:latin typeface="LM Mono 10" pitchFamily="17"/>
              </a:rPr>
              <a:t>DrawSquare</a:t>
            </a:r>
            <a:r>
              <a:rPr lang="en-US" sz="2600" dirty="0">
                <a:solidFill>
                  <a:srgbClr val="990000"/>
                </a:solidFill>
                <a:latin typeface="LM Mono 10" pitchFamily="17"/>
              </a:rPr>
              <a:t>(...)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LM Mono 10" pitchFamily="17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LM Mono 10" pitchFamily="17"/>
              </a:rPr>
              <a:t>    ...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LM Mono 10" pitchFamily="17"/>
              </a:rPr>
              <a:t>    </a:t>
            </a:r>
            <a:r>
              <a:rPr lang="en-US" sz="2600" dirty="0" err="1">
                <a:solidFill>
                  <a:srgbClr val="990000"/>
                </a:solidFill>
                <a:latin typeface="LM Mono 10" pitchFamily="17"/>
              </a:rPr>
              <a:t>DrawLine</a:t>
            </a:r>
            <a:r>
              <a:rPr lang="en-US" sz="2600" dirty="0">
                <a:solidFill>
                  <a:srgbClr val="990000"/>
                </a:solidFill>
                <a:latin typeface="LM Mono 10" pitchFamily="17"/>
              </a:rPr>
              <a:t>(x, y, z);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LM Mono 10" pitchFamily="17"/>
              </a:rPr>
              <a:t>}</a:t>
            </a:r>
          </a:p>
          <a:p>
            <a:pPr lvl="0"/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Use dedicated register </a:t>
            </a:r>
            <a:r>
              <a:rPr lang="en-US" b="1" dirty="0"/>
              <a:t>EBP </a:t>
            </a:r>
            <a:r>
              <a:rPr lang="en-US" dirty="0"/>
              <a:t>(frame pointer)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 dirty="0">
                <a:latin typeface="Liberation Sans" pitchFamily="18"/>
              </a:rPr>
              <a:t>Points to the base of the 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6E31F-CF46-814A-B9F0-D6B030BAF03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15360" y="1804319"/>
            <a:ext cx="5914439" cy="4825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F60544B7-E0D2-63EA-8F25-ADDC71FC6905}"/>
              </a:ext>
            </a:extLst>
          </p:cNvPr>
          <p:cNvSpPr/>
          <p:nvPr/>
        </p:nvSpPr>
        <p:spPr>
          <a:xfrm>
            <a:off x="4343400" y="4231800"/>
            <a:ext cx="4343400" cy="1940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4032-B560-9FEA-CF27-6A0E48D4568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Stack consists of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D9CA7-5A7C-6402-A338-003E89625DF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3382200" cy="4384440"/>
          </a:xfrm>
        </p:spPr>
        <p:txBody>
          <a:bodyPr>
            <a:normAutofit fontScale="77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Each function has a new frame</a:t>
            </a:r>
          </a:p>
          <a:p>
            <a:pPr lvl="0">
              <a:spcAft>
                <a:spcPts val="0"/>
              </a:spcAft>
            </a:pPr>
            <a:endParaRPr lang="en-US" sz="2600">
              <a:solidFill>
                <a:srgbClr val="990000"/>
              </a:solidFill>
              <a:latin typeface="LM Mono 10" pitchFamily="17"/>
            </a:endParaRPr>
          </a:p>
          <a:p>
            <a:pPr lvl="0">
              <a:spcAft>
                <a:spcPts val="0"/>
              </a:spcAft>
            </a:pPr>
            <a:r>
              <a:rPr lang="en-US" sz="2600">
                <a:solidFill>
                  <a:srgbClr val="990000"/>
                </a:solidFill>
                <a:latin typeface="LM Mono 10" pitchFamily="17"/>
              </a:rPr>
              <a:t>void DrawSquare(...)</a:t>
            </a:r>
          </a:p>
          <a:p>
            <a:pPr lvl="0">
              <a:spcAft>
                <a:spcPts val="0"/>
              </a:spcAft>
            </a:pPr>
            <a:r>
              <a:rPr lang="en-US" sz="2600">
                <a:solidFill>
                  <a:srgbClr val="990000"/>
                </a:solidFill>
                <a:latin typeface="LM Mono 10" pitchFamily="17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2600">
                <a:solidFill>
                  <a:srgbClr val="990000"/>
                </a:solidFill>
                <a:latin typeface="LM Mono 10" pitchFamily="17"/>
              </a:rPr>
              <a:t>    ...</a:t>
            </a:r>
          </a:p>
          <a:p>
            <a:pPr lvl="0">
              <a:spcAft>
                <a:spcPts val="0"/>
              </a:spcAft>
            </a:pPr>
            <a:r>
              <a:rPr lang="en-US" sz="2600">
                <a:solidFill>
                  <a:srgbClr val="990000"/>
                </a:solidFill>
                <a:latin typeface="LM Mono 10" pitchFamily="17"/>
              </a:rPr>
              <a:t>    DrawLine(x, y, z);</a:t>
            </a:r>
          </a:p>
          <a:p>
            <a:pPr lvl="0">
              <a:spcAft>
                <a:spcPts val="0"/>
              </a:spcAft>
            </a:pPr>
            <a:r>
              <a:rPr lang="en-US" sz="2600">
                <a:solidFill>
                  <a:srgbClr val="993366"/>
                </a:solidFill>
                <a:latin typeface="LM Mono 10" pitchFamily="17"/>
              </a:rPr>
              <a:t>}</a:t>
            </a:r>
          </a:p>
          <a:p>
            <a:pPr lvl="0"/>
            <a:endParaRPr lang="en-US"/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Use dedicated register </a:t>
            </a:r>
            <a:r>
              <a:rPr lang="en-US" b="1"/>
              <a:t>EBP </a:t>
            </a:r>
            <a:r>
              <a:rPr lang="en-US"/>
              <a:t>(frame pointer)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Points to the base of the frame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EF29FA-6CB6-A205-B33C-72994B9BBDE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15360" y="1804319"/>
            <a:ext cx="5914439" cy="48250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CAD39524-C2F7-F665-9DA4-E21C8EB9C4E3}"/>
              </a:ext>
            </a:extLst>
          </p:cNvPr>
          <p:cNvSpPr/>
          <p:nvPr/>
        </p:nvSpPr>
        <p:spPr>
          <a:xfrm>
            <a:off x="3886200" y="1828800"/>
            <a:ext cx="5943600" cy="2507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A20CDEF-5D22-FC4E-0986-2908271B8F9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5400"/>
              <a:t>Recap: stack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879A-5D1F-5155-6AF1-CD8F12D79E2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Prologue/epilogue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09A51-D71F-5731-56C6-136EA48915B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89240"/>
          </a:xfrm>
        </p:spPr>
        <p:txBody>
          <a:bodyPr>
            <a:normAutofit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sz="2600" dirty="0"/>
              <a:t>Each function maintains the frame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600" dirty="0">
                <a:latin typeface="Liberation Sans" pitchFamily="18"/>
              </a:rPr>
              <a:t>A dedicated register EBP is used to keep the frame pointer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600" dirty="0">
                <a:latin typeface="Liberation Sans" pitchFamily="18"/>
              </a:rPr>
              <a:t>Each function uses prologue code (blue), and epilogue (yellow) to maintain the frame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endParaRPr lang="en-US" sz="2600" dirty="0">
              <a:latin typeface="Liberation Sans" pitchFamily="18"/>
            </a:endParaRPr>
          </a:p>
          <a:p>
            <a:pPr lvl="0">
              <a:spcAft>
                <a:spcPts val="0"/>
              </a:spcAft>
            </a:pPr>
            <a:r>
              <a:rPr lang="en-US" sz="2000" dirty="0" err="1"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r>
              <a:rPr lang="en-US" sz="2000" dirty="0"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: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</a:t>
            </a:r>
            <a:r>
              <a:rPr lang="en-US" sz="2000" dirty="0">
                <a:solidFill>
                  <a:srgbClr val="0000FF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push </a:t>
            </a:r>
            <a:r>
              <a:rPr lang="en-US" sz="2000" dirty="0" err="1">
                <a:solidFill>
                  <a:srgbClr val="0000FF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0000FF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; save original EBP value on stack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0000FF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mov </a:t>
            </a:r>
            <a:r>
              <a:rPr lang="en-US" sz="2000" dirty="0" err="1">
                <a:solidFill>
                  <a:srgbClr val="0000FF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0000FF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000" dirty="0">
                <a:solidFill>
                  <a:srgbClr val="0000FF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; new EBP = ESP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…                ; function body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</a:t>
            </a:r>
            <a:r>
              <a:rPr lang="en-US" sz="2000" dirty="0">
                <a:solidFill>
                  <a:srgbClr val="B3B3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pop </a:t>
            </a:r>
            <a:r>
              <a:rPr lang="en-US" sz="2000" dirty="0" err="1">
                <a:solidFill>
                  <a:srgbClr val="B3B3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B3B3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; restore original EBP value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B3B3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ret</a:t>
            </a:r>
          </a:p>
          <a:p>
            <a:pPr lvl="0">
              <a:spcAft>
                <a:spcPts val="0"/>
              </a:spcAft>
            </a:pPr>
            <a:endParaRPr lang="en-US" sz="2600" dirty="0"/>
          </a:p>
          <a:p>
            <a:pPr lvl="0">
              <a:spcAft>
                <a:spcPts val="0"/>
              </a:spcAft>
            </a:pPr>
            <a:endParaRPr lang="en-US" sz="2600" dirty="0"/>
          </a:p>
          <a:p>
            <a:pPr lvl="0">
              <a:spcAft>
                <a:spcPts val="0"/>
              </a:spcAft>
            </a:pPr>
            <a:endParaRPr lang="en-US" sz="2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3C8D6F3-8173-67EB-C49D-AEA35424467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4800"/>
              <a:t>Local variables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B5F8-8C85-C986-93ED-7276C3DD488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What types of variables do you know?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5C806-A36E-87BE-2A2A-A8AA12322A6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384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Or where these variables are allocated in memory?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3EDA8-A33D-F499-3BCA-5E3D989243E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What types of variables do you know?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D8C98-0B24-EC49-29BB-C23A5732DE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8" y="1769040"/>
            <a:ext cx="8567641" cy="438480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Global variables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Initialized → data section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 err="1">
                <a:latin typeface="Liberation Sans" pitchFamily="18"/>
              </a:rPr>
              <a:t>Uninitalized</a:t>
            </a:r>
            <a:r>
              <a:rPr lang="en-US" sz="2800" dirty="0">
                <a:latin typeface="Liberation Sans" pitchFamily="18"/>
              </a:rPr>
              <a:t> → BSS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Dynamic variables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Heap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Local variables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Stack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EB70-D805-DD95-58E8-00CCE76B289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Global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649A0-F8EE-CB46-00FB-627728F9466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8960"/>
          </a:xfrm>
        </p:spPr>
        <p:txBody>
          <a:bodyPr>
            <a:normAutofit/>
          </a:bodyPr>
          <a:lstStyle/>
          <a:p>
            <a:pPr lvl="0"/>
            <a:endParaRPr lang="en-US" sz="3000" dirty="0"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#include &lt;</a:t>
            </a:r>
            <a:r>
              <a:rPr lang="en-US" sz="30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stdio.h</a:t>
            </a: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&gt;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endParaRPr lang="en-US" sz="3000" dirty="0">
              <a:solidFill>
                <a:srgbClr val="94476B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b="1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char hello[] = "Hello";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int main(int ac, char **av)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{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b="1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static char world[] = "world!";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</a:t>
            </a:r>
            <a:r>
              <a:rPr lang="en-US" sz="30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printf</a:t>
            </a: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("%s %s\n", hello, world);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return 0;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}</a:t>
            </a:r>
          </a:p>
          <a:p>
            <a:pPr lvl="0"/>
            <a:endParaRPr lang="en-US" dirty="0">
              <a:solidFill>
                <a:srgbClr val="000000"/>
              </a:solidFill>
              <a:latin typeface="Liberation Sans" pitchFamily="34"/>
            </a:endParaRP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None/>
            </a:pPr>
            <a:endParaRPr lang="en-US" sz="3200" dirty="0">
              <a:solidFill>
                <a:srgbClr val="000000"/>
              </a:solidFill>
              <a:latin typeface="Liberation Sans" pitchFamily="34"/>
            </a:endParaRP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None/>
            </a:pPr>
            <a:endParaRPr lang="en-US" sz="3200" dirty="0">
              <a:solidFill>
                <a:srgbClr val="000000"/>
              </a:solidFill>
              <a:latin typeface="Liberation Sans" pitchFamily="34"/>
            </a:endParaRPr>
          </a:p>
          <a:p>
            <a:pPr lvl="0">
              <a:spcAft>
                <a:spcPts val="0"/>
              </a:spcAft>
            </a:pPr>
            <a:endParaRPr lang="en-US" b="1" dirty="0">
              <a:solidFill>
                <a:srgbClr val="94476B"/>
              </a:solidFill>
              <a:latin typeface="LMMono10" pitchFamily="1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7E04C-9958-88F2-D849-557E24293DD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Global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F23E6-E975-B4F4-D67F-9A396B0ECC5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8960"/>
          </a:xfrm>
        </p:spPr>
        <p:txBody>
          <a:bodyPr>
            <a:normAutofit fontScale="77500" lnSpcReduction="20000"/>
          </a:bodyPr>
          <a:lstStyle/>
          <a:p>
            <a:pPr lvl="0"/>
            <a:endParaRPr lang="en-US" dirty="0"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#include &lt;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stdio.h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&gt;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endParaRPr lang="en-US" dirty="0">
              <a:solidFill>
                <a:srgbClr val="94476B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b="1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char hello[] = "Hello";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int main(int ac, char **av)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{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b="1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static char world[] = "world!";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printf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("%s %s\n", hello, world);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return 0;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}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iberation Sans" pitchFamily="34"/>
              </a:rPr>
              <a:t>Allocated in the data section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000000"/>
                </a:solidFill>
                <a:latin typeface="Liberation Sans" pitchFamily="34"/>
              </a:rPr>
              <a:t>It is split in initialized (non-zero), and non-initialized (zero)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000000"/>
                </a:solidFill>
                <a:latin typeface="Liberation Sans" pitchFamily="34"/>
              </a:rPr>
              <a:t>As well as read/write, and read only data section</a:t>
            </a:r>
          </a:p>
          <a:p>
            <a:pPr lvl="0">
              <a:spcAft>
                <a:spcPts val="0"/>
              </a:spcAft>
            </a:pPr>
            <a:endParaRPr lang="en-US" b="1" dirty="0">
              <a:solidFill>
                <a:srgbClr val="94476B"/>
              </a:solidFill>
              <a:latin typeface="LMMono10" pitchFamily="1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BF9B-4511-0258-2A3E-1AFF0059956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Global variables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9284-89E6-FA86-7B32-511ADD7E602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Dynamic variables (heap)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F9610-2ACB-E9A6-ED00-C28FDCD86F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8960"/>
          </a:xfrm>
        </p:spPr>
        <p:txBody>
          <a:bodyPr>
            <a:normAutofit lnSpcReduction="10000"/>
          </a:bodyPr>
          <a:lstStyle/>
          <a:p>
            <a:pPr lvl="0"/>
            <a:endParaRPr lang="en-US" sz="2400" dirty="0"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#include &lt;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stdio.h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&gt;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#include &lt;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string.h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&gt;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#include &lt;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stdlib.h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&gt;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endParaRPr lang="en-US" sz="2400" dirty="0">
              <a:solidFill>
                <a:srgbClr val="94476B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char hello[] = "Hello";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int main(int ac, char **av)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{   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char world[] = "world!";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</a:t>
            </a:r>
            <a:r>
              <a:rPr lang="en-US" sz="2400" b="1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char *str = malloc(64);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memcpy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(str, "beautiful", 64);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</a:t>
            </a:r>
            <a:r>
              <a:rPr lang="en-US" sz="24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printf</a:t>
            </a: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("%s %s %s\n", hello, str, world);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return 0;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24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}</a:t>
            </a:r>
          </a:p>
          <a:p>
            <a:pPr lvl="0"/>
            <a:endParaRPr lang="en-US" sz="2400" dirty="0">
              <a:solidFill>
                <a:srgbClr val="00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None/>
            </a:pPr>
            <a:endParaRPr lang="en-US" dirty="0">
              <a:solidFill>
                <a:srgbClr val="00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27FAB-75D2-5B5A-937F-9346BB31EFD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Dynamic variables (heap)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EB9E7-F092-15C0-B0FD-EE282470EA4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8960"/>
          </a:xfrm>
        </p:spPr>
        <p:txBody>
          <a:bodyPr>
            <a:normAutofit fontScale="70000" lnSpcReduction="20000"/>
          </a:bodyPr>
          <a:lstStyle/>
          <a:p>
            <a:pPr lvl="0"/>
            <a:endParaRPr lang="en-US" dirty="0"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#include &lt;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stdio.h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&gt;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#include &lt;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string.h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&gt;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#include &lt;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stdlib.h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&gt;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endParaRPr lang="en-US" dirty="0">
              <a:solidFill>
                <a:srgbClr val="94476B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char hello[] = "Hello";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int main(int ac, char **av)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{   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char world[] = "world!";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</a:t>
            </a:r>
            <a:r>
              <a:rPr lang="en-US" b="1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char *str = malloc(64);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memcpy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(str, "beautiful", 64);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</a:t>
            </a:r>
            <a:r>
              <a:rPr lang="en-US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printf</a:t>
            </a: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("%s %s %s\n", hello, str, world);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return 0;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}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iberation Sans" pitchFamily="34"/>
              </a:rPr>
              <a:t>Allocated on the heap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000000"/>
                </a:solidFill>
                <a:latin typeface="Liberation Sans" pitchFamily="34"/>
              </a:rPr>
              <a:t>Special area of memory provided by the OS from where malloc() can allocate memory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02F1-E3CC-B183-6055-FA9387DDCA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Dynamic variables (heap)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9D2E49-FA9C-E07A-A907-FFB0AEE8C1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03640" y="111600"/>
            <a:ext cx="4885560" cy="73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E1E9BE6-C350-10E9-A713-B327B9DAA1E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5211000" cy="1262160"/>
          </a:xfrm>
        </p:spPr>
        <p:txBody>
          <a:bodyPr/>
          <a:lstStyle/>
          <a:p>
            <a:pPr lvl="0"/>
            <a:r>
              <a:rPr lang="en-US"/>
              <a:t>Stack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EEAFA-D7DA-5763-6AFB-68D3394D113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982400" cy="4384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It's just a region of memory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Pointed by a special register ESP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You can change ESP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Get a new stack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endParaRPr lang="en-US" sz="3200" dirty="0">
              <a:latin typeface="Liberation Sans" pitchFamily="1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025FB-1199-70C2-F824-71CD072A2F4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460840" y="2255400"/>
            <a:ext cx="804240" cy="94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975B40-2421-7CE8-E889-335CE804AF9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 rot="10800000" flipH="1">
            <a:off x="5388840" y="1380960"/>
            <a:ext cx="822600" cy="555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BC247D-1922-CBA1-426F-55F66A0EB35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289560" y="5824800"/>
            <a:ext cx="2120760" cy="1334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C3A93C-6757-1932-278F-C0AAB948224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5388840" y="1380960"/>
            <a:ext cx="804240" cy="5914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43F4-0186-38CA-C25B-C82731836C9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Local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52C8B-9ABB-6901-322C-38931BACA17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8960"/>
          </a:xfrm>
        </p:spPr>
        <p:txBody>
          <a:bodyPr>
            <a:normAutofit fontScale="925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Local variables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#include &lt;</a:t>
            </a:r>
            <a:r>
              <a:rPr lang="en-US" sz="30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stdio.h</a:t>
            </a: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&gt;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endParaRPr lang="en-US" sz="3000" dirty="0">
              <a:solidFill>
                <a:srgbClr val="94476B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char hello[] = "Hello";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int main(int ac, char **av)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{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//static char world[] = "world!";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b="1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char world[] </a:t>
            </a: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= "world!";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</a:t>
            </a:r>
            <a:r>
              <a:rPr lang="en-US" sz="3000" dirty="0" err="1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printf</a:t>
            </a: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("%s %s\n", hello, world);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return 0;</a:t>
            </a:r>
          </a:p>
          <a:p>
            <a:pPr lvl="0">
              <a:spcAft>
                <a:spcPts val="0"/>
              </a:spcAft>
              <a:buSzPct val="100000"/>
              <a:buAutoNum type="arabicPeriod"/>
            </a:pPr>
            <a:r>
              <a:rPr lang="en-US" sz="30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}</a:t>
            </a:r>
          </a:p>
          <a:p>
            <a:pPr lvl="0"/>
            <a:endParaRPr lang="en-US" dirty="0">
              <a:solidFill>
                <a:srgbClr val="000000"/>
              </a:solidFill>
              <a:latin typeface="Liberation Sans" pitchFamily="34"/>
            </a:endParaRP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None/>
            </a:pPr>
            <a:endParaRPr lang="en-US" sz="3200" dirty="0">
              <a:solidFill>
                <a:srgbClr val="000000"/>
              </a:solidFill>
              <a:latin typeface="Liberation Sans" pitchFamily="3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E2B9-9790-C5D3-7678-90F66CEA0E0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000" y="301320"/>
            <a:ext cx="9071640" cy="1262160"/>
          </a:xfrm>
        </p:spPr>
        <p:txBody>
          <a:bodyPr/>
          <a:lstStyle/>
          <a:p>
            <a:pPr lvl="0"/>
            <a:r>
              <a:rPr lang="en-US"/>
              <a:t>Local variables...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C73EE-C5AF-37D2-7862-77A71EF2BDE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89240"/>
          </a:xfrm>
        </p:spPr>
        <p:txBody>
          <a:bodyPr>
            <a:normAutofit fontScale="85000" lnSpcReduction="20000"/>
          </a:bodyPr>
          <a:lstStyle/>
          <a:p>
            <a:pPr marL="457200" lvl="0" indent="-45720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Each function has private instances of local variables</a:t>
            </a:r>
          </a:p>
          <a:p>
            <a:pPr lvl="0">
              <a:spcAft>
                <a:spcPts val="0"/>
              </a:spcAft>
              <a:buSzPct val="45000"/>
              <a:buFont typeface="StarSymbol"/>
              <a:buChar char="●"/>
            </a:pPr>
            <a:endParaRPr lang="en-US" dirty="0"/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</a:rPr>
              <a:t>     </a:t>
            </a: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foo(int x) {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int a, b, c;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...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return;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}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993366"/>
              </a:solidFill>
            </a:endParaRP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Function can be called recursively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993366"/>
              </a:solidFill>
            </a:endParaRP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</a:rPr>
              <a:t>    </a:t>
            </a: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foo(int x) {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int a, b, c;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a = x + 1;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if ( a &lt; 100 )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foo(a);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return;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DD89-AF4B-8AF6-4993-67EB27E1101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000" y="301320"/>
            <a:ext cx="9071640" cy="1262160"/>
          </a:xfrm>
        </p:spPr>
        <p:txBody>
          <a:bodyPr/>
          <a:lstStyle/>
          <a:p>
            <a:pPr lvl="0"/>
            <a:r>
              <a:rPr lang="en-US"/>
              <a:t>How to allocate local variables?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1347E-551E-27AC-1ECE-0014836E9F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8924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void </a:t>
            </a:r>
            <a:r>
              <a:rPr lang="en-US" sz="2600" dirty="0" err="1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()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int a, b, c;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…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4658-4869-AC56-6C31-71BB3A799B1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000" y="301320"/>
            <a:ext cx="9071640" cy="1262160"/>
          </a:xfrm>
        </p:spPr>
        <p:txBody>
          <a:bodyPr/>
          <a:lstStyle/>
          <a:p>
            <a:pPr lvl="0"/>
            <a:r>
              <a:rPr lang="en-US"/>
              <a:t>How to allocate local variables?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65DB6-D6B2-E459-B6B5-824779EC541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89240"/>
          </a:xfrm>
        </p:spPr>
        <p:txBody>
          <a:bodyPr/>
          <a:lstStyle/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void </a:t>
            </a:r>
            <a:r>
              <a:rPr lang="en-US" sz="2600" dirty="0" err="1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()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int a, b, c;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…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993366"/>
              </a:solidFill>
              <a:latin typeface="LM Mono 10" pitchFamily="17"/>
            </a:endParaRPr>
          </a:p>
          <a:p>
            <a:pPr marL="457200" lvl="0" indent="-45720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sz="2600" dirty="0">
                <a:latin typeface="Liberation Sans" pitchFamily="34"/>
              </a:rPr>
              <a:t>On the stack!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AA414-BC84-F69A-6FBC-105AD4F2D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E882-F8CE-B564-36F6-65BB94FE9DA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Poll Q1: Where do we allocate global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DC98F-EDB7-421A-CC4E-B903F57574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8960"/>
          </a:xfrm>
        </p:spPr>
        <p:txBody>
          <a:bodyPr>
            <a:normAutofit/>
          </a:bodyPr>
          <a:lstStyle/>
          <a:p>
            <a:pPr lvl="0">
              <a:buSzPct val="100000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endParaRPr lang="en-US" sz="2600" dirty="0">
              <a:solidFill>
                <a:schemeClr val="accent6">
                  <a:lumMod val="75000"/>
                </a:schemeClr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0679AA-58C0-0DF2-C16C-E541400F2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809" y="4413068"/>
            <a:ext cx="2543556" cy="25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2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B4B0E-A388-5F43-0F00-D8BB225DF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A909E-3E01-DB26-5C4E-DC900F0E763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Poll Q2: Where do we allocate dynamic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B3F6F-7E66-1B5B-6CF6-EC64C6C7100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8960"/>
          </a:xfrm>
        </p:spPr>
        <p:txBody>
          <a:bodyPr>
            <a:normAutofit/>
          </a:bodyPr>
          <a:lstStyle/>
          <a:p>
            <a:pPr lvl="0">
              <a:buSzPct val="100000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endParaRPr lang="en-US" sz="2600" dirty="0">
              <a:solidFill>
                <a:schemeClr val="accent6">
                  <a:lumMod val="75000"/>
                </a:schemeClr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101BA-B406-8E33-A8A0-F8ABDE3D2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809" y="4413068"/>
            <a:ext cx="2543556" cy="25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972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BAFF-548D-7746-1523-33BCE76ACD5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2000" y="301320"/>
            <a:ext cx="9071640" cy="1262160"/>
          </a:xfrm>
        </p:spPr>
        <p:txBody>
          <a:bodyPr/>
          <a:lstStyle/>
          <a:p>
            <a:pPr lvl="0"/>
            <a:r>
              <a:rPr lang="en-US"/>
              <a:t>Allocating local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C3185-C9C8-6092-6FD6-26FC87E094B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4989240"/>
          </a:xfrm>
        </p:spPr>
        <p:txBody>
          <a:bodyPr>
            <a:normAutofit/>
          </a:bodyPr>
          <a:lstStyle/>
          <a:p>
            <a:pPr marL="457200" lvl="0" indent="-45720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Stored right after the saved </a:t>
            </a:r>
            <a:r>
              <a:rPr lang="en-US" dirty="0">
                <a:solidFill>
                  <a:srgbClr val="0070C0"/>
                </a:solidFill>
              </a:rPr>
              <a:t>EBP</a:t>
            </a:r>
            <a:r>
              <a:rPr lang="en-US" dirty="0"/>
              <a:t> value on the stack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Allocated by subtracting the number of bytes required from </a:t>
            </a:r>
            <a:r>
              <a:rPr lang="en-US" dirty="0">
                <a:solidFill>
                  <a:srgbClr val="0070C0"/>
                </a:solidFill>
              </a:rPr>
              <a:t>ESP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_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: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push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</a:t>
            </a:r>
            <a:r>
              <a:rPr lang="en-US" sz="1800" dirty="0">
                <a:solidFill>
                  <a:srgbClr val="333333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save original EBP value on stack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mov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</a:t>
            </a:r>
            <a:r>
              <a:rPr lang="en-US" sz="1800" dirty="0">
                <a:solidFill>
                  <a:srgbClr val="333333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new EBP = ESP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</a:t>
            </a:r>
            <a:r>
              <a:rPr lang="en-US" sz="1800" b="1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sub </a:t>
            </a:r>
            <a:r>
              <a:rPr lang="en-US" sz="1800" b="1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1800" b="1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LOCAL_BYTES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sz="1800" dirty="0">
                <a:solidFill>
                  <a:srgbClr val="333333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= # bytes needed by locals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…                    </a:t>
            </a:r>
            <a:r>
              <a:rPr lang="en-US" sz="1800" dirty="0">
                <a:solidFill>
                  <a:srgbClr val="333333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function body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mov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</a:t>
            </a:r>
            <a:r>
              <a:rPr lang="en-US" sz="1800" dirty="0">
                <a:solidFill>
                  <a:srgbClr val="333333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deallocate locals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pop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 </a:t>
            </a:r>
            <a:r>
              <a:rPr lang="en-US" sz="1800" dirty="0">
                <a:solidFill>
                  <a:srgbClr val="333333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restore original EBP value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ret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B21A-48F1-6E1B-43D0-49AD7801209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46C6D-5096-BCEE-5843-5F5384DB03F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71600"/>
            <a:ext cx="9071640" cy="5386680"/>
          </a:xfrm>
        </p:spPr>
        <p:txBody>
          <a:bodyPr>
            <a:normAutofit lnSpcReduction="10000"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void </a:t>
            </a:r>
            <a:r>
              <a:rPr lang="en-US" sz="1800" dirty="0" err="1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()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int a, b, c;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…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_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: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push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save the value of </a:t>
            </a:r>
            <a:r>
              <a:rPr lang="en-US" sz="18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1800" dirty="0">
              <a:solidFill>
                <a:srgbClr val="6666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mov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</a:t>
            </a:r>
            <a:r>
              <a:rPr lang="en-US" sz="18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= </a:t>
            </a:r>
            <a:r>
              <a:rPr lang="en-US" sz="18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set </a:t>
            </a:r>
            <a:r>
              <a:rPr lang="en-US" sz="18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to be top of the stack (</a:t>
            </a:r>
            <a:r>
              <a:rPr lang="en-US" sz="18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sub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12  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move </a:t>
            </a:r>
            <a:r>
              <a:rPr lang="en-US" sz="18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down to allocate space for the  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   ; local variables on the stack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666666"/>
              </a:solidFill>
              <a:latin typeface="LM Mono 10" pitchFamily="17"/>
            </a:endParaRPr>
          </a:p>
          <a:p>
            <a:pPr marL="457200" lvl="0" indent="-45720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With frames local variables can be accessed by de-referencing </a:t>
            </a:r>
            <a:r>
              <a:rPr lang="en-US" dirty="0">
                <a:solidFill>
                  <a:srgbClr val="0070C0"/>
                </a:solidFill>
              </a:rPr>
              <a:t>EBP</a:t>
            </a:r>
          </a:p>
          <a:p>
            <a:pPr lvl="0">
              <a:spcAft>
                <a:spcPts val="0"/>
              </a:spcAft>
              <a:buSzPct val="45000"/>
            </a:pPr>
            <a:r>
              <a:rPr lang="en-US" sz="2600" dirty="0">
                <a:solidFill>
                  <a:srgbClr val="990000"/>
                </a:solidFill>
                <a:latin typeface="LM Mono 10" pitchFamily="17"/>
              </a:rPr>
              <a:t>  </a:t>
            </a:r>
            <a:r>
              <a:rPr lang="en-US" sz="2600" dirty="0"/>
              <a:t>     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mov [</a:t>
            </a:r>
            <a:r>
              <a:rPr lang="en-US" sz="26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-  4], 10  </a:t>
            </a:r>
            <a:r>
              <a:rPr lang="en-US" sz="2600" dirty="0">
                <a:solidFill>
                  <a:srgbClr val="333333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location of variable a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mov [</a:t>
            </a:r>
            <a:r>
              <a:rPr lang="en-US" sz="26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-  8], 5   </a:t>
            </a:r>
            <a:r>
              <a:rPr lang="en-US" sz="2600" dirty="0">
                <a:solidFill>
                  <a:srgbClr val="333333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location of b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mov [</a:t>
            </a:r>
            <a:r>
              <a:rPr lang="en-US" sz="26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- 12], 2   </a:t>
            </a:r>
            <a:r>
              <a:rPr lang="en-US" sz="2600" dirty="0">
                <a:solidFill>
                  <a:srgbClr val="333333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location of c</a:t>
            </a:r>
            <a:r>
              <a:rPr lang="en-US" sz="2600" dirty="0"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</a:t>
            </a:r>
          </a:p>
          <a:p>
            <a:pPr lvl="0">
              <a:spcAft>
                <a:spcPts val="0"/>
              </a:spcAft>
            </a:pPr>
            <a:endParaRPr lang="en-US" sz="2600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85761B9B-F710-2E93-3450-454A58CF8085}"/>
              </a:ext>
            </a:extLst>
          </p:cNvPr>
          <p:cNvSpPr/>
          <p:nvPr/>
        </p:nvSpPr>
        <p:spPr>
          <a:xfrm>
            <a:off x="457200" y="1250066"/>
            <a:ext cx="2971800" cy="9028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F35F3-E419-4022-7A3B-F7893376F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3304-4FBE-80E3-62F2-C04196DA8AE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6B72B-481E-F96F-D4D6-EC5D376ED15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71600"/>
            <a:ext cx="9071640" cy="5386680"/>
          </a:xfrm>
        </p:spPr>
        <p:txBody>
          <a:bodyPr>
            <a:normAutofit lnSpcReduction="10000"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void </a:t>
            </a:r>
            <a:r>
              <a:rPr lang="en-US" sz="1800" dirty="0" err="1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() 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int a, b, c;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…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_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: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push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save the value of </a:t>
            </a:r>
            <a:r>
              <a:rPr lang="en-US" sz="18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1800" dirty="0">
              <a:solidFill>
                <a:srgbClr val="6666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mov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</a:t>
            </a:r>
            <a:r>
              <a:rPr lang="en-US" sz="18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= </a:t>
            </a:r>
            <a:r>
              <a:rPr lang="en-US" sz="18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set </a:t>
            </a:r>
            <a:r>
              <a:rPr lang="en-US" sz="18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to be top of the stack (</a:t>
            </a:r>
            <a:r>
              <a:rPr lang="en-US" sz="18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sub </a:t>
            </a:r>
            <a:r>
              <a:rPr lang="en-US" sz="18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18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12  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move </a:t>
            </a:r>
            <a:r>
              <a:rPr lang="en-US" sz="18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down to allocate space for the  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   ; local variables on the stack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666666"/>
              </a:solidFill>
              <a:latin typeface="LM Mono 10" pitchFamily="17"/>
            </a:endParaRPr>
          </a:p>
          <a:p>
            <a:pPr marL="457200" lvl="0" indent="-45720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With frames local variables can be accessed by de-referencing EBP</a:t>
            </a:r>
          </a:p>
          <a:p>
            <a:pPr lvl="0">
              <a:spcAft>
                <a:spcPts val="0"/>
              </a:spcAft>
              <a:buSzPct val="45000"/>
            </a:pPr>
            <a:r>
              <a:rPr lang="en-US" sz="2600" dirty="0">
                <a:solidFill>
                  <a:srgbClr val="990000"/>
                </a:solidFill>
                <a:latin typeface="LM Mono 10" pitchFamily="17"/>
              </a:rPr>
              <a:t>  </a:t>
            </a:r>
            <a:r>
              <a:rPr lang="en-US" sz="2600" dirty="0"/>
              <a:t>     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mov [</a:t>
            </a:r>
            <a:r>
              <a:rPr lang="en-US" sz="26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-  4], 10  </a:t>
            </a:r>
            <a:r>
              <a:rPr lang="en-US" sz="2600" dirty="0">
                <a:solidFill>
                  <a:srgbClr val="333333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location of variable a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mov [</a:t>
            </a:r>
            <a:r>
              <a:rPr lang="en-US" sz="26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-  8], 5   </a:t>
            </a:r>
            <a:r>
              <a:rPr lang="en-US" sz="2600" dirty="0">
                <a:solidFill>
                  <a:srgbClr val="333333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location of b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mov [</a:t>
            </a:r>
            <a:r>
              <a:rPr lang="en-US" sz="26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- 12], 2   </a:t>
            </a:r>
            <a:r>
              <a:rPr lang="en-US" sz="2600" dirty="0">
                <a:solidFill>
                  <a:srgbClr val="333333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location of c</a:t>
            </a:r>
            <a:r>
              <a:rPr lang="en-US" sz="2600" dirty="0"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</a:t>
            </a:r>
          </a:p>
          <a:p>
            <a:pPr lvl="0">
              <a:spcAft>
                <a:spcPts val="0"/>
              </a:spcAft>
            </a:pPr>
            <a:endParaRPr lang="en-US" sz="2600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EFB2503A-F8C0-C9F6-7A5D-75E3178E8239}"/>
              </a:ext>
            </a:extLst>
          </p:cNvPr>
          <p:cNvSpPr/>
          <p:nvPr/>
        </p:nvSpPr>
        <p:spPr>
          <a:xfrm>
            <a:off x="240175" y="5045075"/>
            <a:ext cx="9335464" cy="140202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30155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51E3-7750-9790-FD69-8FEDCA4137E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How to pass arguments?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27CEC-0E18-45E7-7493-6673C37C0B8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Possible options: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In registers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On the stack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endParaRPr lang="en-US" sz="3200" dirty="0"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1D496CA-591A-8ADA-BA64-B2B8CC1337A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4400"/>
              <a:t>Why do we need stack?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B78D-C3DA-9771-F11D-FB4FD9EEC6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How to pass arguments?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B604B-7135-BB26-6A93-4499F495787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fontScale="92500"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x86 32 bit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Pass arguments on the stack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Return value is in EAX and EDX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x86 64 bit – more registers!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Pass first 6 arguments in registers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RDI, RSI, RDX, RCX, R8, and R9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The rest on the stack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Return value is in RAX and RDX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endParaRPr lang="en-US" sz="3200" dirty="0"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12DCF-C17E-AE3F-EA3F-389C4C036B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x86_32: passing arguments on the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A2D92-1A60-DAE9-8C56-DB437F17D6A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89040"/>
            <a:ext cx="9071640" cy="4989240"/>
          </a:xfrm>
        </p:spPr>
        <p:txBody>
          <a:bodyPr>
            <a:normAutofit fontScale="85000" lnSpcReduction="20000"/>
          </a:bodyPr>
          <a:lstStyle/>
          <a:p>
            <a:pPr marL="457200" lvl="0" indent="-45720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iberation Sans" pitchFamily="34"/>
              </a:rPr>
              <a:t>Example function</a:t>
            </a:r>
          </a:p>
          <a:p>
            <a:pPr lvl="0">
              <a:lnSpc>
                <a:spcPct val="120000"/>
              </a:lnSpc>
              <a:spcAft>
                <a:spcPts val="0"/>
              </a:spcAft>
              <a:buSzPct val="45000"/>
              <a:buFont typeface="StarSymbol"/>
              <a:buChar char="●"/>
            </a:pPr>
            <a:endParaRPr lang="en-US" dirty="0">
              <a:solidFill>
                <a:srgbClr val="000000"/>
              </a:solidFill>
              <a:latin typeface="Liberation Sans" pitchFamily="34"/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void </a:t>
            </a:r>
            <a:r>
              <a:rPr lang="en-US" sz="2600" dirty="0" err="1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(int x, int y, int z)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  …  }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990000"/>
              </a:solidFill>
              <a:latin typeface="LM Mono 10" pitchFamily="17"/>
            </a:endParaRPr>
          </a:p>
          <a:p>
            <a:pPr marL="457200" lvl="0" indent="-45720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iberation Sans" pitchFamily="34"/>
              </a:rPr>
              <a:t>Example invocation</a:t>
            </a:r>
          </a:p>
          <a:p>
            <a:pPr lvl="0">
              <a:spcAft>
                <a:spcPts val="0"/>
              </a:spcAft>
              <a:buSzPct val="45000"/>
              <a:buFont typeface="StarSymbol"/>
              <a:buChar char="●"/>
            </a:pPr>
            <a:endParaRPr lang="en-US" dirty="0">
              <a:solidFill>
                <a:srgbClr val="000000"/>
              </a:solidFill>
              <a:latin typeface="Liberation Sans" pitchFamily="34"/>
            </a:endParaRPr>
          </a:p>
          <a:p>
            <a:pPr lvl="0">
              <a:spcAft>
                <a:spcPts val="0"/>
              </a:spcAft>
            </a:pPr>
            <a:r>
              <a:rPr lang="en-US" sz="2600" dirty="0" err="1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r>
              <a:rPr lang="en-US" sz="26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(2, 5, 10);</a:t>
            </a:r>
          </a:p>
          <a:p>
            <a:pPr lvl="0">
              <a:spcAft>
                <a:spcPts val="0"/>
              </a:spcAft>
            </a:pPr>
            <a:endParaRPr lang="en-US" sz="2600" dirty="0">
              <a:solidFill>
                <a:srgbClr val="990000"/>
              </a:solidFill>
              <a:latin typeface="LM Mono 10" pitchFamily="17"/>
            </a:endParaRPr>
          </a:p>
          <a:p>
            <a:pPr marL="457200" lvl="0" indent="-457200"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Generated code</a:t>
            </a:r>
            <a:r>
              <a:rPr lang="en-US" sz="2600" dirty="0">
                <a:solidFill>
                  <a:srgbClr val="990000"/>
                </a:solidFill>
                <a:latin typeface="LM Mono 10" pitchFamily="17"/>
              </a:rPr>
              <a:t>    </a:t>
            </a:r>
            <a:r>
              <a:rPr lang="en-US" sz="2600" dirty="0"/>
              <a:t>     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push 10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push 5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push 2</a:t>
            </a:r>
          </a:p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call _</a:t>
            </a:r>
            <a:r>
              <a:rPr lang="en-US" sz="26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endParaRPr lang="en-US" sz="26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51888-CC62-8AF8-1176-1B774BB20C2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Example 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19901-E8A5-E564-F1E7-EF427E86613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230310" cy="5279942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:    :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| 10 | [</a:t>
            </a:r>
            <a:r>
              <a:rPr lang="en-US" sz="24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+ 16] (3rd function argument)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|  5 | [</a:t>
            </a:r>
            <a:r>
              <a:rPr lang="en-US" sz="24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+ 12] (2nd argument)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|  2 | [</a:t>
            </a:r>
            <a:r>
              <a:rPr lang="en-US" sz="24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+ 8]  (1st argument)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| RA | [</a:t>
            </a:r>
            <a:r>
              <a:rPr lang="en-US" sz="24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+ 4]  (return address)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| FP | [</a:t>
            </a:r>
            <a:r>
              <a:rPr lang="en-US" sz="24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]      (old </a:t>
            </a:r>
            <a:r>
              <a:rPr lang="en-US" sz="24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value)← EBP points here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|    | [</a:t>
            </a:r>
            <a:r>
              <a:rPr lang="en-US" sz="24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- 4]  (1st local variable)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:    :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:    :</a:t>
            </a:r>
          </a:p>
          <a:p>
            <a:pPr lvl="0">
              <a:spcAft>
                <a:spcPts val="0"/>
              </a:spcAft>
            </a:pP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|    | [</a:t>
            </a:r>
            <a:r>
              <a:rPr lang="en-US" sz="24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- X]  (</a:t>
            </a:r>
            <a:r>
              <a:rPr lang="en-US" sz="24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4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- the current stack pointer)</a:t>
            </a:r>
          </a:p>
          <a:p>
            <a:pPr lvl="0">
              <a:spcAft>
                <a:spcPts val="0"/>
              </a:spcAft>
            </a:pPr>
            <a:endParaRPr lang="en-US" sz="2400" dirty="0"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692EE-E5D1-9320-B9D6-989EAD6F06B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3839399" cy="1262160"/>
          </a:xfrm>
        </p:spPr>
        <p:txBody>
          <a:bodyPr>
            <a:spAutoFit/>
          </a:bodyPr>
          <a:lstStyle/>
          <a:p>
            <a:pPr lvl="0"/>
            <a:r>
              <a:rPr lang="en-US"/>
              <a:t>Example: caller side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5DFAF-24B9-F40E-AEC5-12AD2122664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86000"/>
            <a:ext cx="3651312" cy="386748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int callee(int, int, int);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int caller(void)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int ret;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 = callee(1, 2, 3);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 += 5;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return ret;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E92E5-10B4-091B-1837-D696C28C73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95149" y="685800"/>
            <a:ext cx="4984451" cy="61722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caller: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manage own stack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mov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push call arguments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3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2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1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call subroutine 'callee'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call    callee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remove arguments from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add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12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use subroutine result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add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5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restore old call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pop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return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ret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F2627BD-A13C-F204-6709-8BCDC46B8AD3}"/>
              </a:ext>
            </a:extLst>
          </p:cNvPr>
          <p:cNvSpPr/>
          <p:nvPr/>
        </p:nvSpPr>
        <p:spPr>
          <a:xfrm>
            <a:off x="4783238" y="932400"/>
            <a:ext cx="4426920" cy="10764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1DC2192-1143-E583-B103-537FDA2915B4}"/>
              </a:ext>
            </a:extLst>
          </p:cNvPr>
          <p:cNvSpPr/>
          <p:nvPr/>
        </p:nvSpPr>
        <p:spPr>
          <a:xfrm>
            <a:off x="501025" y="2731627"/>
            <a:ext cx="2381071" cy="43983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20C3C-A360-62CD-90B7-6C37A11E4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08A89-0BEA-A18C-A3D9-990878BE766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3839399" cy="1262160"/>
          </a:xfrm>
        </p:spPr>
        <p:txBody>
          <a:bodyPr>
            <a:spAutoFit/>
          </a:bodyPr>
          <a:lstStyle/>
          <a:p>
            <a:pPr lvl="0"/>
            <a:r>
              <a:rPr lang="en-US"/>
              <a:t>Example: caller side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272F0-E007-E24F-3B65-3E0423263A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86000"/>
            <a:ext cx="3651312" cy="386748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int callee(int, int, int);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int caller(void)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int ret;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 = callee(1, 2, 3);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 += 5;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return ret;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03F4E-7659-AB8D-FD16-94059F58203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95149" y="685800"/>
            <a:ext cx="4984451" cy="61722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caller: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manage own stack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mov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push call arguments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3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2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1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call subroutine 'callee'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call    callee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remove arguments from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add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12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use subroutine result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add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5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restore old call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pop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return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ret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6D6037B-BBD1-16A4-489C-0411E453A2A3}"/>
              </a:ext>
            </a:extLst>
          </p:cNvPr>
          <p:cNvSpPr/>
          <p:nvPr/>
        </p:nvSpPr>
        <p:spPr>
          <a:xfrm>
            <a:off x="4826644" y="1898248"/>
            <a:ext cx="3657600" cy="127321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656D68C-75AC-D105-E2E9-8569851024B8}"/>
              </a:ext>
            </a:extLst>
          </p:cNvPr>
          <p:cNvSpPr/>
          <p:nvPr/>
        </p:nvSpPr>
        <p:spPr>
          <a:xfrm>
            <a:off x="2639027" y="3872501"/>
            <a:ext cx="1516283" cy="43983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6718245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EF6D8-FEE4-E0F2-D267-3AFB4FA81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22E7-946C-9092-714A-DBED918287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3839399" cy="1262160"/>
          </a:xfrm>
        </p:spPr>
        <p:txBody>
          <a:bodyPr>
            <a:spAutoFit/>
          </a:bodyPr>
          <a:lstStyle/>
          <a:p>
            <a:pPr lvl="0"/>
            <a:r>
              <a:rPr lang="en-US"/>
              <a:t>Example: caller side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6619E-AA5B-57B0-CE5A-02190548FC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86000"/>
            <a:ext cx="3651312" cy="386748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int callee(int, int, int);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int caller(void)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int ret;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 = callee(1, 2, 3);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 += 5;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return ret;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50461-07DE-ACD3-7AD6-9A7C3A62657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95149" y="685800"/>
            <a:ext cx="4984451" cy="61722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caller: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manage own stack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mov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push call arguments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3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2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1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call subroutine 'callee'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call    callee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remove arguments from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add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12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use subroutine result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add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5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restore old call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pop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return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ret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62AB2A9-6CF2-B6C7-61B1-2D0EAA5C94E5}"/>
              </a:ext>
            </a:extLst>
          </p:cNvPr>
          <p:cNvSpPr/>
          <p:nvPr/>
        </p:nvSpPr>
        <p:spPr>
          <a:xfrm>
            <a:off x="4780346" y="3078866"/>
            <a:ext cx="4224758" cy="69303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245CA5BF-56EB-C209-9A64-79DB96554D67}"/>
              </a:ext>
            </a:extLst>
          </p:cNvPr>
          <p:cNvSpPr/>
          <p:nvPr/>
        </p:nvSpPr>
        <p:spPr>
          <a:xfrm>
            <a:off x="1796620" y="3867482"/>
            <a:ext cx="1066069" cy="43983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7194895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822C6-B6B6-07DC-DB2B-91B6094F7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1ED4-30E3-C463-1CF4-FA09455AB2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3839399" cy="1262160"/>
          </a:xfrm>
        </p:spPr>
        <p:txBody>
          <a:bodyPr>
            <a:spAutoFit/>
          </a:bodyPr>
          <a:lstStyle/>
          <a:p>
            <a:pPr lvl="0"/>
            <a:r>
              <a:rPr lang="en-US"/>
              <a:t>Example: caller side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DC4B-D771-68E4-11BF-2422F810F7F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86000"/>
            <a:ext cx="3651312" cy="386748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int callee(int, int, int);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int caller(void)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int ret;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 = callee(1, 2, 3);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 += 5;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return ret;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A7F04-1749-A4BD-70E0-9C5A1B84CA6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95149" y="685800"/>
            <a:ext cx="4984451" cy="61722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caller: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manage own stack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mov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push call arguments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3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2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1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call subroutine 'callee'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call    callee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remove arguments from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add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12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use subroutine result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add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5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restore old call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pop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return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ret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DCDE5DEE-22DF-C627-482F-B0503FD07715}"/>
              </a:ext>
            </a:extLst>
          </p:cNvPr>
          <p:cNvSpPr/>
          <p:nvPr/>
        </p:nvSpPr>
        <p:spPr>
          <a:xfrm>
            <a:off x="4850278" y="3692325"/>
            <a:ext cx="4536790" cy="71763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1D0B5B7D-4E1F-1CAA-6394-42E661DFE016}"/>
              </a:ext>
            </a:extLst>
          </p:cNvPr>
          <p:cNvSpPr/>
          <p:nvPr/>
        </p:nvSpPr>
        <p:spPr>
          <a:xfrm>
            <a:off x="1728465" y="3849354"/>
            <a:ext cx="1014735" cy="43983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192542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F1B68-F0B4-F49F-D450-AE8A3A5AA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7FBC-E897-EAC1-67E3-62CF0CC8A61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3839399" cy="1262160"/>
          </a:xfrm>
        </p:spPr>
        <p:txBody>
          <a:bodyPr>
            <a:spAutoFit/>
          </a:bodyPr>
          <a:lstStyle/>
          <a:p>
            <a:pPr lvl="0"/>
            <a:r>
              <a:rPr lang="en-US"/>
              <a:t>Example: caller side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12AB7-EA72-391C-52E8-2E722C8E2BE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86000"/>
            <a:ext cx="3651312" cy="386748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int callee(int, int, int);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int caller(void)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int ret;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 = callee(1, 2, 3);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 += 5;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return ret;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568EC-3CAB-93E7-17B7-4E347738C3C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95149" y="685800"/>
            <a:ext cx="4984451" cy="61722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caller: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manage own stack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mov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push call arguments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3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2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1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call subroutine 'callee'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call    callee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remove arguments from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add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12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use subroutine result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add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5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restore old call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pop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return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ret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567E2F2-E471-21A9-1047-2B1A08B24196}"/>
              </a:ext>
            </a:extLst>
          </p:cNvPr>
          <p:cNvSpPr/>
          <p:nvPr/>
        </p:nvSpPr>
        <p:spPr>
          <a:xfrm>
            <a:off x="4850278" y="4282633"/>
            <a:ext cx="4536790" cy="659757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F6404DB-AD58-1CC9-6536-B207F7B3D62C}"/>
              </a:ext>
            </a:extLst>
          </p:cNvPr>
          <p:cNvSpPr/>
          <p:nvPr/>
        </p:nvSpPr>
        <p:spPr>
          <a:xfrm>
            <a:off x="897667" y="4115569"/>
            <a:ext cx="1764510" cy="43983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495605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8437A-3C74-F833-329A-4DFFEC4E0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5356-019D-8397-8D12-187416DC09B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3839399" cy="1262160"/>
          </a:xfrm>
        </p:spPr>
        <p:txBody>
          <a:bodyPr>
            <a:spAutoFit/>
          </a:bodyPr>
          <a:lstStyle/>
          <a:p>
            <a:pPr lvl="0"/>
            <a:r>
              <a:rPr lang="en-US"/>
              <a:t>Example: caller side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32CD5-AFFB-F918-749D-69CE8EAD994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86000"/>
            <a:ext cx="3651312" cy="386748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int callee(int, int, int);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int caller(void)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int ret;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 = callee(1, 2, 3);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 += 5;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return ret;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F6A8B-AB8C-FFF4-0411-B271E635DC3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95149" y="685800"/>
            <a:ext cx="4984451" cy="61722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caller: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manage own stack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mov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push call arguments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3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2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1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call subroutine 'callee'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call    callee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remove arguments from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add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12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use subroutine result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add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5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restore old call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pop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return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ret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B800E229-01BB-C486-9972-B25D390452F6}"/>
              </a:ext>
            </a:extLst>
          </p:cNvPr>
          <p:cNvSpPr/>
          <p:nvPr/>
        </p:nvSpPr>
        <p:spPr>
          <a:xfrm>
            <a:off x="4818979" y="4832429"/>
            <a:ext cx="3873608" cy="140632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5900E16-0D96-FED6-25A2-4C76A5B28129}"/>
              </a:ext>
            </a:extLst>
          </p:cNvPr>
          <p:cNvSpPr/>
          <p:nvPr/>
        </p:nvSpPr>
        <p:spPr>
          <a:xfrm>
            <a:off x="897667" y="4392593"/>
            <a:ext cx="1764510" cy="43983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5051443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5381D-DFC6-3298-92F5-ECF2804EE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2638C-6F0C-F488-8E64-389B8AD1EF2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55292"/>
            <a:ext cx="3839399" cy="135421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Wait! Where is </a:t>
            </a:r>
            <a:r>
              <a:rPr lang="en-US" sz="3600" dirty="0"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return ret;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DF151-3D3B-E226-0D71-6E6C8D23F1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2286000"/>
            <a:ext cx="3651312" cy="386748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int callee(int, int, int);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int caller(void)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int ret;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0000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 = callee(1, 2, 3);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 += 5;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return ret;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  <a:p>
            <a:pPr lvl="0">
              <a:spcAft>
                <a:spcPts val="0"/>
              </a:spcAft>
            </a:pPr>
            <a:endParaRPr lang="en-US" sz="18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7FB12-06B1-DA1F-2C5E-98AC5F0FF5D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95149" y="685800"/>
            <a:ext cx="4984451" cy="61722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caller: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manage own stack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mov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push call arguments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3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2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   1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call subroutine 'callee'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call    callee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remove arguments from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add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12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use subroutine result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add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eax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5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restore old call frame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pop    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return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ret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80E06873-0D1A-C411-096A-7239F2B439F2}"/>
              </a:ext>
            </a:extLst>
          </p:cNvPr>
          <p:cNvSpPr/>
          <p:nvPr/>
        </p:nvSpPr>
        <p:spPr>
          <a:xfrm>
            <a:off x="897667" y="4392593"/>
            <a:ext cx="1764510" cy="43983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C805403-BA46-21B6-E2CA-AF3C38DD1658}"/>
              </a:ext>
            </a:extLst>
          </p:cNvPr>
          <p:cNvSpPr/>
          <p:nvPr/>
        </p:nvSpPr>
        <p:spPr>
          <a:xfrm>
            <a:off x="4811839" y="5551989"/>
            <a:ext cx="1496364" cy="6983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1111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C962E98-A7BC-9F6F-1E43-D8477B6339C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4400"/>
              <a:t>Stack allows us to invoke functions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09BC-B449-1486-3AA5-22BB923BED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1400" y="374040"/>
            <a:ext cx="4296600" cy="1262160"/>
          </a:xfrm>
        </p:spPr>
        <p:txBody>
          <a:bodyPr>
            <a:spAutoFit/>
          </a:bodyPr>
          <a:lstStyle/>
          <a:p>
            <a:pPr lvl="0"/>
            <a:r>
              <a:rPr lang="en-US"/>
              <a:t>Example: callee side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A76C7-9730-A980-9897-3B836289549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90200" y="457200"/>
            <a:ext cx="5439600" cy="1788289"/>
          </a:xfrm>
          <a:solidFill>
            <a:srgbClr val="EEEEEE"/>
          </a:solidFill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void </a:t>
            </a:r>
            <a:r>
              <a:rPr lang="en-US" sz="1800" dirty="0" err="1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(int x, int y, int z)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int a, b, c;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…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return;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69082-3944-AC72-AD5F-77511D73B7B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2436472"/>
            <a:ext cx="8893800" cy="48006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_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: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mov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sub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12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allocate local </a:t>
            </a:r>
            <a:r>
              <a:rPr lang="en-US" sz="20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varaibles</a:t>
            </a:r>
            <a:endParaRPr lang="en-US" sz="2000" dirty="0">
              <a:solidFill>
                <a:srgbClr val="6666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 ; </a:t>
            </a:r>
            <a:r>
              <a:rPr lang="en-US" sz="20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sizeof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(a) + </a:t>
            </a:r>
            <a:r>
              <a:rPr lang="en-US" sz="20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sizeof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(b) + </a:t>
            </a:r>
            <a:r>
              <a:rPr lang="en-US" sz="20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sizeof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(c)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 ; x=[</a:t>
            </a:r>
            <a:r>
              <a:rPr lang="en-US" sz="20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+ 8], y=[</a:t>
            </a:r>
            <a:r>
              <a:rPr lang="en-US" sz="20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+ 12], z=[</a:t>
            </a:r>
            <a:r>
              <a:rPr lang="en-US" sz="20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+ 16]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 ; a=[ebp-4]=[esp+8],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 ; b=[ebp-8]=[esp+4], c=[ebp-12] = [</a:t>
            </a:r>
            <a:r>
              <a:rPr lang="en-US" sz="20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]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mov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sz="20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deallocate local variables</a:t>
            </a: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pop </a:t>
            </a:r>
            <a:r>
              <a:rPr lang="en-US" sz="20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0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0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ret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1B2DF-D9C3-5B7D-D02D-50B0B21F0E3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1400" y="374040"/>
            <a:ext cx="4296600" cy="1262160"/>
          </a:xfrm>
        </p:spPr>
        <p:txBody>
          <a:bodyPr>
            <a:spAutoFit/>
          </a:bodyPr>
          <a:lstStyle/>
          <a:p>
            <a:pPr lvl="0"/>
            <a:r>
              <a:rPr lang="en-US">
                <a:latin typeface="LM Mono 10" pitchFamily="17"/>
              </a:rPr>
              <a:t>leave</a:t>
            </a:r>
            <a:r>
              <a:rPr lang="en-US"/>
              <a:t> instruction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4B3BB-EE01-13F6-53FD-86BBEC5F403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390200" y="457200"/>
            <a:ext cx="5439600" cy="1707266"/>
          </a:xfrm>
          <a:solidFill>
            <a:srgbClr val="EEEEEE"/>
          </a:solidFill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void </a:t>
            </a:r>
            <a:r>
              <a:rPr lang="en-US" sz="1800" dirty="0" err="1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(int x, int y, int z)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{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int a, b, c;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…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return;</a:t>
            </a:r>
          </a:p>
          <a:p>
            <a:pPr lvl="0">
              <a:spcAft>
                <a:spcPts val="0"/>
              </a:spcAft>
            </a:pPr>
            <a:r>
              <a:rPr lang="en-US" sz="1800" dirty="0">
                <a:solidFill>
                  <a:srgbClr val="990000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F0D1E-0D8A-42D3-9465-6F7DE8F7B35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2286000"/>
            <a:ext cx="8893800" cy="4800600"/>
          </a:xfrm>
        </p:spPr>
        <p:txBody>
          <a:bodyPr>
            <a:normAutofit/>
          </a:bodyPr>
          <a:lstStyle/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_</a:t>
            </a:r>
            <a:r>
              <a:rPr lang="en-US" sz="22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my_function</a:t>
            </a:r>
            <a:r>
              <a:rPr lang="en-US" sz="22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: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push </a:t>
            </a:r>
            <a:r>
              <a:rPr lang="en-US" sz="22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2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mov </a:t>
            </a:r>
            <a:r>
              <a:rPr lang="en-US" sz="22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2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2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2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r>
              <a:rPr lang="en-US" sz="22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</a:t>
            </a:r>
            <a:r>
              <a:rPr lang="en-US" sz="22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2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= </a:t>
            </a:r>
            <a:r>
              <a:rPr lang="en-US" sz="22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endParaRPr lang="en-US" sz="2200" dirty="0">
              <a:solidFill>
                <a:srgbClr val="6666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sub </a:t>
            </a:r>
            <a:r>
              <a:rPr lang="en-US" sz="22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2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12 </a:t>
            </a:r>
            <a:r>
              <a:rPr lang="en-US" sz="22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; allocate local </a:t>
            </a:r>
            <a:r>
              <a:rPr lang="en-US" sz="22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varaibles</a:t>
            </a:r>
            <a:endParaRPr lang="en-US" sz="2200" dirty="0">
              <a:solidFill>
                <a:srgbClr val="6666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      ; </a:t>
            </a:r>
            <a:r>
              <a:rPr lang="en-US" sz="22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sizeof</a:t>
            </a:r>
            <a:r>
              <a:rPr lang="en-US" sz="22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(a) + </a:t>
            </a:r>
            <a:r>
              <a:rPr lang="en-US" sz="22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sizeof</a:t>
            </a:r>
            <a:r>
              <a:rPr lang="en-US" sz="22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(b) + </a:t>
            </a:r>
            <a:r>
              <a:rPr lang="en-US" sz="22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sizeof</a:t>
            </a:r>
            <a:r>
              <a:rPr lang="en-US" sz="22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(c)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x = [</a:t>
            </a:r>
            <a:r>
              <a:rPr lang="en-US" sz="22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2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+ 8], y = [</a:t>
            </a:r>
            <a:r>
              <a:rPr lang="en-US" sz="22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2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+ 12], z = [</a:t>
            </a:r>
            <a:r>
              <a:rPr lang="en-US" sz="22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r>
              <a:rPr lang="en-US" sz="22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+ 16]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a=[ebp-4]=[esp+8],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; b=[ebp-8]=[esp+4], c=[ebp-12] = [</a:t>
            </a:r>
            <a:r>
              <a:rPr lang="en-US" sz="2200" dirty="0" err="1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200" dirty="0">
                <a:solidFill>
                  <a:srgbClr val="6666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]</a:t>
            </a: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mov </a:t>
            </a:r>
            <a:r>
              <a:rPr lang="en-US" sz="22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esp</a:t>
            </a:r>
            <a:r>
              <a:rPr lang="en-US" sz="22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, </a:t>
            </a:r>
            <a:r>
              <a:rPr lang="en-US" sz="22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2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pop </a:t>
            </a:r>
            <a:r>
              <a:rPr lang="en-US" sz="2200" dirty="0" err="1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ebp</a:t>
            </a:r>
            <a:endParaRPr lang="en-US" sz="2200" dirty="0">
              <a:solidFill>
                <a:srgbClr val="993366"/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  <a:p>
            <a:pPr lvl="0">
              <a:spcAft>
                <a:spcPts val="0"/>
              </a:spcAft>
            </a:pPr>
            <a:r>
              <a:rPr lang="en-US" sz="2200" dirty="0">
                <a:solidFill>
                  <a:srgbClr val="993366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ret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414A988A-1378-4FAA-41BF-CBC58D4F63E7}"/>
              </a:ext>
            </a:extLst>
          </p:cNvPr>
          <p:cNvSpPr/>
          <p:nvPr/>
        </p:nvSpPr>
        <p:spPr>
          <a:xfrm>
            <a:off x="891251" y="4962645"/>
            <a:ext cx="2286000" cy="111406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4829E2-19B2-61C7-77EE-1499D1A27D3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0" y="5943600"/>
            <a:ext cx="5029200" cy="1371600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x86 has a special instruction for this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chemeClr val="accent4"/>
                </a:solidFill>
                <a:latin typeface="LM Mono 10" pitchFamily="17"/>
              </a:rPr>
              <a:t>leave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CD00-7E6A-6356-46CD-18C8221028C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Back to stack frames, so why do we need them?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BC214-DE59-E581-CD6A-931F55B42E8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… They are not strictly required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GCC compiler option  </a:t>
            </a:r>
            <a:r>
              <a:rPr lang="en-US" sz="2600" dirty="0">
                <a:solidFill>
                  <a:srgbClr val="993366"/>
                </a:solidFill>
                <a:latin typeface="LM Mono 10" pitchFamily="17"/>
              </a:rPr>
              <a:t>-</a:t>
            </a:r>
            <a:r>
              <a:rPr lang="en-US" sz="2600" dirty="0" err="1">
                <a:solidFill>
                  <a:schemeClr val="accent4"/>
                </a:solidFill>
                <a:latin typeface="LM Mono 10" pitchFamily="17"/>
              </a:rPr>
              <a:t>fomit</a:t>
            </a:r>
            <a:r>
              <a:rPr lang="en-US" sz="2600" dirty="0">
                <a:solidFill>
                  <a:schemeClr val="accent4"/>
                </a:solidFill>
                <a:latin typeface="LM Mono 10" pitchFamily="17"/>
              </a:rPr>
              <a:t>-frame-pointer</a:t>
            </a:r>
            <a:r>
              <a:rPr lang="en-US" sz="2600" dirty="0">
                <a:solidFill>
                  <a:srgbClr val="993366"/>
                </a:solidFill>
                <a:latin typeface="LM Mono 10" pitchFamily="17"/>
              </a:rPr>
              <a:t> </a:t>
            </a:r>
            <a:r>
              <a:rPr lang="en-US" dirty="0"/>
              <a:t>can disable them</a:t>
            </a:r>
          </a:p>
          <a:p>
            <a:pPr lvl="0"/>
            <a:r>
              <a:rPr lang="en-US" sz="2600" dirty="0">
                <a:solidFill>
                  <a:schemeClr val="accent4"/>
                </a:solidFill>
                <a:latin typeface="LM Mono 10" pitchFamily="17"/>
              </a:rPr>
              <a:t>Don't keep the frame pointer in a register for functions that don't need one. This avoids the instructions to save, set up and restore frame pointers; it also makes an extra register available in many functions. </a:t>
            </a:r>
            <a:r>
              <a:rPr lang="en-US" sz="2600" b="1" dirty="0">
                <a:solidFill>
                  <a:schemeClr val="accent4"/>
                </a:solidFill>
                <a:latin typeface="LM Mono 10" pitchFamily="17"/>
              </a:rPr>
              <a:t>It also makes debugging impossible on some machines.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19AD-4AA9-5572-3A64-7B18ACC994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Referencing args without frames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AF1B5-631B-F422-CD06-4F69E20B497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633640" y="1769040"/>
            <a:ext cx="3942000" cy="49892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Initially parameter is </a:t>
            </a:r>
            <a:r>
              <a:rPr lang="en-US" sz="3200" dirty="0">
                <a:solidFill>
                  <a:schemeClr val="accent4"/>
                </a:solidFill>
                <a:latin typeface="Liberation Sans" pitchFamily="18"/>
              </a:rPr>
              <a:t>[ESP + 4]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Later as the function pushes things on the stack it changes, e.g., </a:t>
            </a:r>
            <a:r>
              <a:rPr lang="en-US" sz="3200" dirty="0">
                <a:solidFill>
                  <a:schemeClr val="accent4"/>
                </a:solidFill>
                <a:latin typeface="Liberation Sans" pitchFamily="18"/>
              </a:rPr>
              <a:t>[ESP + 8]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325BC8-3D69-558B-6844-C97725DEB73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200" y="1674720"/>
            <a:ext cx="5176440" cy="2323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09CAD0-668B-E6D6-5800-33EA6006B7A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52040" y="4147920"/>
            <a:ext cx="4499280" cy="2068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B2426114-2EB8-6155-6A31-7EED7DE53D85}"/>
              </a:ext>
            </a:extLst>
          </p:cNvPr>
          <p:cNvSpPr/>
          <p:nvPr/>
        </p:nvSpPr>
        <p:spPr>
          <a:xfrm>
            <a:off x="685800" y="2514600"/>
            <a:ext cx="45720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A1EBC6F-A10F-531A-6E47-6ECBE14A81C0}"/>
              </a:ext>
            </a:extLst>
          </p:cNvPr>
          <p:cNvSpPr/>
          <p:nvPr/>
        </p:nvSpPr>
        <p:spPr>
          <a:xfrm>
            <a:off x="685800" y="4741200"/>
            <a:ext cx="4572000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6720">
            <a:solidFill>
              <a:srgbClr val="FF3333"/>
            </a:solidFill>
            <a:prstDash val="solid"/>
          </a:ln>
        </p:spPr>
        <p:txBody>
          <a:bodyPr wrap="none" lIns="108000" tIns="62999" rIns="108000" bIns="62999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Liberation Sans" pitchFamily="18"/>
              <a:ea typeface="WenQuanYi Micro Hei" pitchFamily="2"/>
              <a:cs typeface="Lohit Hindi" pitchFamily="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5838-CA87-B8B7-D84C-76A0A93935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E3582-568A-D5A5-C42F-53C9247194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Debugging becomes hard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As ESP changes one has to manually keep track where local variables are relative to ESP (ESP + 4 or +8)</a:t>
            </a:r>
          </a:p>
          <a:p>
            <a:pPr marL="4572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b="1" dirty="0">
                <a:latin typeface="Liberation Sans" pitchFamily="18"/>
              </a:rPr>
              <a:t>Compiler can easily do this and generate correct code!</a:t>
            </a:r>
          </a:p>
          <a:p>
            <a:pPr marL="4572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b="1" dirty="0">
                <a:latin typeface="Liberation Sans" pitchFamily="18"/>
              </a:rPr>
              <a:t>But it's hard for a human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Liberation Sans" pitchFamily="18"/>
              </a:rPr>
              <a:t>It's hard to unwind the stack in case of a crash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000" dirty="0">
                <a:latin typeface="Liberation Sans" pitchFamily="18"/>
              </a:rPr>
              <a:t>To print out a </a:t>
            </a:r>
            <a:r>
              <a:rPr lang="en-US" sz="3000" dirty="0" err="1">
                <a:latin typeface="Liberation Sans" pitchFamily="18"/>
              </a:rPr>
              <a:t>backtrace</a:t>
            </a:r>
            <a:endParaRPr lang="en-US" sz="3000" dirty="0">
              <a:latin typeface="Liberation Sans" pitchFamily="18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371F-F0C9-9ABA-A318-0B6AE498316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And you only save...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E0178-ED54-8AE7-0EE0-360987F501D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8960"/>
          </a:xfrm>
        </p:spPr>
        <p:txBody>
          <a:bodyPr>
            <a:noAutofit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couple instructions required to maintain the stack frame: </a:t>
            </a:r>
            <a:r>
              <a:rPr lang="en-US" sz="28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register (EBP)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x32 has 8 registers (and one is ESP, so 7 are left)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 taking another one is 1/7 or 14.28% of register space</a:t>
            </a:r>
          </a:p>
          <a:p>
            <a:pPr marL="914400" lvl="3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Sometimes it makes sense!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x64 has </a:t>
            </a:r>
            <a:r>
              <a:rPr lang="en-US" sz="280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registers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so it doesn't really matter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That said, GCC sets -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fomit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-frame-pointer to “on”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 -O, -O1, -O2 …</a:t>
            </a:r>
          </a:p>
          <a:p>
            <a:pPr marL="914400" lvl="2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Don't get surprised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FA237-7BE3-CDE5-4F01-9B8A876AC3E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Relevant part of the GCC manual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EB763-68BD-2B83-CA7D-B9A5797C3975}"/>
              </a:ext>
            </a:extLst>
          </p:cNvPr>
          <p:cNvSpPr txBox="1"/>
          <p:nvPr/>
        </p:nvSpPr>
        <p:spPr>
          <a:xfrm>
            <a:off x="888357" y="1801185"/>
            <a:ext cx="85102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3.10 Options That Control Optimization</a:t>
            </a:r>
          </a:p>
          <a:p>
            <a:pPr lvl="0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https://gcc.gnu.org/onlinedocs/gcc/Optimize-Options.html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AA414-BC84-F69A-6FBC-105AD4F2D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6E882-F8CE-B564-36F6-65BB94FE9DA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 dirty="0"/>
              <a:t>Poll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DC98F-EDB7-421A-CC4E-B903F575740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088960"/>
          </a:xfrm>
        </p:spPr>
        <p:txBody>
          <a:bodyPr>
            <a:normAutofit/>
          </a:bodyPr>
          <a:lstStyle/>
          <a:p>
            <a:pPr lvl="0">
              <a:buSzPct val="100000"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</a:t>
            </a:r>
            <a:endParaRPr lang="en-US" sz="2600" dirty="0">
              <a:solidFill>
                <a:schemeClr val="accent6">
                  <a:lumMod val="75000"/>
                </a:schemeClr>
              </a:solidFill>
              <a:latin typeface="FiraMono Nerd Font Mono" panose="020B0509050000020004" pitchFamily="49" charset="0"/>
              <a:ea typeface="FiraMono Nerd Font Mono" panose="020B050905000002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0679AA-58C0-0DF2-C16C-E541400F2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809" y="4413068"/>
            <a:ext cx="2543556" cy="254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567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5B2638C-101F-AF00-33D3-15A4E8B778C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4800"/>
              <a:t>Saving and restoring registers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D668-D64B-5523-34AD-7FAF0CBB4C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Saving register state across invocations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4A9BF-F25E-1B7B-7556-D813E67F80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Processor doesn't save registers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General purpose, segment, flags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Again, a calling convention is needed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Agreement on what gets saved by the callee and the caller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70C1-7EC3-DAED-88D6-5698681E1B4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Calling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BF8DA-AA18-CDBF-8D95-99492867403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440"/>
          </a:xfrm>
        </p:spPr>
        <p:txBody>
          <a:bodyPr>
            <a:normAutofit fontScale="92500" lnSpcReduction="20000"/>
          </a:bodyPr>
          <a:lstStyle/>
          <a:p>
            <a:pPr lvl="0"/>
            <a:endParaRPr lang="en-US" dirty="0"/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// some code...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foo();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chemeClr val="accent6">
                    <a:lumMod val="75000"/>
                  </a:schemeClr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// more code..</a:t>
            </a:r>
          </a:p>
          <a:p>
            <a:pPr lvl="0"/>
            <a:endParaRPr lang="en-US" dirty="0"/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Stack contains information for </a:t>
            </a:r>
            <a:r>
              <a:rPr lang="en-US" dirty="0">
                <a:solidFill>
                  <a:srgbClr val="1B75BC"/>
                </a:solidFill>
              </a:rPr>
              <a:t>how to return</a:t>
            </a:r>
            <a:r>
              <a:rPr lang="en-US" dirty="0"/>
              <a:t> from a subroutine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i.e., from foo()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C54D3-76C6-A392-2953-D9A3603CE13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4384440"/>
          </a:xfrm>
        </p:spPr>
        <p:txBody>
          <a:bodyPr>
            <a:normAutofit fontScale="92500" lnSpcReduction="2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Functions can be called from different places in the program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93366"/>
                </a:solidFill>
              </a:rPr>
              <a:t>       </a:t>
            </a: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if (a == 0) {</a:t>
            </a:r>
          </a:p>
          <a:p>
            <a:pPr lvl="0">
              <a:spcAft>
                <a:spcPts val="0"/>
              </a:spcAft>
            </a:pPr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foo();</a:t>
            </a:r>
          </a:p>
          <a:p>
            <a:pPr lvl="0"/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…</a:t>
            </a:r>
          </a:p>
          <a:p>
            <a:pPr lvl="0"/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} else {</a:t>
            </a:r>
          </a:p>
          <a:p>
            <a:pPr lvl="0"/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foo();</a:t>
            </a:r>
          </a:p>
          <a:p>
            <a:pPr lvl="0"/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    …</a:t>
            </a:r>
          </a:p>
          <a:p>
            <a:pPr lvl="0"/>
            <a:r>
              <a:rPr lang="en-US" sz="2600" dirty="0">
                <a:solidFill>
                  <a:srgbClr val="94476B"/>
                </a:solidFill>
                <a:latin typeface="FiraMono Nerd Font Mono" panose="020B0509050000020004" pitchFamily="49" charset="0"/>
                <a:ea typeface="FiraMono Nerd Font Mono" panose="020B0509050000020004" pitchFamily="49" charset="0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8D68-6BB9-7F65-F334-9FEC31DFAAB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Saving register state across invocations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09695-C09E-578B-C4AC-37D28C2D12C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Registers EAX, ECX, and EDX are </a:t>
            </a:r>
            <a:r>
              <a:rPr lang="en-US" dirty="0">
                <a:solidFill>
                  <a:schemeClr val="accent4"/>
                </a:solidFill>
              </a:rPr>
              <a:t>caller-saved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The function is free to use them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... the rest are </a:t>
            </a:r>
            <a:r>
              <a:rPr lang="en-US" dirty="0">
                <a:solidFill>
                  <a:schemeClr val="accent4"/>
                </a:solidFill>
              </a:rPr>
              <a:t>callee-saved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If the function uses them it has to restore them to the original values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8371-0241-634D-6889-BB3768CD390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E5410-6362-749F-AD85-5ACC1CA1C9B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In general there multiple calling conventions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We described </a:t>
            </a:r>
            <a:r>
              <a:rPr lang="en-US" sz="3200" b="1" dirty="0" err="1">
                <a:latin typeface="Liberation Sans" pitchFamily="18"/>
              </a:rPr>
              <a:t>cdecl</a:t>
            </a:r>
            <a:endParaRPr lang="en-US" sz="3200" b="1" dirty="0">
              <a:latin typeface="Liberation Sans" pitchFamily="18"/>
            </a:endParaRP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b="1" dirty="0">
                <a:latin typeface="Liberation Sans" pitchFamily="18"/>
              </a:rPr>
              <a:t>Make sure you know what you're doing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100000"/>
              <a:buNone/>
            </a:pPr>
            <a:r>
              <a:rPr lang="en-US" sz="3200" dirty="0">
                <a:latin typeface="Liberation Sans" pitchFamily="18"/>
                <a:hlinkClick r:id="rId3"/>
              </a:rPr>
              <a:t>https://en.wikipedia.org/wiki/X86_calling_conventions#cdecl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100000"/>
              <a:buNone/>
            </a:pPr>
            <a:r>
              <a:rPr lang="en-US" sz="3200" dirty="0">
                <a:latin typeface="Liberation Sans" pitchFamily="18"/>
              </a:rPr>
              <a:t> 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It's easy as long as you know how to read the table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1C26-C213-77FF-5C2F-B1F1AD2330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 dirty="0"/>
              <a:t>Intel vs GNU ASM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619B6-3904-0D4E-9AB8-09D032AB12C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39"/>
            <a:ext cx="4426920" cy="5291517"/>
          </a:xfrm>
        </p:spPr>
        <p:txBody>
          <a:bodyPr>
            <a:normAutofit fontScale="85000" lnSpcReduction="20000"/>
          </a:bodyPr>
          <a:lstStyle/>
          <a:p>
            <a:pPr lvl="0">
              <a:buSzPct val="45000"/>
            </a:pPr>
            <a:r>
              <a:rPr lang="en-US" dirty="0"/>
              <a:t>Intel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ebx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into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eax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endParaRPr lang="en-US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MMono10" pitchFamily="17"/>
              </a:rPr>
              <a:t>Move the 4 bytes in memory at the address contained in EBX into EAX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[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] 	</a:t>
            </a:r>
          </a:p>
          <a:p>
            <a:pPr marL="457200" lvl="0" indent="-457200">
              <a:lnSpc>
                <a:spcPct val="12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4 bytes at memory address ESI + (-4) into EAX</a:t>
            </a:r>
          </a:p>
          <a:p>
            <a:pPr lvl="0"/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</a:t>
            </a:r>
            <a:r>
              <a:rPr lang="en-US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r>
              <a:rPr lang="en-US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[esi-4]</a:t>
            </a:r>
          </a:p>
          <a:p>
            <a:pPr lvl="0"/>
            <a:endParaRPr lang="en-US" dirty="0">
              <a:solidFill>
                <a:srgbClr val="94476B"/>
              </a:solidFill>
              <a:latin typeface="LMMono10" pitchFamily="1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20CD5-4A0F-9FF9-F75B-1F5F951F132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39"/>
            <a:ext cx="4426920" cy="5489315"/>
          </a:xfrm>
        </p:spPr>
        <p:txBody>
          <a:bodyPr>
            <a:normAutofit/>
          </a:bodyPr>
          <a:lstStyle/>
          <a:p>
            <a:pPr lvl="0">
              <a:buSzPct val="45000"/>
            </a:pPr>
            <a:r>
              <a:rPr lang="en-US" sz="2200" dirty="0"/>
              <a:t>GNU</a:t>
            </a:r>
          </a:p>
          <a:p>
            <a:pPr lvl="0">
              <a:buSzPct val="45000"/>
            </a:pPr>
            <a:endParaRPr lang="en-US" sz="1200" dirty="0">
              <a:solidFill>
                <a:srgbClr val="94476B"/>
              </a:solidFill>
              <a:latin typeface="LM Mono 10" pitchFamily="17"/>
            </a:endParaRPr>
          </a:p>
          <a:p>
            <a:pPr lvl="0" algn="l"/>
            <a:r>
              <a:rPr lang="en-US" sz="2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%</a:t>
            </a:r>
            <a:r>
              <a:rPr lang="en-US" sz="2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sz="2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, %</a:t>
            </a:r>
            <a:r>
              <a:rPr lang="en-US" sz="2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27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 algn="l"/>
            <a:endParaRPr lang="en-US" sz="2700" dirty="0">
              <a:solidFill>
                <a:srgbClr val="94476B"/>
              </a:solidFill>
              <a:latin typeface="LM Mono 10" pitchFamily="17"/>
            </a:endParaRPr>
          </a:p>
          <a:p>
            <a:pPr lvl="0" algn="l"/>
            <a:endParaRPr lang="en-US" sz="2700" dirty="0">
              <a:solidFill>
                <a:srgbClr val="94476B"/>
              </a:solidFill>
              <a:latin typeface="LM Mono 10" pitchFamily="17"/>
            </a:endParaRPr>
          </a:p>
          <a:p>
            <a:pPr lvl="0" algn="l"/>
            <a:r>
              <a:rPr lang="en-US" sz="2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(%</a:t>
            </a:r>
            <a:r>
              <a:rPr lang="en-US" sz="2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ebx</a:t>
            </a:r>
            <a:r>
              <a:rPr lang="en-US" sz="2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), %</a:t>
            </a:r>
            <a:r>
              <a:rPr lang="en-US" sz="2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27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 algn="l"/>
            <a:endParaRPr lang="en-US" sz="2700" dirty="0">
              <a:solidFill>
                <a:srgbClr val="94476B"/>
              </a:solidFill>
              <a:latin typeface="LM Mono 10" pitchFamily="17"/>
            </a:endParaRPr>
          </a:p>
          <a:p>
            <a:pPr lvl="0" algn="l"/>
            <a:endParaRPr lang="en-US" sz="2700" dirty="0">
              <a:solidFill>
                <a:srgbClr val="94476B"/>
              </a:solidFill>
              <a:latin typeface="LM Mono 10" pitchFamily="17"/>
            </a:endParaRPr>
          </a:p>
          <a:p>
            <a:pPr lvl="0" algn="l"/>
            <a:r>
              <a:rPr lang="en-US" sz="2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mov -4(%</a:t>
            </a:r>
            <a:r>
              <a:rPr lang="en-US" sz="2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esi</a:t>
            </a:r>
            <a:r>
              <a:rPr lang="en-US" sz="2700" dirty="0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), %</a:t>
            </a:r>
            <a:r>
              <a:rPr lang="en-US" sz="2700" dirty="0" err="1">
                <a:solidFill>
                  <a:srgbClr val="94476B"/>
                </a:solidFill>
                <a:latin typeface="FiraMono Nerd Font" panose="020B0509050000020004" pitchFamily="49" charset="0"/>
                <a:ea typeface="FiraMono Nerd Font" panose="020B0509050000020004" pitchFamily="49" charset="0"/>
              </a:rPr>
              <a:t>eax</a:t>
            </a:r>
            <a:endParaRPr lang="en-US" sz="2700" dirty="0">
              <a:solidFill>
                <a:srgbClr val="94476B"/>
              </a:solidFill>
              <a:latin typeface="FiraMono Nerd Font" panose="020B0509050000020004" pitchFamily="49" charset="0"/>
              <a:ea typeface="FiraMono Nerd Font" panose="020B0509050000020004" pitchFamily="49" charset="0"/>
            </a:endParaRPr>
          </a:p>
          <a:p>
            <a:pPr lvl="0" algn="l"/>
            <a:endParaRPr lang="en-US" sz="2110" dirty="0">
              <a:solidFill>
                <a:srgbClr val="94476B"/>
              </a:solidFill>
              <a:latin typeface="LM Mono 10" pitchFamily="17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9708701-98A1-EC5F-836F-24A8588B707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3999" y="301320"/>
            <a:ext cx="9071640" cy="5851800"/>
          </a:xfrm>
        </p:spPr>
        <p:txBody>
          <a:bodyPr anchor="ctr"/>
          <a:lstStyle/>
          <a:p>
            <a:pPr lvl="0" algn="ctr"/>
            <a:r>
              <a:rPr lang="en-US" sz="4800"/>
              <a:t>Questions?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2B3FD-DC2E-38EB-0A8B-6328EBE8C6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BD9F1-0BB1-E9A9-54C2-5114118396D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https://en.wikibooks.org/wiki/X86_Disassembly/Functions_and_Stack_Frames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https://en.wikipedia.org/wiki/Calling_convention</a:t>
            </a:r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https://en.wikipedia.org/wiki/X86_calling_conventions</a:t>
            </a:r>
            <a:endParaRPr lang="en-US" dirty="0"/>
          </a:p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http://stackoverflow.com/questions/14666665/trying-to-understand-gcc-option-fomit-frame-pointer</a:t>
            </a:r>
          </a:p>
          <a:p>
            <a:pPr lvl="0">
              <a:buSzPct val="100000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45D2-E11E-DE5C-F425-8C259F12705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4982400" cy="1262160"/>
          </a:xfrm>
        </p:spPr>
        <p:txBody>
          <a:bodyPr/>
          <a:lstStyle/>
          <a:p>
            <a:pPr lvl="0"/>
            <a:r>
              <a:rPr lang="en-US"/>
              <a:t>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7179A-2275-2EE4-F4AF-7DFDB3C5375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982400" cy="4384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Main purpose: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Store the return address for the current procedure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1B75BC"/>
                </a:solidFill>
                <a:latin typeface="Liberation Sans" pitchFamily="18"/>
              </a:rPr>
              <a:t>Caller</a:t>
            </a:r>
            <a:r>
              <a:rPr lang="en-US" sz="3200" dirty="0">
                <a:latin typeface="Liberation Sans" pitchFamily="18"/>
              </a:rPr>
              <a:t> pushes return address on the stack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1B75BC"/>
                </a:solidFill>
                <a:latin typeface="Liberation Sans" pitchFamily="18"/>
              </a:rPr>
              <a:t>Callee</a:t>
            </a:r>
            <a:r>
              <a:rPr lang="en-US" sz="3200" dirty="0">
                <a:latin typeface="Liberation Sans" pitchFamily="18"/>
              </a:rPr>
              <a:t> pops it and jumps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  <p:pic>
        <p:nvPicPr>
          <p:cNvPr id="4" name="Picture 234">
            <a:extLst>
              <a:ext uri="{FF2B5EF4-FFF2-40B4-BE49-F238E27FC236}">
                <a16:creationId xmlns:a16="http://schemas.microsoft.com/office/drawing/2014/main" id="{F17E21E0-9C09-E757-BC17-40501ADA2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80" y="493920"/>
            <a:ext cx="3409920" cy="689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3DF66E-D75D-F2D2-C57D-E9107DCF161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064200" y="1636560"/>
            <a:ext cx="804240" cy="94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2D6641-B242-33BA-30CA-E470FE2A09D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 rot="10800000" flipH="1">
            <a:off x="6172200" y="1273680"/>
            <a:ext cx="822600" cy="68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174709-247E-D02F-9248-EC3ED7D1E5F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172200" y="1636560"/>
            <a:ext cx="804240" cy="29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9152CF-27AE-587A-B6BA-CC5F8616F6B3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7012440" y="1389240"/>
            <a:ext cx="2111760" cy="47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D7B5E6-0F33-54BE-31E9-E6BDD1EDDC1B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8229600" y="1610640"/>
            <a:ext cx="1245960" cy="1589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39142B-37D3-C0C7-6FB5-0200F72D0CF3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6172200" y="1246680"/>
            <a:ext cx="822600" cy="24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55EA-89F2-D883-440A-361DA2E1484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301320"/>
            <a:ext cx="4982400" cy="1262160"/>
          </a:xfrm>
        </p:spPr>
        <p:txBody>
          <a:bodyPr/>
          <a:lstStyle/>
          <a:p>
            <a:pPr lvl="0"/>
            <a:r>
              <a:rPr lang="en-US"/>
              <a:t>Stack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1BF02-EFB7-8719-D848-1AC05B4E920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982400" cy="4384440"/>
          </a:xfrm>
        </p:spPr>
        <p:txBody>
          <a:bodyPr/>
          <a:lstStyle/>
          <a:p>
            <a:pPr marL="457200" lvl="0" indent="-457200"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Main purpose: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latin typeface="Liberation Sans" pitchFamily="18"/>
              </a:rPr>
              <a:t>Store the return address for the current procedure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1B75BC"/>
                </a:solidFill>
                <a:latin typeface="Liberation Sans" pitchFamily="18"/>
              </a:rPr>
              <a:t>Caller</a:t>
            </a:r>
            <a:r>
              <a:rPr lang="en-US" sz="3200" dirty="0">
                <a:latin typeface="Liberation Sans" pitchFamily="18"/>
              </a:rPr>
              <a:t> pushes return address on the stack</a:t>
            </a:r>
          </a:p>
          <a:p>
            <a:pPr marL="457200" lvl="1" indent="-457200" hangingPunct="0">
              <a:spcBef>
                <a:spcPts val="0"/>
              </a:spcBef>
              <a:spcAft>
                <a:spcPts val="1414"/>
              </a:spcAft>
              <a:buSzPct val="100000"/>
            </a:pPr>
            <a:r>
              <a:rPr lang="en-US" sz="3200" dirty="0">
                <a:solidFill>
                  <a:srgbClr val="1B75BC"/>
                </a:solidFill>
                <a:latin typeface="Liberation Sans" pitchFamily="18"/>
              </a:rPr>
              <a:t>Callee</a:t>
            </a:r>
            <a:r>
              <a:rPr lang="en-US" sz="3200" dirty="0">
                <a:latin typeface="Liberation Sans" pitchFamily="18"/>
              </a:rPr>
              <a:t> pops it and jumps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</p:txBody>
      </p:sp>
      <p:pic>
        <p:nvPicPr>
          <p:cNvPr id="4" name="Picture 234">
            <a:extLst>
              <a:ext uri="{FF2B5EF4-FFF2-40B4-BE49-F238E27FC236}">
                <a16:creationId xmlns:a16="http://schemas.microsoft.com/office/drawing/2014/main" id="{F17DC4C6-8143-178C-6F6D-C775898D9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80" y="493920"/>
            <a:ext cx="3409920" cy="689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14706C-D238-A4FF-A823-E8380B058089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064200" y="1636560"/>
            <a:ext cx="804240" cy="1563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12E95A-72E9-2E3E-4AAC-012E9F4ECA6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 rot="10800000" flipH="1">
            <a:off x="6172200" y="1310040"/>
            <a:ext cx="822600" cy="612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E4C91E-429B-08F5-2DD3-B45DEFAD799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6172200" y="1636560"/>
            <a:ext cx="804240" cy="4078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4D7B75-6B52-6EB5-3350-9875366D636A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7032240" y="1371600"/>
            <a:ext cx="2111760" cy="47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F4130B-D85C-17AD-5107-037E71C8A273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8229600" y="1600200"/>
            <a:ext cx="124596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DBDBB4-E4B2-15A0-36E7-FF9BA6DF43F8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6172200" y="1251000"/>
            <a:ext cx="822600" cy="24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"/>
                            </p:stCondLst>
                            <p:childTnLst>
                              <p:par>
                                <p:cTn id="15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"/>
                            </p:stCondLst>
                            <p:childTnLst>
                              <p:par>
                                <p:cTn id="18" presetClass="exit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2"/>
                            </p:stCondLst>
                            <p:childTnLst>
                              <p:par>
                                <p:cTn id="2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927F-8631-1620-AB22-391B3D14E4E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Calling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F4FE6-30C0-4FF0-3C81-F95C2D98B48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4426920" cy="4384440"/>
          </a:xfrm>
        </p:spPr>
        <p:txBody>
          <a:bodyPr>
            <a:normAutofit lnSpcReduction="10000"/>
          </a:bodyPr>
          <a:lstStyle/>
          <a:p>
            <a:pPr lvl="0"/>
            <a:endParaRPr lang="en-US"/>
          </a:p>
          <a:p>
            <a:pPr lvl="0">
              <a:spcAft>
                <a:spcPts val="0"/>
              </a:spcAft>
            </a:pPr>
            <a:r>
              <a:rPr lang="en-US" sz="2600">
                <a:solidFill>
                  <a:srgbClr val="94476B"/>
                </a:solidFill>
                <a:latin typeface="LM Mono 10" pitchFamily="17"/>
              </a:rPr>
              <a:t>// some code...</a:t>
            </a:r>
          </a:p>
          <a:p>
            <a:pPr lvl="0">
              <a:spcAft>
                <a:spcPts val="0"/>
              </a:spcAft>
            </a:pPr>
            <a:r>
              <a:rPr lang="en-US" sz="2600">
                <a:solidFill>
                  <a:srgbClr val="94476B"/>
                </a:solidFill>
                <a:latin typeface="LM Mono 10" pitchFamily="17"/>
              </a:rPr>
              <a:t>foo();</a:t>
            </a:r>
          </a:p>
          <a:p>
            <a:pPr lvl="0">
              <a:spcAft>
                <a:spcPts val="0"/>
              </a:spcAft>
            </a:pPr>
            <a:r>
              <a:rPr lang="en-US" sz="2600">
                <a:solidFill>
                  <a:srgbClr val="94476B"/>
                </a:solidFill>
                <a:latin typeface="LM Mono 10" pitchFamily="17"/>
              </a:rPr>
              <a:t>// more code..</a:t>
            </a:r>
          </a:p>
          <a:p>
            <a:pPr lvl="0"/>
            <a:endParaRPr lang="en-US"/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Stack contains information for </a:t>
            </a:r>
            <a:r>
              <a:rPr lang="en-US">
                <a:solidFill>
                  <a:srgbClr val="1B75BC"/>
                </a:solidFill>
              </a:rPr>
              <a:t>how to return</a:t>
            </a:r>
            <a:r>
              <a:rPr lang="en-US"/>
              <a:t> from a subroutine</a:t>
            </a:r>
          </a:p>
          <a:p>
            <a:pPr marL="0" lvl="1" indent="0" hangingPunct="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</a:pPr>
            <a:r>
              <a:rPr lang="en-US" sz="3200">
                <a:latin typeface="Liberation Sans" pitchFamily="18"/>
              </a:rPr>
              <a:t>i.e., from foo()</a:t>
            </a:r>
          </a:p>
          <a:p>
            <a:pPr lvl="0">
              <a:buSzPct val="45000"/>
              <a:buFont typeface="StarSymbol"/>
              <a:buChar char="●"/>
            </a:pP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9971F-E309-358D-FF75-F94DC47D104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52680" y="1769040"/>
            <a:ext cx="4426920" cy="4384440"/>
          </a:xfrm>
        </p:spPr>
        <p:txBody>
          <a:bodyPr>
            <a:normAutofit fontScale="92500" lnSpcReduction="20000"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Functions can be called from different places in the program</a:t>
            </a:r>
          </a:p>
          <a:p>
            <a:pPr lvl="0">
              <a:spcAft>
                <a:spcPts val="0"/>
              </a:spcAft>
            </a:pPr>
            <a:r>
              <a:rPr lang="en-US" sz="2600">
                <a:solidFill>
                  <a:srgbClr val="993366"/>
                </a:solidFill>
              </a:rPr>
              <a:t>       </a:t>
            </a:r>
            <a:r>
              <a:rPr lang="en-US" sz="2600">
                <a:solidFill>
                  <a:srgbClr val="94476B"/>
                </a:solidFill>
                <a:latin typeface="LM Mono 10" pitchFamily="17"/>
              </a:rPr>
              <a:t>if (a == 0) {</a:t>
            </a:r>
          </a:p>
          <a:p>
            <a:pPr lvl="0">
              <a:spcAft>
                <a:spcPts val="0"/>
              </a:spcAft>
            </a:pPr>
            <a:r>
              <a:rPr lang="en-US" sz="2600">
                <a:solidFill>
                  <a:srgbClr val="94476B"/>
                </a:solidFill>
                <a:latin typeface="LM Mono 10" pitchFamily="17"/>
              </a:rPr>
              <a:t>        foo();</a:t>
            </a:r>
          </a:p>
          <a:p>
            <a:pPr lvl="0"/>
            <a:r>
              <a:rPr lang="en-US" sz="2600">
                <a:solidFill>
                  <a:srgbClr val="94476B"/>
                </a:solidFill>
                <a:latin typeface="LM Mono 10" pitchFamily="17"/>
              </a:rPr>
              <a:t>        …</a:t>
            </a:r>
          </a:p>
          <a:p>
            <a:pPr lvl="0"/>
            <a:r>
              <a:rPr lang="en-US" sz="2600">
                <a:solidFill>
                  <a:srgbClr val="94476B"/>
                </a:solidFill>
                <a:latin typeface="LM Mono 10" pitchFamily="17"/>
              </a:rPr>
              <a:t>    } else {</a:t>
            </a:r>
          </a:p>
          <a:p>
            <a:pPr lvl="0"/>
            <a:r>
              <a:rPr lang="en-US" sz="2600">
                <a:solidFill>
                  <a:srgbClr val="94476B"/>
                </a:solidFill>
                <a:latin typeface="LM Mono 10" pitchFamily="17"/>
              </a:rPr>
              <a:t>        foo();</a:t>
            </a:r>
          </a:p>
          <a:p>
            <a:pPr lvl="0"/>
            <a:r>
              <a:rPr lang="en-US" sz="2600">
                <a:solidFill>
                  <a:srgbClr val="94476B"/>
                </a:solidFill>
                <a:latin typeface="LM Mono 10" pitchFamily="17"/>
              </a:rPr>
              <a:t>        …</a:t>
            </a:r>
          </a:p>
          <a:p>
            <a:pPr lvl="0"/>
            <a:r>
              <a:rPr lang="en-US" sz="2600">
                <a:solidFill>
                  <a:srgbClr val="94476B"/>
                </a:solidFill>
                <a:latin typeface="LM Mono 10" pitchFamily="17"/>
              </a:rPr>
              <a:t>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Blu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Glossy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vihree2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harmaa2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14056</TotalTime>
  <Words>3523</Words>
  <Application>Microsoft Macintosh PowerPoint</Application>
  <PresentationFormat>Custom</PresentationFormat>
  <Paragraphs>729</Paragraphs>
  <Slides>64</Slides>
  <Notes>64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64</vt:i4>
      </vt:variant>
    </vt:vector>
  </HeadingPairs>
  <TitlesOfParts>
    <vt:vector size="80" baseType="lpstr">
      <vt:lpstr>Aptos</vt:lpstr>
      <vt:lpstr>Arial</vt:lpstr>
      <vt:lpstr>Bitstream Vera Sans</vt:lpstr>
      <vt:lpstr>FiraMono Nerd Font</vt:lpstr>
      <vt:lpstr>FiraMono Nerd Font Mono</vt:lpstr>
      <vt:lpstr>Liberation Sans</vt:lpstr>
      <vt:lpstr>Liberation Serif</vt:lpstr>
      <vt:lpstr>LM Mono 10</vt:lpstr>
      <vt:lpstr>LMMono10</vt:lpstr>
      <vt:lpstr>Nimbus Roman No9 L</vt:lpstr>
      <vt:lpstr>StarSymbol</vt:lpstr>
      <vt:lpstr>Default</vt:lpstr>
      <vt:lpstr>Blue</vt:lpstr>
      <vt:lpstr>Glossy</vt:lpstr>
      <vt:lpstr>vihree2</vt:lpstr>
      <vt:lpstr>harmaa2</vt:lpstr>
      <vt:lpstr>cs5460/6460 Operating Systems Lecture 4: Function invocations, and calling conventions</vt:lpstr>
      <vt:lpstr>PowerPoint Presentation</vt:lpstr>
      <vt:lpstr>Stack</vt:lpstr>
      <vt:lpstr>PowerPoint Presentation</vt:lpstr>
      <vt:lpstr>PowerPoint Presentation</vt:lpstr>
      <vt:lpstr>Calling functions</vt:lpstr>
      <vt:lpstr>Stack</vt:lpstr>
      <vt:lpstr>Stack</vt:lpstr>
      <vt:lpstr>Calling functions</vt:lpstr>
      <vt:lpstr>Stack</vt:lpstr>
      <vt:lpstr>Stack</vt:lpstr>
      <vt:lpstr>Example</vt:lpstr>
      <vt:lpstr>PowerPoint Presentation</vt:lpstr>
      <vt:lpstr>Calling conventions</vt:lpstr>
      <vt:lpstr>Idea 1: Maintain stack as frames</vt:lpstr>
      <vt:lpstr>Maintain stack as frames</vt:lpstr>
      <vt:lpstr>Maintain stack as frames</vt:lpstr>
      <vt:lpstr>Maintain stack as frames</vt:lpstr>
      <vt:lpstr>Stack consists of frames</vt:lpstr>
      <vt:lpstr>Prologue/epilogue</vt:lpstr>
      <vt:lpstr>PowerPoint Presentation</vt:lpstr>
      <vt:lpstr>What types of variables do you know?</vt:lpstr>
      <vt:lpstr>What types of variables do you know?</vt:lpstr>
      <vt:lpstr>Global variables</vt:lpstr>
      <vt:lpstr>Global variables</vt:lpstr>
      <vt:lpstr>Global variables</vt:lpstr>
      <vt:lpstr>Dynamic variables (heap)</vt:lpstr>
      <vt:lpstr>Dynamic variables (heap)</vt:lpstr>
      <vt:lpstr>Dynamic variables (heap)</vt:lpstr>
      <vt:lpstr>Local variables</vt:lpstr>
      <vt:lpstr>Local variables...</vt:lpstr>
      <vt:lpstr>How to allocate local variables?</vt:lpstr>
      <vt:lpstr>How to allocate local variables?</vt:lpstr>
      <vt:lpstr>Poll Q1: Where do we allocate global variables</vt:lpstr>
      <vt:lpstr>Poll Q2: Where do we allocate dynamic variables</vt:lpstr>
      <vt:lpstr>Allocating local variables</vt:lpstr>
      <vt:lpstr>Example</vt:lpstr>
      <vt:lpstr>Example</vt:lpstr>
      <vt:lpstr>How to pass arguments?</vt:lpstr>
      <vt:lpstr>How to pass arguments?</vt:lpstr>
      <vt:lpstr>x86_32: passing arguments on the stack</vt:lpstr>
      <vt:lpstr>Example stack</vt:lpstr>
      <vt:lpstr>Example: caller side code</vt:lpstr>
      <vt:lpstr>Example: caller side code</vt:lpstr>
      <vt:lpstr>Example: caller side code</vt:lpstr>
      <vt:lpstr>Example: caller side code</vt:lpstr>
      <vt:lpstr>Example: caller side code</vt:lpstr>
      <vt:lpstr>Example: caller side code</vt:lpstr>
      <vt:lpstr>Wait! Where is return ret;?</vt:lpstr>
      <vt:lpstr>Example: callee side code</vt:lpstr>
      <vt:lpstr>leave instruction</vt:lpstr>
      <vt:lpstr>Back to stack frames, so why do we need them?</vt:lpstr>
      <vt:lpstr>Referencing args without frames</vt:lpstr>
      <vt:lpstr>PowerPoint Presentation</vt:lpstr>
      <vt:lpstr>And you only save...</vt:lpstr>
      <vt:lpstr>Relevant part of the GCC manual</vt:lpstr>
      <vt:lpstr>Poll</vt:lpstr>
      <vt:lpstr>PowerPoint Presentation</vt:lpstr>
      <vt:lpstr>Saving register state across invocations</vt:lpstr>
      <vt:lpstr>Saving register state across invocations</vt:lpstr>
      <vt:lpstr>PowerPoint Presentation</vt:lpstr>
      <vt:lpstr>Intel vs GNU ASM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cs5460/6460 Operating Systems Lecture 4: Function invocations, and calling conventions</dc:title>
  <dc:creator>Anton Burtsev</dc:creator>
  <cp:lastModifiedBy>Anton Burtsev</cp:lastModifiedBy>
  <cp:revision>341</cp:revision>
  <dcterms:created xsi:type="dcterms:W3CDTF">2012-05-17T21:33:40Z</dcterms:created>
  <dcterms:modified xsi:type="dcterms:W3CDTF">2025-01-23T18:18:17Z</dcterms:modified>
</cp:coreProperties>
</file>