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19"/>
  </p:notesMasterIdLst>
  <p:handoutMasterIdLst>
    <p:handoutMasterId r:id="rId12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367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  <p:sldId id="368" r:id="rId92"/>
    <p:sldId id="319" r:id="rId93"/>
    <p:sldId id="320" r:id="rId94"/>
    <p:sldId id="321" r:id="rId95"/>
    <p:sldId id="322" r:id="rId96"/>
    <p:sldId id="323" r:id="rId97"/>
    <p:sldId id="324" r:id="rId98"/>
    <p:sldId id="325" r:id="rId99"/>
    <p:sldId id="326" r:id="rId100"/>
    <p:sldId id="327" r:id="rId101"/>
    <p:sldId id="328" r:id="rId102"/>
    <p:sldId id="329" r:id="rId103"/>
    <p:sldId id="330" r:id="rId104"/>
    <p:sldId id="344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1" r:id="rId116"/>
    <p:sldId id="342" r:id="rId117"/>
    <p:sldId id="343" r:id="rId1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/>
    <p:restoredTop sz="94795"/>
  </p:normalViewPr>
  <p:slideViewPr>
    <p:cSldViewPr snapToGrid="0">
      <p:cViewPr varScale="1">
        <p:scale>
          <a:sx n="109" d="100"/>
          <a:sy n="109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tableStyles" Target="tableStyle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92F4-DCAA-E20B-5772-A155191488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BF98-73C6-E81C-C5F0-B0B57F3205B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08E6-E2A0-4068-CEBE-E94A326CE77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744DF-B3DF-D9D9-8418-F587F634793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ADF923-D285-2C42-8678-881D68A0D77F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770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F8C6E-06BB-907C-E3CF-0A7A30F2D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75A60-5DEF-0EDB-AD0E-002E2552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75FCED2-F6BA-9570-172D-2FA7688606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F9C2-01CC-693A-EF25-BED462BF904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D076-1591-5679-272F-CD63F48901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5311-9F68-68E9-2F20-488ABB9B15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A309EB-A100-1447-BA61-64D72F347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2C77-533D-5362-D059-3DF47D540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F5CE80-B480-4B49-853C-1EF2DB1076D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547AC-22C0-08FB-E2CC-E64B938330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C5C9C-E8C4-9D75-4F15-4221DBDE81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71FA-F7E4-BF9F-60CF-A6D91349C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E60158-E7A8-5942-AB55-DED0C92D810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182D3-1AE5-4B82-B168-FB923C82AE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3B282-EB7B-BB54-8C95-2B45EE737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EFCD-BB34-A31B-1155-A81246B8BC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01182-44CB-7C4B-A044-CE87DCF1B9B1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DCD9-D57A-9984-7178-C82A2FBF33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45BED-701C-0523-E7B0-F834826634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0280-975A-E724-67C6-3E3D0595A6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31316C-9680-4C41-86FE-0BB333F57B1E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24DA-816E-73EA-C2DA-B163FD9E9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4091F-174B-E2BE-A643-0283D0BFC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C475-CD44-A8DA-CBA6-10DEB2EF18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5759A8-98D8-4B40-86CA-DB602C3C1A30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E195C-F85D-BFB9-13A8-8B8FEA5EC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9F691-C45C-EC73-719B-328B3BB04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4FCE-44E0-0A67-5BFF-5303EE7F25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AEFF05-CCE6-F34A-B7BB-ADE052F79FD3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F9DA-DBFD-BEF0-A00D-3A0A9205D3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2DFD9-9F7C-CA1E-D5EA-C47DDD9E54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9F92-D4D7-C41B-4EE2-A93029BE84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060EDE-4792-E443-870C-9860CD3FAFA0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D3145-DA20-F57A-65CC-498E39E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A97A6-F04A-A36B-2E2D-EBA0FCD7BB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1253-A6D0-E052-6154-8E73D153CC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7BE927-9692-594A-8385-62EF39302688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519CB-588B-A878-4013-68739EC2B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A4ACD-0F8E-1C3D-C073-BE461298D7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F026-F091-D822-2166-9062554D7F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CED843-1A6A-6743-AA8C-B8E48C3863ED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AD2F2-286B-D15F-2EE0-659FB90AE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40C41-17FE-E455-283B-0176FE304C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FDFB-7F0E-A5BA-7F38-8F2C3481FA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E49377F-A312-D347-A9E4-835F54827262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1259C-3AD0-EABB-0380-A14125E42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1BCBE-4FAC-28CA-3968-544682762A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F52E-613F-B4C2-546A-06E7369F66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B6B4FC-6571-BA41-9813-FEE8F7CC803E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2B8E-4A86-3096-193E-44398A9CB7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AB549-6A24-DFC0-0778-A42967777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91D-B0E0-6CF1-660F-F93A6C2D20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B7B917-7307-EC41-B657-E4733D89D3D4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DF57-C9E8-88FF-06DF-48DD93EDE7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30DB4-8224-B795-F265-CD997AB3B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7213-EA90-EE54-07B4-F68E0652D8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0611559-AA26-BE44-9B78-9A59C704A8D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F4A95-6E35-8557-1B9B-E5BDE77E93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D832B-3837-F54D-02D1-B731C7D8B5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61E8-C6D3-F6EA-4AAE-3FEF9C14FC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2F330-9B5A-1040-957A-4DC9AB46E9FC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1A577-31FB-9570-4797-5799B90962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E7266-AD8A-8DC5-2ADF-3D0AA967D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CCC3-0A71-BDC4-0A23-CAAB16A58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D8CF62-5DC7-8D4C-B37B-FE2B2FEA25E1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58C04-0D63-8026-34BE-AC75803C33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73E76-F140-132F-0553-69E01106E0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2AE8-42B1-020A-E62A-9D30350A0B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2361E2-48CB-2940-B045-521106D68659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0DE68-D338-EF14-F087-48D992EE86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3570F-0D4D-A07C-7EB6-ECEE62647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5FB-5B69-297A-5AC6-EF8C8CF5F4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E1A5C4-B7D1-364B-BF2D-114D3E4FACE8}" type="slidenum">
              <a:t>113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3F547-9514-4B6E-F5CC-F5FA84BFF5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3B654-98E7-4C28-449B-0A2BF790D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0CFF-8967-43C4-DDF7-6EBAE14A58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39387D-6365-4643-A83E-4C8791C541A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5FA42-7326-4D2B-E03F-487269D095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2F81E-6580-471C-CF54-61F6975E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D29-0138-0EA0-546E-6FBA3BF86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78A6FA-FF24-634C-8155-5E35BEF7875D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F69E-4BC0-BB26-67C4-7B6247C8D3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91E18-8295-6E6D-673F-BF6F1D75E5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8B25-F8E7-0A1B-98E3-33BB79AF3B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92A233-E43D-EB47-B023-D9BD4B4717D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AA01E-F28B-AF32-041A-D161C31E42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D4711-2A75-8C74-89C1-7316D67A1B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CB2D-2228-4478-B68A-9EC267DDDF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23BB57-14DA-214F-A4C5-240547D24B0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A0CCA-607E-9E92-E7B7-CDDCA1CBB6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A5B1-779D-D375-540C-2714036429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9F3E-79B1-2306-8B15-0D2E036F5C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9E2F03-8BBD-F340-AA11-79C5A972511C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14367-81BF-18BC-E1BD-250403F286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DF57C-5BA1-3003-74E7-6B791D39FA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494-7757-172E-28FE-2755872C3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B6015B-F081-1247-8A59-427031D7B6B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BD7D8-BF3C-5895-E048-2A8BCA855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505C-DE5B-749F-07A4-0DEAB2353B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2FDF-B015-617C-92A4-D758670763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6CF488-67C1-B44C-B474-CE90E2694EF4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761A4-C9A0-092B-B21F-CC67149413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5D661-3EB9-C9DD-82D3-DB6F945BC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AB22-5F1A-1091-957D-92AD1D8E0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2AD86D-06EE-1A4B-A688-1897668E6B00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7C6D4-380E-1F04-4C07-6D66F576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61060-B2AB-D505-3E80-EBF7E5527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6574-D24D-AC33-0FA9-4EEC2C5CED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998FD-2B86-694E-A561-DFF2FFA1D18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3C0DB-4FE6-39FA-DE1F-6BAD42841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11F02-6F5A-74C0-41FB-6FF8245667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8CE9-4DB5-748F-45EC-F3EE04EE8A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032D9B-F9A4-524B-BB53-B412F5E2460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F4516-40C8-2E06-AF0F-67700278AE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1DE2F-3E0D-A54F-211C-02A1C90BCA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50A2-E9E0-1AAC-D4D8-9FA440B24A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5F3259-DAEB-B348-8F01-5CDC1F9B3E9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30944-F1EA-B0D6-F9FA-EC5AEB30F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C6707-59C9-B924-4E26-2F1E731174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8073-7067-C3DD-4310-60A336410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5041B3-91DD-C44E-BA6F-E41767369837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D5EB2-3322-F401-2D0A-77790748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74344-C66B-B465-1378-D6771915B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73AD-4F4B-B7F9-C966-503F9BE27B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18EA03-C9BE-B94E-A9BB-FABF884435A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38A4E-AA5E-55EA-658B-C30C40E5B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02780-7A87-E3A0-4EDE-EAB5CE3EE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34C2-B4CC-EAAB-A3D3-9667177DEC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934620-F73D-754C-AA8E-40B7A07C126B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DB99F-AF7B-546A-B380-83F82C31C9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E5F5F-E1F9-9491-0E03-522D043A1A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90577-4153-37ED-8A29-3C8F412629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0255C3-655C-2B44-8A71-618E23DD8EAA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DA07B-687B-12FC-71E0-D9558097A3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5C9FE-47D1-2C09-0B31-90CCE1A80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6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5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7E56-E0B6-01E3-0CA6-D70DBFACFD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18E24B-4075-9E46-88DB-47FAF3D1F18F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826B0-B77A-D36C-20F9-5D208229E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EF15F-CE72-6576-E0AD-944C0496E8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9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9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2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7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5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35D35-334E-4E9E-56E5-00F603058C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4F8E7B-5D7E-CA4C-8404-00C2B7D4FF9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B42D8-D7F6-1AE2-9AAF-D6FED178B6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92D4A-CEA6-4453-6766-29E0E7B71F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9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0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2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1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2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5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A49E-1547-9844-2015-72D1FE0186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491861-1A5D-A64B-A306-1C373CC8D0DE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980D8-942C-1A7B-AE73-151A630D9C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14049-F077-ECC1-FDD7-FF7C9313CF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B2E0-CB27-F337-AAAF-732FEFD8C7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97FD7-88A9-F64C-8F02-57EB9A7F02F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4D9C2-CF91-D99E-5C10-F3B07CADC7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63876-1442-17EA-788B-7CAEE7B0C5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DC87-34BB-198F-10CF-FE3D191FD7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E0428F-307D-A245-AFF9-86BAD6233C5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3C19C-9C77-A9E0-660B-CB4F37C7B1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9E1E7-ED10-CD26-4D44-19924CA24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DA4B-95C3-A56F-19C5-4D48479C08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A125AE-D817-8B4B-9A44-8138B7D58878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585BE-A7A8-E9E0-93C6-F647DCCEB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AD432-6E62-B083-53D6-803C1499EE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CBE7-352B-2E1E-7C9B-78E0342334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B9F92C-4C6F-4E49-AC42-DC67239FC92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DDC86-1316-5DAD-F54B-A5CCD6CA3B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C0509-BFE9-3482-E387-5648989F85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3442-42D3-DAAF-7899-9DA8BD5018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D3C7D1-D26C-374A-A759-34415968474F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6864B-AE5F-3533-9EC5-A6FF0961F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67E5F-585F-589F-9699-DAE9ADD9A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73B1-5B26-E96A-6CCA-8847DF0443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018B11-29D7-C148-B774-4B780F82B60F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B7D4-D0F7-4B41-1532-59C1B513F1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6CF0E-3FB4-5141-2993-BF409A4FD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40EEA-6B7F-47BC-EA1E-333A67D26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5EDB91-21AE-3B43-A064-E65F9500FF15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121FAE-D3FF-6574-2433-999C499A3A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93AB2-9DDA-D28B-9643-6620250738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37D4-C1D1-614E-082B-E0B1662412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CACC26-20F5-DD41-B867-43B1FCADC828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D5B15-905E-324A-8563-DB26F1718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2A520-BFAD-2F9E-ECE5-53DC052D7A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E4E6-941A-9434-D577-986D18BBF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6D418D-8874-CB49-909F-7CFCE9C829DF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DA428-D863-BA2A-F834-A1F889BCB7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E7B32-9AA5-A7CA-1744-103356D092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101D-7C78-17AF-00D1-41C5D606C5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1C0DFB-8311-2D4E-BD4F-7283358337C2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71B78-9C53-7D4E-8A02-2F15B45634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FDD5-5417-A1C2-35CC-085648649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3118-582B-C095-A817-FDF61CABA5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ABB48C-F7DD-9644-AD86-3AC1C3F14DF9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59136-C22E-0F8F-1D79-C5DE3D3DBA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7CA74-247A-6DEC-0521-7A02E3A84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D854-9B71-27FC-F548-BDECDBBA2A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270B70-0E88-DF48-8BD1-97CCFA43226F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89A5E-9D27-779C-2B34-56CC7B163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072F-3269-DD70-2EE3-CD5C8A43A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0409-D814-75AA-5A6E-F336BB1CE6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A6C419-6E4C-D84C-8C0E-5050960E2E9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ACDFC-D26E-04A0-267B-FFC420F0F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574F5-CD6C-E2C0-4059-66C5BA4AB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DF01-2879-7C88-14EC-80B297666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A38577-05E9-3C43-ABC2-DA72914A976D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58B47-112E-BED4-2572-3BAA383FA0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61492-0DFD-EF3F-0BE2-BDA24544B2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96BA-D07F-B360-4AD5-63C8CCAE5A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9EA79A-A52B-3848-A9FF-01E39BCB176E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90388-31C8-6470-ACDB-C58BB6124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30AEC-CC82-E503-1016-A18FB6FF0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61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081-45D4-6999-7FDD-32223ACC3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FBC38B-3CA8-C94F-9C62-F2146A12C126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3D108-FD1C-D8D4-D912-3723576ED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F42AC-EE4C-5D20-FC1A-332E5DCBDC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C3A4-7B29-D93B-1AA6-267A30D7D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337F6F-F028-9142-BC4F-F292D58F0B95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37BA2-4EEA-49E9-6F94-4666398A9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D0CF2-3293-62C0-AFFF-B9D8DEEEA8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577C-30F7-BD5F-5A39-658865DE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61C958-3FEE-F948-9ABE-3C0AFF8CD193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D7A2D-0005-E512-215E-A8EE5C50D8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91F23-780A-02D3-6194-B272B86FB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E8A0-A8CB-D2FB-6245-27E0BD12FD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BACCE6-7421-D749-9BD9-4A4DE19005E5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5F0B1-C152-1689-C2E8-4FE1C123D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A60C4-86ED-6B23-B792-9418737AB1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6DD6-287D-E316-CFCA-7F256DFD90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DAD822-1FE0-A241-8CFB-ED3069D2FE6B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3967F-21DE-B8D0-037F-0AD02C9E67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6E43E-2C7F-D8AB-9F7E-B110D57486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EF71-373C-6BFF-377D-139254A149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CCA660-0EC2-B84C-9F54-22550E0B42FD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1C0EC-A367-B463-D08C-85431F9CF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F4FA2-B583-23C7-8B29-00DF1A3995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3DB6-15F6-A394-592A-F8916A968C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A25799-EA85-DD40-B325-03356850B4F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D767-0489-9A4F-C31E-6418F6F899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90549-5A1C-5989-8996-2E172B915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5687-1C1B-D059-F466-04A7605588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877D4D-6FA9-2441-B658-73991477A165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A5758-689F-D2C7-9640-493B60B0AF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75083-813A-585E-7F13-D58A2E641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40CA-1739-89D3-D530-7111B287C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869ECF-6D7C-E34D-A3F6-04E1E5D1A201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E6AA2-4049-97DD-F1A9-4204E6D47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6A45D-E8EC-1967-7BEA-6C5225F5C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6166-B6CD-A999-B1D8-16263E2BF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F4E9A5-29DA-3246-BD65-219CDE93390A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FB1A0-3B23-CF70-1388-C6D51441D4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3AEA7-3D9E-23F3-EB59-B48381B4E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6351-FBBF-9619-74D7-D3C94CECAB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AD363-8CAF-6F48-9E78-4C90AB4FB52C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5299B-5086-3151-1527-AF968E1112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66409-4BE6-C6F1-DDE3-56EFC69EE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8D7A-B2EE-0C8C-2CE1-0623AF8BD9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87C866-B5D5-2048-B0C2-0C2E44FA7B24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54C67-9F41-AE94-B458-F26924A1AF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D412C-1D29-E7EA-8949-41320A4B51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3460-7F6F-3183-6510-C0882E298A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7EFA79-28BF-1C44-8EB2-6A17883E3529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30208-F3F1-85C7-1178-79FD34276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6F68E-2D02-E1FA-8E24-A12C502A05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FEA1-3A06-04A9-4981-C3965BE331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166A05-BF76-9940-8501-C2EB28FABCF8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C9EAC-E2AE-3847-DD88-28B8AC7BAE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9E51C-7918-8435-75A2-19CA9E9823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CE47-11D7-0288-8D76-C73A115C20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CA180F-46BD-B044-97A5-4BD6778FA9BD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594B4-05EF-072C-6E4B-6EF9BEB1A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BE911-57FC-ADD3-2354-E52EC6E78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99EC-4B22-9EF6-99C6-D3DE79288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F43233-0479-3847-B955-F8623E694609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D85EA-463E-ED21-8129-E18220ADCE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F3DAF-D811-2DC1-724A-960AF53D4B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88B2-2376-80F9-3D6F-239FC6389A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256B64-8C9B-FD43-A6CA-D2E0F817276A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9D8E9-10E0-50BB-65E8-5A8B1E4120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ECB82-40C3-B773-2B2B-5442F1C14D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39-F5D6-77D5-DBE0-C095608555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2AF6C-C046-B34B-9A16-D8DD143E1CF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7A5D7-EB00-A35F-B363-A411EEA00D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C63-DDAA-4D18-29A4-8AE86F811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30095-8CC2-199A-880F-D0A25FCDEF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CCE33A-82D7-914C-833C-764693EC85C6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184C6-3400-C7B9-CCA5-02EE72E45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755C7-FA41-B0A7-A008-CF5E8AC06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8429-DC7B-25ED-932F-624F2BB5E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B729F3-2ACE-C94E-B714-62EDF588059A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0A3C0-D9D7-5B2B-8F53-AC6DBEC48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B1D66-8D81-2392-D7D6-C8BF942292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8EE3-1518-5215-16D3-6FCD9BCAFA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38245B-FA4A-4C4B-B838-55E5C45AD129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A66CB-C9F3-A7E1-96AB-AC48CFB24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6F9C2-05DD-FA17-0179-23C94C8542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7C95-2157-5B98-E495-82C196E9CC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FD74BB-85F3-C84A-9532-E291144BC74E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C7569-8766-9D98-480E-0DFC295D7E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58D44-221E-6241-45C7-09526234A2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0B9E-5BDD-BD85-CAE1-B56FD46B9C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C71A4-5C17-B848-AC7B-D217C22B7292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E0816-2E52-091E-AB5A-F79F9A64D8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88AE4-F14C-F971-06AB-7A7DE7B0D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BDA3-C47D-6A0B-12B8-95A9432A35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83014F-DF73-204E-B5C5-46F4EE2DD319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E19D4-80C4-53BE-DFBC-2BA1358D9B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9E08C-DA60-6FCA-837E-036A3E8DF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29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508B-B1D1-7E8F-88FB-29E010CFA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75AD14-5DC2-5B40-8F94-036BF0B776C1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8858-FB5B-906A-B1C0-0566B43A1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0E8ED-6BC4-F66C-E357-254A4087E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26F8-8201-2AC3-F80C-3567AEDFF2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9FB71A-1395-D045-9635-D6C547F753BB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4D6D2-5B62-B291-984F-1AFB9C557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F25FC-D21E-68F6-FB84-283D4C6A1F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4593-7DA3-72F9-241B-27B3FE9458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3BB15E-898D-7544-9A55-D07D27A9B97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5A408-C4E0-E154-ABAF-8A6F34EB5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461A3-B28E-9E44-2FCB-0B7A13505E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935D-1C21-EEFD-1D70-E5B66A433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B51A8B-E269-7940-A1BA-2A9B1F9C0D01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78A-952C-F2DD-E685-45365F8F4F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EA84-4F19-7AD9-EA2C-98EDACFBD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8CC2-68BD-240E-8F98-2C35DFC673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F03EAA-C867-A547-BFD7-0B5F1C985503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138B3-B47B-C9A3-3C98-E658B90F89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CA74B-33F4-17ED-5B1C-724BF3EDE9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2E68E-F7B9-423A-36A1-67CFD89B6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A8484B-D5D2-CB4E-A611-0B1A92E0547C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2175A-95C7-FFFB-84F0-643DE9B5B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4B940-AD36-6D46-C977-322D4C5A79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566C-AC5B-F3B9-FA9D-E5BEA69183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FD1BAE-2394-5E45-B180-A20B688B409E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2643B-F58C-1E45-E1D3-D294E6DB4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FB197-0AAD-5445-2499-C5CF8A2FEA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F8E7-6AEA-FF97-EE18-3EB1530C2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1281C7-DDD4-4944-98CD-EF432B28E66C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89589-19DB-2949-DC01-C2C1CDEA3E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A468F-E52F-3128-E85D-09F69D26B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2D31-C00E-477C-5E42-60C95E46B0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39482F2-D9E7-0543-90E5-1CEC2092E98F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4365D-9267-AE93-488A-C2611FE59D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9F20A-03CB-28E8-E1F5-B7898D030C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897A-1205-33BA-FA9B-904A6B2C77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C29355-E06C-2A4C-9FFD-EE9922D2BAF3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04F0A-EC75-0540-9221-8813248069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AE80-A34C-98F8-9610-98CECD37E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678D-08DF-8634-AA3F-6D39B7E1B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F25C3D-4988-4D4C-BED3-E994F2F6921C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B3E09-B88C-A7F5-F66E-AFB0FFFD37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743FE-6FF7-F6FB-9140-48193BFF59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B535-98C3-7E8F-7F26-246A04807E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68B004-A836-1A43-AE01-41B1E886380B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744E5-EA83-7BF5-2E69-6D30624210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7015D-BF8B-05F1-1B2D-F131613F8B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097C-E7E9-1381-9250-D419637E81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4D9E3-D021-DC4D-908C-F82FC7C66EA2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94758-634A-4BFF-367A-3E7EB0503F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241E-3B25-D63A-97BA-D9932FC39E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20D1-8E81-2952-9826-195AE3DE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07DA3-6E9A-5D38-B2C8-CD30A7303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3128-E14D-E411-44E0-20D7558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084-4ABA-6EF1-524B-76FCCFE8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7A97-3D88-2D98-1E67-B86CD14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00C3FD-A0A1-934A-97AF-7962BFE04A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1943-E9B6-BA57-F1E0-16648B7D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A42D-0899-1B69-45CE-A0DA7C2E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96CC-0746-2876-87AD-67FCD12E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53F6-9C16-7837-3CF0-995C347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ECC-52BC-ED43-A164-426E41A3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36563D-AFB9-D449-8EDA-B45A6DA257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2E3D-0BA0-9F97-E05C-4529D8F6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98B1-A374-3EC5-FC3D-78FA15A4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AF79-F74F-6369-61FC-3D06B3A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48C6-0C72-D738-AEA2-3148961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0118-3A0B-EC37-7719-D7ED23A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985215-E2C6-6745-8428-02425604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7884" y="1884561"/>
            <a:ext cx="8694241" cy="3144111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88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7884" y="5059228"/>
            <a:ext cx="8694241" cy="16532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46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02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7058-0F41-0A3B-855A-99EDE278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74026-446A-5168-B135-1825B378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3A8D-ABFB-2523-6D51-A1559AD5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3092-CD3C-A231-A1DB-884472BA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AE6F-8C76-6DA2-79D8-A67682B5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D832F-9264-0F4D-B444-8AB4E58DEF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3B1C-1570-E11B-317D-A2C8019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E162-A615-B07A-A9FB-D442F0FC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75E5-4700-5DA8-3BC9-49DB918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2F4C-7204-EF44-9949-87F9F8E1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9A23-8A53-C06D-601C-C1CE870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DF63F-A677-6144-91E8-AE48C5EF64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6654-6D42-02B8-2121-2C198DE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B807-DF94-DC6B-2CC2-CD670315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E997-B308-CB79-66E0-109E8140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8642-6C65-A1CB-93FE-02058025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B7C9-603C-01DD-87E3-746681DB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4AC7DB-4585-844A-B4CC-09B1ED0AA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5C30-9E50-7BD8-EAA7-527020D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957C-8692-362F-1586-8E4DF0E3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4E615-6789-D177-5010-A7491EA3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4AE6-DE86-5CD2-911D-59B94AD9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B964-8024-025D-BA1C-83CE812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8ACE-B589-E9FC-C132-262078E8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086F65-DCE3-2343-A61D-8927C8AFB2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6FF-F026-EE9E-D726-F75CE35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2CB5-A103-C892-40AF-71E5C460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E4F7-79C6-8F7D-C030-951B0634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34B8D-CCF5-D43F-49D7-03D60FD2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B2BC8-5302-AD31-0EE3-4E18CFB5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C988-4256-24A9-AFC9-25FEFE47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789FC-AAAD-88CB-DC36-0FB980D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EE4BC-FAE9-6A86-EF4C-76FFB10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D27FF-65B9-BA46-A37C-C4FAF7519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DE2E-D2B2-EDAE-D84A-3A95F8EF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2D09-2D54-11EA-E9AC-E85F6436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0EF35-8EAB-3B25-4B1E-CC9ED00F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53E7-C0F2-CC4E-891A-96411555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DDAB19-C594-3F4C-8E1B-EF54EA2C71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D75D7-B87A-FCA9-1BFE-A70E9ADF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4E761-4806-C855-DBE6-622DF6D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1B9E-58D8-F779-0272-9C112DDD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1DA50-8CE7-F648-8459-7CA08F6D5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DF6-4896-D9D3-EECE-F6D013A9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D4A1-EA4B-DC29-C928-CD72246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FE7B-3247-84A5-BB8A-A325893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D07A-8B87-8BD8-96E3-11A34F2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B201-1700-EE1C-2E94-EB7670C1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E551B-1492-B842-9FB9-889F2BB990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7CE-796F-ED96-ABF6-EA478A7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9DF4-0FF8-74AD-272A-89890408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DCFB-3172-91B8-7EBC-B14A94B9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DCAC-1C4E-40ED-992F-573B460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F64F-13EA-4DBE-50D6-2F5DC7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D256-6C2E-3C13-5409-E9F41D36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4FF168-2063-E440-8C91-6320898C2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8EE0-C2D1-5861-BB2E-27EAE0E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8BF32-0517-4A0D-2AC3-439A3630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63066-01A7-7EAC-47F2-2206A09D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382B-9B01-9D1E-322C-684B6A7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E94F-4F25-F330-458E-F80D033A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C5A60-C0DB-CAC5-F381-CDEE15B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5C05A4-0484-B042-B22D-B0788A7EE9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5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D119-E10D-9FAA-F398-9C73811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F2DB-6731-E471-0DD7-C2F21F3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B657-3C32-208F-6E82-77FE4D96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978-F583-F3E8-DD79-F10C050B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7C3B-9E27-747E-6ADA-141E739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DEBE78-8C6A-5744-94D4-8410E8640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7889-40FD-92BA-75AE-BD7FCEE72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7FE2-AAE3-A299-9BEC-220738A4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331-C40E-ECB8-39D3-B5D21E7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AD39-791B-9F40-E706-56B90AA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16B0-C11A-2724-CB99-25B4A3F0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524619-6B76-664A-BCE9-BFDDEF83E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5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0FE2-A55D-CACB-EED9-009F7622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00AC-A09F-2221-B31F-BD9007BC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BDCD-0AA0-884F-0F7B-984C3350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187E-C5D8-E00F-AF8C-53561C5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1E79-2FC8-8711-FCEF-03D9DF0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8AE0BB-21D8-D546-B7D9-B4D82B720D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F5D3-D53A-1B9A-750B-C509F4B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F199-EE85-B656-5CAD-EB44BC9F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751E-B6D4-4DD1-A8CA-F0C50F0F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63B8-34B7-E9F0-CA0A-3693F188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FBCD-4360-0635-E7F7-F4CDA262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09EEA7-AB25-DE40-8690-9F3AFEDA42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D428-88BD-9C5F-23E1-4F8893C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9D59-6544-6896-CBB9-560BE917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E515-C8A6-72D8-643C-0AB27D6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0703-0496-DBD8-5370-BA3927B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87D6-176F-5E34-1DF5-8FA5E86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27886-871F-B24D-87D9-97E20CFE5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8E62-7334-FA5F-97AA-2E4ABCD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32CB-B3CE-45A2-E5FA-3AD2AA43E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90C5-418F-375D-9D23-4615AE2E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C6EF-DDDB-3843-9BB8-91D0C7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EB5A-AC54-020A-CC37-E22B4010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08D1-6FC6-3F36-542B-73FF5F4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6871B-C2AE-0943-9693-BCA8E334A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0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7D6B-FB6A-17E7-E9F5-3F613E65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ED3EE-9825-181B-7ADB-EB3AEE09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5FB0-F95F-2786-7BA4-3C75553A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42A72-E6C0-AAE8-194A-DF80300E4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137D-AABB-63C0-D456-7D1EE9A67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6E318-9193-8AEC-D675-6EB9FFA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3141-9C1B-FDEE-B2AB-3BE22294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96010-99E6-BF3C-6365-5F4FFF1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3AF9C-26F3-1140-A951-9E8C7E976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5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81CF-1BAE-0815-5F2C-7ACDC102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9B8E7-11F9-3B6C-420C-0BA770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3BBB-53A2-ADE3-84E0-F447477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5B23-5BAC-7343-2FA1-3D8143D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B379A3-33A3-6948-AE19-13865DDBE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2AA-08C1-AD94-1191-D6BE91B4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EEB2-C40D-6EFC-EA2D-27ECEC87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98A5-9CF1-07E7-1673-19DC769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674D-043A-125C-F8AB-DE8E647D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788A-ED0F-F519-43E9-8DF1753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26ECD-9B06-394F-9195-BDF66BC45A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68A7-1E2F-00DE-BCDA-8AEC31B4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E3F9F-3DDA-72CA-8B0D-F49F015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D547-8F61-E6D0-3FF3-30813E0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F68E8-8565-BC49-95E8-DD5B5ADBD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2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E6D2-87D6-AA1B-6F29-EE46869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24B9-D3A6-F661-7954-8BEFC351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9EA1-BFD4-B83A-91AA-0F2E8BAE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9941-3C99-509B-8E5D-E3CE0C6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F665-9153-E3BC-0CA2-EEFDF7C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6B18-4781-9029-3975-1D1C2F5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DB47A9-61AD-BD45-99D7-2945BCE748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1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2881-6027-CDC0-B912-FD38649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9203-6EA0-C9F1-E580-3BAB800D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6C09-25F0-866D-423A-07A793E3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6EDF-B946-BF78-222A-C3D9FDF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6245-000F-BA4F-05C8-591A74E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795C-A6B9-AA93-5B94-29FFB15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CDCDD1-8157-7A41-B475-394D0B30E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9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E73C-D0A3-6A06-955F-B51E85ED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21D-92A0-DED2-E96A-B13A374D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8C58-060E-AF65-F40A-F524D4E7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80FA-91D2-A304-C216-21C3285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3705-8895-E63D-EEB4-CA0BC272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376E3-1D0A-1649-9186-E865489936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85D4-7DF8-B6EA-021E-962770CF6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E0E06-7E65-C3ED-713C-C1CEE6D5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906-1B6F-02E5-E274-5542C8FD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1C2-752B-4467-D6CD-A3512A79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2034-4E7F-E1C5-1FB4-937F5B9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F1249-133D-4B4D-8D88-2EB458720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7780-C256-2B7D-FE65-E68563ED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609D-4DF2-D290-C280-E864F2D2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9B99-30DD-16F7-1BB0-5CEC958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C507-2895-02D5-5D9C-CA0850C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F6EC-B192-C776-299D-EB11C6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6D528-D287-D344-9240-6AA67A4B2F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6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0543-783C-B42F-CACA-31CD569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33E9-C834-1424-56D3-6F71EA3D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C331-6B9C-32F5-E5EE-20233A6F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CEB5-4872-AA6D-A4D3-0289225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3805-B354-90EF-0313-4A384F2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94391E-A4D6-694F-A556-DB1E871C64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D69-985A-B346-DEC2-E00C170C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D652-B224-A6D6-A647-302228E9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A5D-3856-7740-9BE2-F328F99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395E-6A3D-36FE-F4B1-1EB9BC23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6771-4681-3634-F4DA-1C68047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43A653-5AC9-6045-8602-9802AD3BF3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79E-2AD9-4A72-29EB-5C8C1316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4D8B-12B4-62DD-44A2-55A5D71D3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FD87-B4BD-4489-BAD8-9A38293E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6B07-91EF-84DF-8643-006231FB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0F57-81AB-460A-E915-71FF7D49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635A9-8BC5-56A1-4D49-9200642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C8C50-E539-3644-9010-500B95F01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2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3CF-6F2E-E75B-1F4F-62203CFF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980F-1545-CFCB-2334-457F16E6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7B0C-2F21-3A07-CB17-465412A0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1ECE6-FDFD-AC82-BC3F-352451C0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1CDAD-00D5-FEF2-EADF-97C7FC56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E538-4EFD-57BE-582E-6430EB90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5DFA-20F7-E9D3-663D-716FD5C7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D49B0-347B-A9BF-FC7B-93C81B7E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CD9D-3A56-6841-868C-C048958277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E93-37AC-9940-FA83-B21EB8D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E04E-98A4-DBEE-6BCD-4FA20FAB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CBDB-ABFF-AC72-6294-69D7D17D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BFFD-5C36-E5AA-02FE-C8E42D0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7385-7DF6-AF43-137B-145B63E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BE64-82E3-6276-F232-5796513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BE366-086D-9844-AAA0-79E80A82D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41F-DD4C-C1E3-1AF0-3C7AB15B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3F72-4D87-F9F4-4748-A85A22A7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7474-1BE7-31AE-3CAF-C84B46D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9714-0186-4DF1-F91F-CB31C51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3CFE8C-577A-6D44-AC7E-7E5CD706D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8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DA2B0-A84A-4726-2898-97804AB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32D4-D0DC-AFEF-FE37-92102B7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6660C-2474-3A3D-911E-6D7985C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0C817B-2BAE-EB4D-AAE8-E558672F85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6557-ED77-D5E1-FDD0-DB5656E0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2471-DC49-E93B-D2D2-8BF36069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9531-9F3A-D73F-FCC6-94618CCE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C105-6C9A-7741-1765-5F7F00DF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A11-C0E8-99B7-B3A2-BD96677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5805-E441-FC5F-1A83-DBAB4580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0DFBA1-EA13-0549-ADDF-A5F8559947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667-BB41-ACDD-04E9-3C2C130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50FE-241A-4CF0-9B67-65402848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BEB-4019-8F23-FF7D-850ED320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E756-62EA-5504-EBF9-F67E431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9FF4-755D-F45E-A9EC-62A9BCA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A126-9B80-9B1C-DB66-E9E75FAC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FEB5D-657C-2443-82BC-9FF2E73D6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BF9-82D8-48EB-4943-EB838DF6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CE4C-ABB6-C0E7-D5E0-A918DD3B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2293-71A5-EABC-DDF0-85C1C78B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DC7B-4E61-12BA-5E31-D946D68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5EBE-58C0-FBD9-6D9F-80C48E5B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54FCD-E1D3-9B49-A65A-B461B7C41F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273BE-C607-CF8D-7054-21891415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B3335-EB68-85FD-B936-887E213D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7F8B-6A1B-DEE5-C77B-C89586FA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1928-20BC-BAC8-5646-D235EC71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A5A4-01B0-1227-5E99-DA4C0D6F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4C42E-4E47-C042-89A1-924E16B34E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3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793F-40EA-12A7-3068-3E878EF5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D0CA-BD03-CCE8-2C29-1B78418A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6705-AD97-076F-4176-A5A8283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06A2-2B03-6137-82C5-A5593DD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A9D2-CA74-41DB-AC25-24076793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02A71-69A0-AA4E-B32B-9268278CE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78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205-4529-132D-5515-622AF0D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7B25-B086-746C-DD5D-2EF64D6E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8BF7-D4F9-93EB-6DFA-74F22F26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C151-495E-4C23-0189-1C5A6B9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8E75-6E35-0DAE-DC7C-2AF40E52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D11B2-1309-EB4D-BFF1-B37372B35B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49E9-2347-0230-FE6B-4E8A24E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42AC-61EB-5770-AA70-2677D638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D44E-FB9A-0B00-17E9-C8BF23D9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48F7-52B1-F200-5CFB-A72B03B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2D65-C5EE-1B70-1C91-BB9E45A6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8375-0201-754A-9C6F-56D9780CCF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8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37D-A7B1-5B4F-89CB-186E1427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E9D8-E5D5-2942-8C82-A09CAD49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3D06-5A46-5717-EF94-EB994666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D90A-3730-9FC0-2225-E1EA0B5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DFF28-2DF0-CD8A-1698-45280CD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CACC3-A3F3-FF88-54EE-08CB81B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E6A14B-11E8-E344-B115-C454F922C5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2C2-1C21-9F40-4245-EC5D2B3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14FB-793B-E9E1-2A5E-ADFD3C51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606E-D651-6A97-5D5A-104F515B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D9825-5A1D-2D67-323C-886AFB5F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0379-CA44-D5F8-3138-F2D0DE41F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00AF0-F269-CB72-E4FC-E7AD76D0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8286-4160-C115-671C-8C191447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5A48-7714-C89E-8FBA-942A04B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181BF2-1207-0D47-BC8F-C63283768A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D268-B20A-C640-98D9-748DC4B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D1CA-F72B-B23D-8A0F-9702CCAF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2E09-DFC2-4BB5-7E36-7B6D80A9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2097-EC85-BE0E-C615-48692E9D9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EC6BD-5B3B-C774-49AD-A2B49330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0420E-3D94-703B-20DD-7439774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2DFAB-937A-6DD2-9103-DDC115F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ED2D-AAC9-00D8-1BA3-202A1220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3F207-796A-8244-A574-EE3BB02157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3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53FC-A86C-53C4-15B0-02FE8A9B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502BE-465C-DC47-473C-BED6EF5A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F583-BDE9-8D23-3D68-A39B356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2B80-81CF-C490-A7FC-20A535F1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09874B-E6E7-9941-95B6-B06BEF7A8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3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D3437-9C08-5005-ADF0-03D6EF0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7198-DD2B-22EB-7C2F-740C1C9A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B956F-A117-72E4-BD5E-7512DA3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87152-EA9B-104B-AB58-3BCC520CF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33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265-BC4E-25F3-4C25-2FF749D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30AC-A8F4-A44D-728C-6C431BEE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84136-A563-D942-77B9-8B37B028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8A6F-4501-033D-6E94-AAD81C8C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DCDC-34E1-5308-F49F-393203CD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ABDC-A45B-1EC5-8829-E3A9A7C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76D6B4-17F8-4D43-9AE6-FBD576C72B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7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FCCA-7B32-3D2E-3565-B0DD6EB0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03575-090F-59D1-E54C-4440821E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700E-6D33-B3CC-C60D-5E2C010E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F5BA-6445-EF9E-A979-A2155C3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9C6A-D902-C6EB-999F-0646995C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C88F-BF56-B6AB-1C20-49367A4A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51E09-F67D-2241-B7CE-6AF86568F4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D99B-EFA0-E30B-C043-3AD443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DFA6-9E9B-4DC6-BD3C-689B49AE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5C5D-06AA-0DE5-B64C-C8AD1E99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BAF3-D6FF-65D0-516F-3222DB4F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3ED4-4C69-E969-5DB0-26F688F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FC8E8-A1C4-3A4B-8EF5-39AE324E02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3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D610-94F1-14B0-7D13-E1B483A44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BDD1-3A59-4253-138B-8B4A0FF0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108D-D38A-A655-8320-4ED0DE0F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8094-A402-E36B-F1E6-F573706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9EAB-7B41-9B2E-D2E4-3FC3EE0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68581-9A61-F941-A52F-48AF60C919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99D-A8E1-CD0F-7620-A9252EC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9F7F8-088F-D2C7-D4CD-E25CEE5E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D59E9-7967-9233-3E2B-59C4105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F5DAA-0C27-A5B1-31D7-24A50E8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66A433-38E1-E246-B702-F5CE1FA93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45D0-079C-798F-B160-D9580C90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6F46-8F13-91FC-B172-25C2208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2C94-31C8-9A21-F961-10E06FC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A20E6-3B45-DA42-B7AC-DBBE8661AD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1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46B9-46F3-894F-A424-48FE0A0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CA9-9584-A01E-BB11-7C55670F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BDE0-235F-905F-A726-436BEF3E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B696-FF4F-F66D-D1C0-42872D79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EA44-685C-1CB8-CE45-AA77E1A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E9A5-4980-0AB4-C8E5-C6B63D4F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CF51-1B57-154B-9853-D9A76E6CD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C853-468D-C380-3E29-D138C61D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D6585-E744-8C15-1D8E-5207267AC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3059-18E7-D0EC-B17F-1ED8D0D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DE2F-5AEC-5CDF-73EF-32191E99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5427-E3B2-A06A-F458-F84E0FE6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B0AF-250A-5AF7-2397-4D157A5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8D805-A1EF-3945-95E4-B46370025A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87D11-B61E-2C67-1BB6-C052DDEB3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BC91-5A99-7BED-1519-E47F2FF5B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6976-F4D4-E182-2CA6-B88396B97D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96B6-1F21-2210-65D1-A48F3C5D9D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AA88-635A-96DD-8A77-A9702F07A0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31097E3-B624-B243-9351-F8CA2277EA2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8EAE-4BA7-5770-F238-8C3CE4902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FE1F-DE2C-19AD-FF77-5585266774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C807-7E5A-59DE-3C1F-D769334C76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E307-8E29-CB3E-1ECF-E2C804D968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A6E4-92D8-6F05-FC38-9EA8D35774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20A9157-2CBC-5D43-B57D-CDD25247B37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C686-A6F3-17F4-3AE0-024528F0B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0677-09E1-D806-C1E5-D39157F61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5D2B-9E0D-EB07-826B-8FAE6592070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6286-A656-9947-23B7-8088E2502E7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268B-4170-0A93-2682-EF69943D26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1055B4-BA09-D34D-B4B2-10CCBB9A65F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BA4CC-0705-6E6F-78B4-D81CC0EC1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651E-F59A-7F50-A923-61B96CC25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698B-2ACF-0323-D595-F5B5D113E4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990E-249A-C8A1-ECD9-5B85494E3E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BFE9-5798-0318-65A2-60D49F39C1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A9E87DE-5252-0E45-AB2A-E2C057D5F5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9139A-FC21-CEA7-4A99-C680A8822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A497-06B2-D658-812A-045FFC7D1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6F8D-BDFC-5292-23C7-403D6703CF7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E831-8570-53E9-FAD9-23BED3D8B7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4AB4-D79C-9761-C3CA-EE8B2AFCDD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37C4FF7-AB08-F74E-B1E3-3FCAB55BBBC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1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46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abstract/document/734962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senix.org/system/files/conference/fast14/fast14-paper_vucinic.pdf" TargetMode="External"/><Relationship Id="rId4" Type="http://schemas.openxmlformats.org/officeDocument/2006/relationships/hyperlink" Target="https://eprint.iacr.org/2016/086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burtsev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5237-E533-A76D-D75D-ADFB811E93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B462-F82B-0431-C73A-0B77474524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2025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F814E-14B0-E107-743D-6F1F0002B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DFB62-5B93-6C98-23C1-189105250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5F39-9187-1745-1E59-8B26468540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30120" y="388692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Send “magic” interrupt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 up other CPUs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827181-729A-17E9-3C11-EBD9C3CE75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6F9474-8E38-7D4E-1F25-E4CF110D94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Pipes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46C-CAA6-E5CA-37F5-C4845443E9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C0DE-F1B3-BC4B-A958-381D3B459F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6459 #define PIPESIZE 512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6460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6461 struct pipe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6462   struct spinlock lock;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6463   char data[PIPESIZE];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6464  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uint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number of bytes read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6465  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uint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number of bytes written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6466   int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readopen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read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fd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is still open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6467   int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writeopen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; // write </a:t>
            </a:r>
            <a:r>
              <a:rPr lang="en-US" sz="3600" dirty="0" err="1">
                <a:solidFill>
                  <a:srgbClr val="94476B"/>
                </a:solidFill>
                <a:latin typeface="LMMono10" pitchFamily="17"/>
              </a:rPr>
              <a:t>fd</a:t>
            </a:r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 is still open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LMMono10" pitchFamily="17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DAC794-51EF-99F7-95FB-4DB328CAC239}"/>
              </a:ext>
            </a:extLst>
          </p:cNvPr>
          <p:cNvSpPr/>
          <p:nvPr/>
        </p:nvSpPr>
        <p:spPr>
          <a:xfrm>
            <a:off x="685800" y="3043800"/>
            <a:ext cx="54864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2F4A-67DE-C540-F43D-7F1165A220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E9BF-7E13-C1AB-2AEF-46AE731A5B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6459 #define PIPESIZE 512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6460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6461 struct pipe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6462   struct spinlock lock;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6463   char data[PIPESIZE];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6464   uint nread; // number of bytes read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6465   uint nwrite; // number of bytes written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6466   int readopen; // read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6467   int writeopen; // write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533D965-CA47-646C-BB06-C6EB8AC6C757}"/>
              </a:ext>
            </a:extLst>
          </p:cNvPr>
          <p:cNvSpPr/>
          <p:nvPr/>
        </p:nvSpPr>
        <p:spPr>
          <a:xfrm>
            <a:off x="685800" y="2431800"/>
            <a:ext cx="54864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7E17-F387-0DF5-1529-B59AEC8A3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B67C-DA61-5D8A-03F1-E5DCC58A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8E3E-85C7-D056-52BE-BB822C75E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F9ACCCF-9E7A-21D7-13C1-15A066353769}"/>
              </a:ext>
            </a:extLst>
          </p:cNvPr>
          <p:cNvSpPr/>
          <p:nvPr/>
        </p:nvSpPr>
        <p:spPr>
          <a:xfrm>
            <a:off x="2863800" y="6701399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7F2B-BE4B-98C0-376E-E3800E090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A7A-F58A-DF7D-591E-36E227A6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1356-5EF6-2219-B28C-B76ACE014F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DD7F52F-C8D7-95DC-6FED-DBF81A5EA0CB}"/>
              </a:ext>
            </a:extLst>
          </p:cNvPr>
          <p:cNvSpPr/>
          <p:nvPr/>
        </p:nvSpPr>
        <p:spPr>
          <a:xfrm>
            <a:off x="4692600" y="2887200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0215-F27D-4FD4-B5A7-47DFEE9990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B00EE-5E30-AA63-A196-191B1938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0C6E-2A85-EFED-EEC9-F9EDA1015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CEBB4BC-2266-DF8D-8E01-1902BC50B611}"/>
              </a:ext>
            </a:extLst>
          </p:cNvPr>
          <p:cNvSpPr/>
          <p:nvPr/>
        </p:nvSpPr>
        <p:spPr>
          <a:xfrm>
            <a:off x="4764600" y="784080"/>
            <a:ext cx="50652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4F1-0809-9819-7D80-513FCD1224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CFFDC-6279-1D65-8A8A-25269F65F8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00E1-5269-28B8-34D3-FEE8C58988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052BEB-83C5-9AE4-1B88-B604A8D6DD93}"/>
              </a:ext>
            </a:extLst>
          </p:cNvPr>
          <p:cNvSpPr/>
          <p:nvPr/>
        </p:nvSpPr>
        <p:spPr>
          <a:xfrm>
            <a:off x="4764600" y="1900079"/>
            <a:ext cx="32364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C8C2-B44C-EEEC-8551-6041C6F76E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31E9-FF21-8DA2-0BB8-E39FC1D7E8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ED62-D887-5CCF-8A3D-2A8E86B110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Acquire pipe 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All pipe operations are are protected with the lock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526-5A3F-867D-2104-14B8000E7C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FF09-007B-AFD8-F21E-9A99FAA07F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7E1E833-4460-B85C-FA9E-E20209FED302}"/>
              </a:ext>
            </a:extLst>
          </p:cNvPr>
          <p:cNvSpPr/>
          <p:nvPr/>
        </p:nvSpPr>
        <p:spPr>
          <a:xfrm>
            <a:off x="914400" y="1828800"/>
            <a:ext cx="5029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66CA4-89E5-3360-D5C0-C0493B4F0F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empty &amp;&amp; the write end is still open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C2A31-976A-14AA-33B7-B14976F991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1123 .code16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1124 .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globl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1125 start: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1126   cli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1127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1128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xorw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ax,%ax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1129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ax,%ds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1130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ax,%es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1131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ax,%ss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1132</a:t>
            </a: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E6A6C-6B6D-D752-9349-D6DEB4347C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3A4F-81A1-B02C-0D49-D63DEEB427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176940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Disable interrupts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 segments with 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9EA-A93E-82DC-36B0-4E454FC2CE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7918-6994-E974-DE87-18D37EB6CA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30819D0-1F41-E83B-91B0-7825D44A9673}"/>
              </a:ext>
            </a:extLst>
          </p:cNvPr>
          <p:cNvSpPr/>
          <p:nvPr/>
        </p:nvSpPr>
        <p:spPr>
          <a:xfrm>
            <a:off x="228600" y="59436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9BA3-E407-B824-7D9A-BA0808DC33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After reading some data from the buffer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the writer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755-BBF4-9CBB-B6DF-B0F06BE00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752B-6B73-D261-9B20-3E08A03BB8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9295-E294-48AE-656D-8D1133316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full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EDED82-FEFA-E129-420A-3A24217FA677}"/>
              </a:ext>
            </a:extLst>
          </p:cNvPr>
          <p:cNvSpPr/>
          <p:nvPr/>
        </p:nvSpPr>
        <p:spPr>
          <a:xfrm>
            <a:off x="1371600" y="22860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7936-0C06-E13B-D5A9-3BC8874B0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6A76-13BC-4EB2-1619-22814B8DA0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7267-3E8D-46C8-1A81-5FF888120F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full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However if the read end is closed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Return an error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(-1)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A04399-AC16-8806-B29F-FE7C0AE314D9}"/>
              </a:ext>
            </a:extLst>
          </p:cNvPr>
          <p:cNvSpPr/>
          <p:nvPr/>
        </p:nvSpPr>
        <p:spPr>
          <a:xfrm>
            <a:off x="1371600" y="2743200"/>
            <a:ext cx="4572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E6C6-C50D-A0FD-12FA-81CB133883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CA9B-EB9B-F388-8CAE-53D8CDA8E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FED5-6AE2-DA6B-792F-7312D92115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Otherwise keep writing bytes into the pipe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When done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1AFCB8A-BA61-F96C-AB04-CFA2C4DAE2D2}"/>
              </a:ext>
            </a:extLst>
          </p:cNvPr>
          <p:cNvSpPr/>
          <p:nvPr/>
        </p:nvSpPr>
        <p:spPr>
          <a:xfrm>
            <a:off x="1371600" y="5149800"/>
            <a:ext cx="4800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CE521-7B91-3CAD-5D7E-D5C9B3E86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1133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gdtdesc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1134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1135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$CR0_PE,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1136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1150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ljmpl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$(SEG_KCODE&lt;&lt;3), $(start32)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1151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1152 .code32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1153 start32: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$(SEG_KDATA&lt;&lt;3),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%ds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1157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%ss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1158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$0,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1159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%fs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1160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gs</a:t>
            </a:r>
            <a:endParaRPr lang="en-US" sz="1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28726-3E40-EA60-8FD5-43FD3CB383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CCC2-CDFA-F432-7F04-F95FE671AF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4640" y="270216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GDT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Switch to 32bit mode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Long jump to start32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segments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BF0F4-B26B-1FE7-3A87-E63B4D431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13406-5484-7558-E074-154ECAB36D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54763AC-3A1C-472C-0A81-49D3F83BD4AF}"/>
              </a:ext>
            </a:extLst>
          </p:cNvPr>
          <p:cNvSpPr/>
          <p:nvPr/>
        </p:nvSpPr>
        <p:spPr>
          <a:xfrm>
            <a:off x="228600" y="457200"/>
            <a:ext cx="8001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C9493-D1C0-6012-07AF-BC0112E77C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(start−12)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B352E-A8D2-3446-C826-F36BBF894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788485-270B-809E-D0B9-5CE8085B6B20}"/>
              </a:ext>
            </a:extLst>
          </p:cNvPr>
          <p:cNvSpPr/>
          <p:nvPr/>
        </p:nvSpPr>
        <p:spPr>
          <a:xfrm>
            <a:off x="228600" y="2113200"/>
            <a:ext cx="8001000" cy="131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B692E-B26F-0B04-9E52-E3F770B2F7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F6841-68B5-E4BB-3787-D123828658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F495ECF-22E5-8615-0953-AA0DE0598855}"/>
              </a:ext>
            </a:extLst>
          </p:cNvPr>
          <p:cNvSpPr/>
          <p:nvPr/>
        </p:nvSpPr>
        <p:spPr>
          <a:xfrm>
            <a:off x="228600" y="3373199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1749A-4AA7-23CC-7F11-55315B678A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(start−4)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6B4B9-B523-647A-5224-49E3CF9226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3917AE6-16A2-4B27-38FD-3C218B746A0E}"/>
              </a:ext>
            </a:extLst>
          </p:cNvPr>
          <p:cNvSpPr/>
          <p:nvPr/>
        </p:nvSpPr>
        <p:spPr>
          <a:xfrm>
            <a:off x="228600" y="5461200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8DB6E8-12C6-53DE-DCCB-125DF4482D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5A47F-B851-A50B-FC7D-D83861368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25B3C-70DC-7097-2637-FEB42908D4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83664-FF31-2BD9-0558-FA85B4A7D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*c;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Map "logical" addresses to virtual addresses using identity map.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Cannot share a CODE descriptor for both kernel and user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because it would have to have DPL_USR, but the CPU forbids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an interrupt from CPL=0 to DPL=3.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 = 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()];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[SEG_KCODE] = SEG(STA_X|STA_R,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[SEG_KDATA] = SEG(STA_W,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[SEG_UCODE] = SEG(STA_X|STA_R,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[SEG_UDATA] = SEG(STA_W,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5FFE6-D856-3B7C-67D6-1BE162EB93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AD5D4F-A37D-6470-7D29-6EB047A22D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Starting other CPUs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618-D01F-EC58-A6E5-05C457810B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1BB4-4259-829F-8A11-6267A4E97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980-8FC2-EC25-1AF2-2E9F450550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6CA4-52C0-1935-309E-EC4180C2E3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Current running process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Kernel stack for interrupts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Hence, TSS that stores that stack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struct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cpus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[NCPU];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0A27C-BFCF-9550-4A55-4CC78B1745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Per-CPU state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Local APIC 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context *scheduler;   //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enter scheduler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taskstate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// Used by x86 to find stack for interrupt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segdesc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[NSEGS];   // x86 global descriptor table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volatile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started;       // Has the CPU started?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// Depth of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nesting.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Were interrupts enabled before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proc *proc;           // The process running on this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or null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extern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[NCPU];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C89A-330E-682D-CBE4-1DA2A020F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cpuid()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6B78-A665-4F61-18E6-164F40C460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3360" y="537480"/>
            <a:ext cx="9071640" cy="6629400"/>
          </a:xfrm>
        </p:spPr>
        <p:txBody>
          <a:bodyPr>
            <a:normAutofit fontScale="25000" lnSpcReduction="20000"/>
          </a:bodyPr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// Must be called with interrupts disabled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int cpuid()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return mycpu()-cpus;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struct cpu* mycpu(void)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int apicid, i;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if(readeflags()&amp;FL_IF)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panic("mycpu called with interrupts enabled\n");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apicid = lapicid();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// APIC IDs are not guaranteed to be contiguous. Maybe we should have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// a reverse map, or reserve a register to store &amp;cpus[i].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for (i = 0; i &lt; ncpu; ++i)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if (cpus[i].apicid == apicid)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  return &amp;cpus[i];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panic("unknown apicid\n");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C3A51-79D1-D40E-4192-F1FA3F5B5D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1250 // Common CPU setup code.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cprintf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("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cpu%d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starting %d\n",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idtinit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  // load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register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()−&gt;started), 1); // tell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we’re up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scheduler();     // start running processes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A109E-5F82-A342-A0A6-1C4F15B8B5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mpmain()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7F28C3-1222-BF5F-612B-AD92837B4C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 dirty="0"/>
              <a:t>How do CPUs access memory?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59978" y="1872753"/>
            <a:ext cx="7560171" cy="197375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961" spc="-1">
                <a:solidFill>
                  <a:srgbClr val="000000"/>
                </a:solidFill>
                <a:latin typeface="Calibri Light"/>
              </a:rPr>
              <a:t>Intel Memory Hierarchy</a:t>
            </a:r>
            <a:endParaRPr lang="en-US" sz="4961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59978" y="3923010"/>
            <a:ext cx="7560171" cy="13686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2646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2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Processors, cores, memory and PCIe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2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0" name="Picture 33"/>
          <p:cNvPicPr/>
          <p:nvPr/>
        </p:nvPicPr>
        <p:blipFill>
          <a:blip r:embed="rId7"/>
          <a:stretch/>
        </p:blipFill>
        <p:spPr>
          <a:xfrm>
            <a:off x="2651521" y="5016897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3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3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Caches (load)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3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4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12"/>
          <a:stretch/>
        </p:blipFill>
        <p:spPr>
          <a:xfrm>
            <a:off x="706933" y="5020171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4" name="Picture 4"/>
          <p:cNvPicPr/>
          <p:nvPr/>
        </p:nvPicPr>
        <p:blipFill>
          <a:blip r:embed="rId13"/>
          <a:stretch/>
        </p:blipFill>
        <p:spPr>
          <a:xfrm>
            <a:off x="3551932" y="3360141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45" name="Picture 6"/>
          <p:cNvPicPr/>
          <p:nvPr/>
        </p:nvPicPr>
        <p:blipFill>
          <a:blip r:embed="rId14"/>
          <a:stretch/>
        </p:blipFill>
        <p:spPr>
          <a:xfrm>
            <a:off x="3551932" y="367327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46" name="Picture 8"/>
          <p:cNvPicPr/>
          <p:nvPr/>
        </p:nvPicPr>
        <p:blipFill>
          <a:blip r:embed="rId15"/>
          <a:stretch/>
        </p:blipFill>
        <p:spPr>
          <a:xfrm>
            <a:off x="3551932" y="4142978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47" name="Picture 11"/>
          <p:cNvPicPr/>
          <p:nvPr/>
        </p:nvPicPr>
        <p:blipFill>
          <a:blip r:embed="rId16"/>
          <a:stretch/>
        </p:blipFill>
        <p:spPr>
          <a:xfrm>
            <a:off x="1283791" y="4629348"/>
            <a:ext cx="988814" cy="406896"/>
          </a:xfrm>
          <a:prstGeom prst="rect">
            <a:avLst/>
          </a:prstGeom>
          <a:ln>
            <a:noFill/>
          </a:ln>
        </p:spPr>
      </p:pic>
      <p:pic>
        <p:nvPicPr>
          <p:cNvPr id="14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1" name="Picture 25"/>
          <p:cNvPicPr/>
          <p:nvPr/>
        </p:nvPicPr>
        <p:blipFill>
          <a:blip r:embed="rId10"/>
          <a:stretch/>
        </p:blipFill>
        <p:spPr>
          <a:xfrm>
            <a:off x="1568350" y="3213397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52" name="Picture 34"/>
          <p:cNvPicPr/>
          <p:nvPr/>
        </p:nvPicPr>
        <p:blipFill>
          <a:blip r:embed="rId13"/>
          <a:stretch/>
        </p:blipFill>
        <p:spPr>
          <a:xfrm>
            <a:off x="1967805" y="3321744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53" name="Picture 35"/>
          <p:cNvPicPr/>
          <p:nvPr/>
        </p:nvPicPr>
        <p:blipFill>
          <a:blip r:embed="rId14"/>
          <a:stretch/>
        </p:blipFill>
        <p:spPr>
          <a:xfrm>
            <a:off x="1967805" y="3685182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54" name="Picture 36"/>
          <p:cNvPicPr/>
          <p:nvPr/>
        </p:nvPicPr>
        <p:blipFill>
          <a:blip r:embed="rId15"/>
          <a:stretch/>
        </p:blipFill>
        <p:spPr>
          <a:xfrm>
            <a:off x="1967805" y="415845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55" name="Picture 37"/>
          <p:cNvPicPr/>
          <p:nvPr/>
        </p:nvPicPr>
        <p:blipFill>
          <a:blip r:embed="rId12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6" name="Picture 38"/>
          <p:cNvPicPr/>
          <p:nvPr/>
        </p:nvPicPr>
        <p:blipFill>
          <a:blip r:embed="rId12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5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Cache-coherence (store)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6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6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6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5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66" name="Picture 7"/>
          <p:cNvPicPr/>
          <p:nvPr/>
        </p:nvPicPr>
        <p:blipFill>
          <a:blip r:embed="rId11"/>
          <a:stretch/>
        </p:blipFill>
        <p:spPr>
          <a:xfrm>
            <a:off x="1967805" y="3721794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67" name="Picture 9"/>
          <p:cNvPicPr/>
          <p:nvPr/>
        </p:nvPicPr>
        <p:blipFill>
          <a:blip r:embed="rId12"/>
          <a:stretch/>
        </p:blipFill>
        <p:spPr>
          <a:xfrm>
            <a:off x="1967805" y="412720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68" name="Picture 22"/>
          <p:cNvPicPr/>
          <p:nvPr/>
        </p:nvPicPr>
        <p:blipFill>
          <a:blip r:embed="rId13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69" name="Picture 23"/>
          <p:cNvPicPr/>
          <p:nvPr/>
        </p:nvPicPr>
        <p:blipFill>
          <a:blip r:embed="rId13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0" name="Picture 24"/>
          <p:cNvPicPr/>
          <p:nvPr/>
        </p:nvPicPr>
        <p:blipFill>
          <a:blip r:embed="rId13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1" name="Picture 25"/>
          <p:cNvPicPr/>
          <p:nvPr/>
        </p:nvPicPr>
        <p:blipFill>
          <a:blip r:embed="rId14"/>
          <a:stretch/>
        </p:blipFill>
        <p:spPr>
          <a:xfrm>
            <a:off x="1568350" y="3217267"/>
            <a:ext cx="558701" cy="73223"/>
          </a:xfrm>
          <a:prstGeom prst="rect">
            <a:avLst/>
          </a:prstGeom>
          <a:ln>
            <a:noFill/>
          </a:ln>
        </p:spPr>
      </p:pic>
      <p:pic>
        <p:nvPicPr>
          <p:cNvPr id="172" name="Picture 37"/>
          <p:cNvPicPr/>
          <p:nvPr/>
        </p:nvPicPr>
        <p:blipFill>
          <a:blip r:embed="rId13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3" name="Picture 38"/>
          <p:cNvPicPr/>
          <p:nvPr/>
        </p:nvPicPr>
        <p:blipFill>
          <a:blip r:embed="rId13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4" name="Picture 39"/>
          <p:cNvPicPr/>
          <p:nvPr/>
        </p:nvPicPr>
        <p:blipFill>
          <a:blip r:embed="rId15"/>
          <a:stretch/>
        </p:blipFill>
        <p:spPr>
          <a:xfrm>
            <a:off x="1967805" y="3338413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75" name="Picture 40"/>
          <p:cNvPicPr/>
          <p:nvPr/>
        </p:nvPicPr>
        <p:blipFill>
          <a:blip r:embed="rId12"/>
          <a:stretch/>
        </p:blipFill>
        <p:spPr>
          <a:xfrm rot="10800000">
            <a:off x="3616821" y="4361755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76" name="Picture 41"/>
          <p:cNvPicPr/>
          <p:nvPr/>
        </p:nvPicPr>
        <p:blipFill>
          <a:blip r:embed="rId11"/>
          <a:stretch/>
        </p:blipFill>
        <p:spPr>
          <a:xfrm rot="10800000">
            <a:off x="3609379" y="392479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77" name="Picture 43"/>
          <p:cNvPicPr/>
          <p:nvPr/>
        </p:nvPicPr>
        <p:blipFill>
          <a:blip r:embed="rId16"/>
          <a:stretch/>
        </p:blipFill>
        <p:spPr>
          <a:xfrm>
            <a:off x="1787128" y="3548558"/>
            <a:ext cx="340519" cy="943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B5BE0-D6ED-3FD0-4F48-60714F0E8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1317 main(void)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1318 {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1336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start other processors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1337   kinit2(P2V(4*1024*1024), P2V(PHYSTOP));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1338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userinit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first user process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1339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1340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40251-4C97-5C95-6976-C9265B80B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Started from main()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7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693191" y="1187399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 Light"/>
              </a:rPr>
              <a:t>Cache-coherence (load of modified)</a:t>
            </a:r>
            <a:endParaRPr lang="en-US" sz="3638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8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8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8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8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8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1" name="Picture 43"/>
          <p:cNvPicPr/>
          <p:nvPr/>
        </p:nvPicPr>
        <p:blipFill>
          <a:blip r:embed="rId13"/>
          <a:stretch/>
        </p:blipFill>
        <p:spPr>
          <a:xfrm>
            <a:off x="1786532" y="3551832"/>
            <a:ext cx="340519" cy="94357"/>
          </a:xfrm>
          <a:prstGeom prst="rect">
            <a:avLst/>
          </a:prstGeom>
          <a:ln>
            <a:noFill/>
          </a:ln>
        </p:spPr>
      </p:pic>
      <p:pic>
        <p:nvPicPr>
          <p:cNvPr id="192" name="Picture 44"/>
          <p:cNvPicPr/>
          <p:nvPr/>
        </p:nvPicPr>
        <p:blipFill>
          <a:blip r:embed="rId14"/>
          <a:stretch/>
        </p:blipFill>
        <p:spPr>
          <a:xfrm rot="10800000">
            <a:off x="2200275" y="437306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3" name="Picture 45"/>
          <p:cNvPicPr/>
          <p:nvPr/>
        </p:nvPicPr>
        <p:blipFill>
          <a:blip r:embed="rId15"/>
          <a:stretch/>
        </p:blipFill>
        <p:spPr>
          <a:xfrm rot="10800000">
            <a:off x="2200275" y="388729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4" name="Picture 34"/>
          <p:cNvPicPr/>
          <p:nvPr/>
        </p:nvPicPr>
        <p:blipFill>
          <a:blip r:embed="rId16"/>
          <a:stretch/>
        </p:blipFill>
        <p:spPr>
          <a:xfrm>
            <a:off x="3504604" y="3355379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95" name="Picture 35"/>
          <p:cNvPicPr/>
          <p:nvPr/>
        </p:nvPicPr>
        <p:blipFill>
          <a:blip r:embed="rId17"/>
          <a:stretch/>
        </p:blipFill>
        <p:spPr>
          <a:xfrm>
            <a:off x="3502818" y="372983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6" name="Picture 36"/>
          <p:cNvPicPr/>
          <p:nvPr/>
        </p:nvPicPr>
        <p:blipFill>
          <a:blip r:embed="rId18"/>
          <a:stretch/>
        </p:blipFill>
        <p:spPr>
          <a:xfrm>
            <a:off x="3502818" y="419953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7" name="Picture 42"/>
          <p:cNvPicPr/>
          <p:nvPr/>
        </p:nvPicPr>
        <p:blipFill>
          <a:blip r:embed="rId12"/>
          <a:stretch/>
        </p:blipFill>
        <p:spPr>
          <a:xfrm>
            <a:off x="829270" y="4984154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976E-6 -4.45191E-7 L 1.88976E-6 0.00021 C -0.00063 0.01764 -0.00063 0.03549 -0.00142 0.05355 C -0.00158 0.0567 -0.00315 0.06195 -0.00394 0.0651 C -0.00473 0.0693 -0.0063 0.07896 -0.00772 0.0819 C -0.01512 0.09639 -0.0063 0.07812 -0.01166 0.09198 C -0.01229 0.09366 -0.01355 0.09534 -0.01418 0.09702 C -0.01481 0.09849 -0.01481 0.10059 -0.01543 0.10185 C -0.01685 0.10563 -0.01874 0.10878 -0.02047 0.11214 L -0.02315 0.11718 C -0.02378 0.11865 -0.02457 0.12075 -0.02551 0.12222 C -0.02646 0.12327 -0.02709 0.12453 -0.02819 0.12537 C -0.03307 0.13062 -0.03118 0.12684 -0.03559 0.13398 C -0.03843 0.13818 -0.03764 0.13902 -0.04095 0.14217 C -0.04866 0.14994 -0.04693 0.14679 -0.05339 0.15393 C -0.05449 0.15498 -0.05512 0.15645 -0.05606 0.15729 C -0.05732 0.15876 -0.05874 0.1596 -0.05984 0.16086 C -0.06158 0.16233 -0.06315 0.16401 -0.06488 0.1659 C -0.06614 0.16695 -0.06756 0.168 -0.06882 0.16905 C -0.06961 0.16989 -0.0704 0.17157 -0.07118 0.17241 C -0.0737 0.17472 -0.07622 0.17682 -0.0789 0.17913 C -0.08016 0.18039 -0.08142 0.18165 -0.08268 0.18228 C -0.08599 0.18459 -0.08977 0.18648 -0.09292 0.18921 C -0.09732 0.1932 -0.09528 0.19152 -0.09906 0.19425 L -0.09906 0.19467 " pathEditMode="relative" rAng="0" ptsTypes="AAAAAAAAAAAAAAAAAAAAAAAAA">
                                      <p:cBhvr>
                                        <p:cTn id="3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97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9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0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0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0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0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0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08" name="Picture 21"/>
          <p:cNvPicPr/>
          <p:nvPr/>
        </p:nvPicPr>
        <p:blipFill>
          <a:blip r:embed="rId12"/>
          <a:stretch/>
        </p:blipFill>
        <p:spPr>
          <a:xfrm>
            <a:off x="3420070" y="3338710"/>
            <a:ext cx="96738" cy="146745"/>
          </a:xfrm>
          <a:prstGeom prst="rect">
            <a:avLst/>
          </a:prstGeom>
          <a:ln>
            <a:noFill/>
          </a:ln>
        </p:spPr>
      </p:pic>
      <p:pic>
        <p:nvPicPr>
          <p:cNvPr id="209" name="Picture 25"/>
          <p:cNvPicPr/>
          <p:nvPr/>
        </p:nvPicPr>
        <p:blipFill>
          <a:blip r:embed="rId13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1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14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15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16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7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8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19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20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21" name="Picture 13"/>
          <p:cNvPicPr/>
          <p:nvPr/>
        </p:nvPicPr>
        <p:blipFill>
          <a:blip r:embed="rId13"/>
          <a:stretch/>
        </p:blipFill>
        <p:spPr>
          <a:xfrm>
            <a:off x="3484364" y="3362523"/>
            <a:ext cx="122634" cy="557213"/>
          </a:xfrm>
          <a:prstGeom prst="rect">
            <a:avLst/>
          </a:prstGeom>
          <a:ln>
            <a:noFill/>
          </a:ln>
        </p:spPr>
      </p:pic>
      <p:pic>
        <p:nvPicPr>
          <p:cNvPr id="222" name="Picture 14"/>
          <p:cNvPicPr/>
          <p:nvPr/>
        </p:nvPicPr>
        <p:blipFill>
          <a:blip r:embed="rId14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35" name="Picture 15"/>
          <p:cNvPicPr/>
          <p:nvPr/>
        </p:nvPicPr>
        <p:blipFill>
          <a:blip r:embed="rId14"/>
          <a:stretch/>
        </p:blipFill>
        <p:spPr>
          <a:xfrm>
            <a:off x="3188791" y="3349426"/>
            <a:ext cx="387846" cy="1186160"/>
          </a:xfrm>
          <a:prstGeom prst="rect">
            <a:avLst/>
          </a:prstGeom>
          <a:ln>
            <a:noFill/>
          </a:ln>
        </p:spPr>
      </p:pic>
      <p:pic>
        <p:nvPicPr>
          <p:cNvPr id="236" name="Picture 16"/>
          <p:cNvPicPr/>
          <p:nvPr/>
        </p:nvPicPr>
        <p:blipFill>
          <a:blip r:embed="rId15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3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4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4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4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5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46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47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48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49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50" name="Picture 17"/>
          <p:cNvPicPr/>
          <p:nvPr/>
        </p:nvPicPr>
        <p:blipFill>
          <a:blip r:embed="rId15"/>
          <a:stretch/>
        </p:blipFill>
        <p:spPr>
          <a:xfrm>
            <a:off x="1287958" y="3348533"/>
            <a:ext cx="2400300" cy="1674614"/>
          </a:xfrm>
          <a:prstGeom prst="rect">
            <a:avLst/>
          </a:prstGeom>
          <a:ln>
            <a:noFill/>
          </a:ln>
        </p:spPr>
      </p:pic>
      <p:pic>
        <p:nvPicPr>
          <p:cNvPr id="251" name="Picture 18"/>
          <p:cNvPicPr/>
          <p:nvPr/>
        </p:nvPicPr>
        <p:blipFill>
          <a:blip r:embed="rId16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5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5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5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5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5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60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61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62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63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64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65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66" name="Picture 19"/>
          <p:cNvPicPr/>
          <p:nvPr/>
        </p:nvPicPr>
        <p:blipFill>
          <a:blip r:embed="rId16"/>
          <a:stretch/>
        </p:blipFill>
        <p:spPr>
          <a:xfrm>
            <a:off x="2183903" y="3353891"/>
            <a:ext cx="1475780" cy="1290042"/>
          </a:xfrm>
          <a:prstGeom prst="rect">
            <a:avLst/>
          </a:prstGeom>
          <a:ln>
            <a:noFill/>
          </a:ln>
        </p:spPr>
      </p:pic>
      <p:pic>
        <p:nvPicPr>
          <p:cNvPr id="267" name="Picture 20"/>
          <p:cNvPicPr/>
          <p:nvPr/>
        </p:nvPicPr>
        <p:blipFill>
          <a:blip r:embed="rId17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6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7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7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7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7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78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79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80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81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82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283" name="Picture 17"/>
          <p:cNvPicPr/>
          <p:nvPr/>
        </p:nvPicPr>
        <p:blipFill>
          <a:blip r:embed="rId17"/>
          <a:stretch/>
        </p:blipFill>
        <p:spPr>
          <a:xfrm>
            <a:off x="1949945" y="3395265"/>
            <a:ext cx="1663601" cy="1228130"/>
          </a:xfrm>
          <a:prstGeom prst="rect">
            <a:avLst/>
          </a:prstGeom>
          <a:ln>
            <a:noFill/>
          </a:ln>
        </p:spPr>
      </p:pic>
      <p:pic>
        <p:nvPicPr>
          <p:cNvPr id="284" name="Picture 21"/>
          <p:cNvPicPr/>
          <p:nvPr/>
        </p:nvPicPr>
        <p:blipFill>
          <a:blip r:embed="rId18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8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8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8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9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9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3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94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95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96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97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98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99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0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1" name="Picture 19"/>
          <p:cNvPicPr/>
          <p:nvPr/>
        </p:nvPicPr>
        <p:blipFill>
          <a:blip r:embed="rId18"/>
          <a:stretch/>
        </p:blipFill>
        <p:spPr>
          <a:xfrm>
            <a:off x="3407271" y="3407469"/>
            <a:ext cx="2996803" cy="1565970"/>
          </a:xfrm>
          <a:prstGeom prst="rect">
            <a:avLst/>
          </a:prstGeom>
          <a:ln>
            <a:noFill/>
          </a:ln>
        </p:spPr>
      </p:pic>
      <p:pic>
        <p:nvPicPr>
          <p:cNvPr id="302" name="Picture 22"/>
          <p:cNvPicPr/>
          <p:nvPr/>
        </p:nvPicPr>
        <p:blipFill>
          <a:blip r:embed="rId19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0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0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0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0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1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1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1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1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1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1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20" name="Picture 23"/>
          <p:cNvPicPr/>
          <p:nvPr/>
        </p:nvPicPr>
        <p:blipFill>
          <a:blip r:embed="rId19"/>
          <a:stretch/>
        </p:blipFill>
        <p:spPr>
          <a:xfrm>
            <a:off x="3515915" y="3384550"/>
            <a:ext cx="5289352" cy="1649313"/>
          </a:xfrm>
          <a:prstGeom prst="rect">
            <a:avLst/>
          </a:prstGeom>
          <a:ln>
            <a:noFill/>
          </a:ln>
        </p:spPr>
      </p:pic>
      <p:pic>
        <p:nvPicPr>
          <p:cNvPr id="321" name="Picture 24"/>
          <p:cNvPicPr/>
          <p:nvPr/>
        </p:nvPicPr>
        <p:blipFill>
          <a:blip r:embed="rId20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22" name="Picture 34"/>
          <p:cNvPicPr/>
          <p:nvPr/>
        </p:nvPicPr>
        <p:blipFill>
          <a:blip r:embed="rId21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3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3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3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40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41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42" name="Picture 35"/>
          <p:cNvPicPr/>
          <p:nvPr/>
        </p:nvPicPr>
        <p:blipFill>
          <a:blip r:embed="rId21"/>
          <a:stretch/>
        </p:blipFill>
        <p:spPr>
          <a:xfrm>
            <a:off x="3442990" y="3394372"/>
            <a:ext cx="4045148" cy="1628775"/>
          </a:xfrm>
          <a:prstGeom prst="rect">
            <a:avLst/>
          </a:prstGeom>
          <a:ln>
            <a:noFill/>
          </a:ln>
        </p:spPr>
      </p:pic>
      <p:pic>
        <p:nvPicPr>
          <p:cNvPr id="343" name="Picture 2"/>
          <p:cNvPicPr/>
          <p:nvPr/>
        </p:nvPicPr>
        <p:blipFill>
          <a:blip r:embed="rId22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AF62-2E1F-545C-6CBB-15DD12653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Starting other CPUs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5440-E62A-9DAC-49F7-468D04E6E4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start code in a good location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0x7000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Pass start parameters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Allocate a new stack for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Send a magic inter-processor interrupt (IPI) with the entry point (</a:t>
            </a:r>
            <a:r>
              <a:rPr lang="en-US" sz="3200" dirty="0" err="1">
                <a:latin typeface="Liberation Sans" pitchFamily="18"/>
              </a:rPr>
              <a:t>mpenter</a:t>
            </a:r>
            <a:r>
              <a:rPr lang="en-US" sz="3200" dirty="0">
                <a:latin typeface="Liberation Sans" pitchFamily="18"/>
              </a:rPr>
              <a:t>())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45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48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49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50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1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2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53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54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55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56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57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58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59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60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61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62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63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64" name="Picture 23"/>
          <p:cNvPicPr/>
          <p:nvPr/>
        </p:nvPicPr>
        <p:blipFill>
          <a:blip r:embed="rId22"/>
          <a:stretch/>
        </p:blipFill>
        <p:spPr>
          <a:xfrm>
            <a:off x="3499544" y="3385443"/>
            <a:ext cx="4049316" cy="1623417"/>
          </a:xfrm>
          <a:prstGeom prst="rect">
            <a:avLst/>
          </a:prstGeom>
          <a:ln>
            <a:noFill/>
          </a:ln>
        </p:spPr>
      </p:pic>
      <p:pic>
        <p:nvPicPr>
          <p:cNvPr id="365" name="Picture 36"/>
          <p:cNvPicPr/>
          <p:nvPr/>
        </p:nvPicPr>
        <p:blipFill>
          <a:blip r:embed="rId23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67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PCIe round-trip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70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71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72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3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4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75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76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77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78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79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80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1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2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3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84" name="Picture 34"/>
          <p:cNvPicPr/>
          <p:nvPr/>
        </p:nvPicPr>
        <p:blipFill>
          <a:blip r:embed="rId20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85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86" name="Picture 36"/>
          <p:cNvPicPr/>
          <p:nvPr/>
        </p:nvPicPr>
        <p:blipFill>
          <a:blip r:embed="rId22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7" name="Picture 35"/>
          <p:cNvPicPr/>
          <p:nvPr/>
        </p:nvPicPr>
        <p:blipFill>
          <a:blip r:embed="rId23"/>
          <a:stretch/>
        </p:blipFill>
        <p:spPr>
          <a:xfrm>
            <a:off x="2963763" y="3337520"/>
            <a:ext cx="636389" cy="2237780"/>
          </a:xfrm>
          <a:prstGeom prst="rect">
            <a:avLst/>
          </a:prstGeom>
          <a:ln>
            <a:noFill/>
          </a:ln>
        </p:spPr>
      </p:pic>
      <p:pic>
        <p:nvPicPr>
          <p:cNvPr id="388" name="Picture 37"/>
          <p:cNvPicPr/>
          <p:nvPr/>
        </p:nvPicPr>
        <p:blipFill>
          <a:blip r:embed="rId24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389" name="Picture 38"/>
          <p:cNvPicPr/>
          <p:nvPr/>
        </p:nvPicPr>
        <p:blipFill>
          <a:blip r:embed="rId25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Essentially just sending data to and from external devices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Modern devices communicate over PCIe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Well there are other popular buses, e.g., USB, SATA (disks), etc.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Conceptually they are similar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Devices can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Read memory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Send interrupts to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9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Direct memory access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9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9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9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9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00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01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02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03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04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05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6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7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08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09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10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11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12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13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14" name="Picture 3"/>
          <p:cNvPicPr/>
          <p:nvPr/>
        </p:nvPicPr>
        <p:blipFill>
          <a:blip r:embed="rId24"/>
          <a:stretch/>
        </p:blipFill>
        <p:spPr>
          <a:xfrm>
            <a:off x="1258490" y="4512072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1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1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Interrupts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41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2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2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3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24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25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26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27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28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29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30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1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32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33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34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5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36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37" name="Picture 4"/>
          <p:cNvPicPr/>
          <p:nvPr/>
        </p:nvPicPr>
        <p:blipFill>
          <a:blip r:embed="rId24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40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4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43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44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5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6" name="Picture 4"/>
          <p:cNvPicPr/>
          <p:nvPr/>
        </p:nvPicPr>
        <p:blipFill>
          <a:blip r:embed="rId9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Write incoming data in memory, e.g.,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Network packets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Disk requests, etc.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Then raise an interrupt to notify the CPU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CPU starts executing interrupt handler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Then reads incoming packets form memory</a:t>
            </a:r>
          </a:p>
        </p:txBody>
      </p:sp>
      <p:pic>
        <p:nvPicPr>
          <p:cNvPr id="449" name="Picture 31"/>
          <p:cNvPicPr/>
          <p:nvPr/>
        </p:nvPicPr>
        <p:blipFill>
          <a:blip r:embed="rId10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5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5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 (polling mode)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3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54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55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56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sp>
        <p:nvSpPr>
          <p:cNvPr id="457" name="TextShape 2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Alternatively the CPU has to check for incoming data in memory periodically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Or poll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Rationale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Interrupts are expensive</a:t>
            </a:r>
          </a:p>
        </p:txBody>
      </p:sp>
      <p:pic>
        <p:nvPicPr>
          <p:cNvPr id="458" name="Picture 31"/>
          <p:cNvPicPr/>
          <p:nvPr/>
        </p:nvPicPr>
        <p:blipFill>
          <a:blip r:embed="rId9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  <p:pic>
        <p:nvPicPr>
          <p:cNvPr id="459" name="Picture 12"/>
          <p:cNvPicPr/>
          <p:nvPr/>
        </p:nvPicPr>
        <p:blipFill>
          <a:blip r:embed="rId10"/>
          <a:stretch/>
        </p:blipFill>
        <p:spPr>
          <a:xfrm>
            <a:off x="3283743" y="3235126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460" name="Picture 2"/>
          <p:cNvPicPr/>
          <p:nvPr/>
        </p:nvPicPr>
        <p:blipFill>
          <a:blip r:embed="rId11"/>
          <a:stretch/>
        </p:blipFill>
        <p:spPr>
          <a:xfrm>
            <a:off x="1144785" y="3352105"/>
            <a:ext cx="2275582" cy="15876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Cache Coherence Protocol and Memory Performance of the Intel Haswell-EP Architecture.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3"/>
              </a:rPr>
              <a:t>http://ieeexplore.ieee.org/abstract/document/7349629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Intel SGX Explained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4"/>
              </a:rPr>
              <a:t>https://eprint.iacr.org/2016/086.pdf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DC Express: Shortest Latency Protocol for Reading Phase Change Memory over PCI Express 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5"/>
              </a:rPr>
              <a:t>https://www.usenix.org/system/files/conference/fast14/fast14-paper_vucinic.pdf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611050-84A7-BD6B-0460-9DFA911180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dirty="0"/>
              <a:t>End of detour: Cache-coherence and memory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5B9B47-29A1-4DB3-C4DD-AF9F49A779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0C067-6962-E73E-3E4F-B9B338C393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52B61-2A06-C9B2-6E89-8FF6882EB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0FA-0994-6166-E4CC-A995A62BAB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8151-8D1A-3167-F877-F5119B47BA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Disk driver maintains a list of outstanding requests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can add requests to the list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FB023-B60F-0999-24D4-8879704F87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AC544-81FB-FAB8-A8C5-A0D3CB30EA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4B11-3A15-8CC0-A2E6-D207C0B8E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One data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Pointer to the next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F4224-ACE5-2FEA-8A51-29617558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7BF06C0-FFE5-CBFE-64AC-F5193B589B95}"/>
              </a:ext>
            </a:extLst>
          </p:cNvPr>
          <p:cNvSpPr/>
          <p:nvPr/>
        </p:nvSpPr>
        <p:spPr>
          <a:xfrm>
            <a:off x="228600" y="283580"/>
            <a:ext cx="3429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1C4A1-A50D-0CB1-A581-31F6C4F07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6AAB1-1AEE-70EE-A026-1B4636DB36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83FFD-9DC2-8DAA-C768-DB1FBF257C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head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833C-D660-1717-997C-5F62F710DF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7DB6AC4-DEBE-04B0-9A6D-B361D7317FA5}"/>
              </a:ext>
            </a:extLst>
          </p:cNvPr>
          <p:cNvSpPr/>
          <p:nvPr/>
        </p:nvSpPr>
        <p:spPr>
          <a:xfrm>
            <a:off x="353027" y="2158677"/>
            <a:ext cx="3429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F19A4E3-7047-2EE0-FBB0-0855F11BCA34}"/>
              </a:ext>
            </a:extLst>
          </p:cNvPr>
          <p:cNvSpPr/>
          <p:nvPr/>
        </p:nvSpPr>
        <p:spPr>
          <a:xfrm>
            <a:off x="6208200" y="4186800"/>
            <a:ext cx="1143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30E8A-86AA-F942-1AC5-A34F2DFB08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A26053-49ED-A1A0-6DF7-805D9752D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A1AA-3089-1B12-3B1B-0EEC67F9EE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5849D84-65F9-9F62-B563-A2ADB14C7A2E}"/>
              </a:ext>
            </a:extLst>
          </p:cNvPr>
          <p:cNvSpPr/>
          <p:nvPr/>
        </p:nvSpPr>
        <p:spPr>
          <a:xfrm>
            <a:off x="914400" y="4456252"/>
            <a:ext cx="3200400" cy="6018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B466-EB5D-AF1D-01A0-D0187E4F6B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E737DDD4-E21D-14FC-0CBE-C23E1DB3B14A}"/>
              </a:ext>
            </a:extLst>
          </p:cNvPr>
          <p:cNvSpPr/>
          <p:nvPr/>
        </p:nvSpPr>
        <p:spPr>
          <a:xfrm>
            <a:off x="4908600" y="4863296"/>
            <a:ext cx="913466" cy="5305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C6509-7D03-8777-7B19-D4B746B4F9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16253-64C3-1B00-1DF4-006E36AEBF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C264F-49B6-961D-3923-B9EA4B707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11A6934-5034-4A1F-FEB2-3BD2220F7D7E}"/>
              </a:ext>
            </a:extLst>
          </p:cNvPr>
          <p:cNvSpPr/>
          <p:nvPr/>
        </p:nvSpPr>
        <p:spPr>
          <a:xfrm>
            <a:off x="949125" y="5331075"/>
            <a:ext cx="2476982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C07BE-ACC3-02E7-CE78-CF4E03E8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ADDDD-F2C5-9ADB-48C2-9A2EAEA67C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2F07C-D0E9-5E5E-60D9-2562F2ED81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8933-21F8-9F62-B332-4A276297A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269712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Insert into the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E70D54-D2C8-2886-A4FE-3513F2FF810C}"/>
              </a:ext>
            </a:extLst>
          </p:cNvPr>
          <p:cNvSpPr/>
          <p:nvPr/>
        </p:nvSpPr>
        <p:spPr>
          <a:xfrm>
            <a:off x="1030150" y="5335929"/>
            <a:ext cx="2233912" cy="787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297B-6681-D839-B8EB-879C8FDA38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943A19-4863-7D18-0C0E-F66E88EA61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Now what happens when two CPUs access the same list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A0FD-4031-A0D8-19B3-3AB74C7062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0600"/>
            <a:ext cx="5461200" cy="1262160"/>
          </a:xfrm>
        </p:spPr>
        <p:txBody>
          <a:bodyPr/>
          <a:lstStyle/>
          <a:p>
            <a:pPr lvl="0"/>
            <a:r>
              <a:rPr lang="en-US" sz="3600"/>
              <a:t>Request queue (e.g. pending disk requests)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094FF-8888-9EFF-4506-4E13FB9C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B798F-D50F-04D2-D470-370CA91134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57600" y="5459040"/>
            <a:ext cx="5461200" cy="1536120"/>
          </a:xfrm>
        </p:spPr>
        <p:txBody>
          <a:bodyPr/>
          <a:lstStyle/>
          <a:p>
            <a:pPr marL="571500" lvl="0" indent="-571500" algn="l"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 Linked list, list is pointer to the first element</a:t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2420-3EF1-D71F-60DA-4D86294DCA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11FFA-EF2C-4E1B-5EEB-F6E7F0E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A9E-9067-B533-2741-BEE5771BCA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E3573-4FB5-9A67-CA99-AA8DFD8C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8320" y="19512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546F4-46F7-4360-67E3-5401F12A42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7F690-86CB-FB3E-9971-D7C4C678B8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0BEA-CF11-F74B-FA77-CA364D7D63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79115-AC11-BF56-0960-4CB65D9DD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97774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88AE5-FA11-D027-23CD-316B819B5E8D}"/>
              </a:ext>
            </a:extLst>
          </p:cNvPr>
          <p:cNvSpPr txBox="1"/>
          <p:nvPr/>
        </p:nvSpPr>
        <p:spPr>
          <a:xfrm>
            <a:off x="6088284" y="6800806"/>
            <a:ext cx="3831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PollEv.com/antonburtsev</a:t>
            </a:r>
            <a:endParaRPr lang="en-US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D22-5A69-CC41-3DC6-9718A64D60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CPUs 1 and 2 update next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3DABE-686A-8F44-40BD-C96F54EA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5840" y="2326320"/>
            <a:ext cx="7552440" cy="363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AE1F-FC68-C410-92C1-E9ECC3B46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058E6-C23B-E6E4-D1D3-DA7733B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91240"/>
            <a:ext cx="6281280" cy="39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88252B-150D-4B27-8086-0C5CED6B2AE4}"/>
              </a:ext>
            </a:extLst>
          </p:cNvPr>
          <p:cNvSpPr txBox="1">
            <a:spLocks/>
          </p:cNvSpPr>
          <p:nvPr/>
        </p:nvSpPr>
        <p:spPr>
          <a:xfrm>
            <a:off x="504492" y="6675270"/>
            <a:ext cx="9071640" cy="493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Is everything ok? Poll: 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PollEv.com</a:t>
            </a:r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antonburtsev</a:t>
            </a:r>
            <a:endParaRPr lang="en-US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5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44E-5DEF-28A9-A878-4252ACD08D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State after the race</a:t>
            </a:r>
            <a:br>
              <a:rPr lang="en-US"/>
            </a:br>
            <a:r>
              <a:rPr lang="en-US"/>
              <a:t>(red element is lost)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7B0C0-4661-E8F8-ADE1-6DBB3E2D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01599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6AC-9634-BFE4-00F6-B1AFB89966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Mutual exclusion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40AB-E215-0E6C-68CB-AE47101B2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Only one CPU can update list at a time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B190F-F1B5-27BA-FA9F-3900FB7CD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lock 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acquire(&amp;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release(&amp;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83ED7-3862-BC76-F47A-F8A84D2B6E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with 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47BA-BADB-219E-3C5B-137123DAD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5029200"/>
            <a:ext cx="4546800" cy="914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Critical section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92C3-F7A9-ACB4-1EB6-FDE4FFDD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D099-5B35-69F4-EFF0-FD04C93BE3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How can we implement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acquire()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56EC6-611D-47EB-EF2D-FD2DFC8C10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95580-2397-B696-2992-83D8467A89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Spinlock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4A5D-179B-747D-90A4-C54B77A2B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2160"/>
            <a:ext cx="4546800" cy="3886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Spin until lock is 0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F914D-6121-A499-FA01-97206F626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C7456-F3DD-4640-B47D-454679A73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Still incorrect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DB33-EA59-5A32-84E6-BD879B4BA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1800"/>
            <a:ext cx="4546800" cy="38862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CPUs can reach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 #25 </a:t>
            </a:r>
            <a:r>
              <a:rPr lang="en-US" dirty="0"/>
              <a:t>at the same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See not locked, 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Acquire the 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Lines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#25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#26 </a:t>
            </a:r>
            <a:r>
              <a:rPr lang="en-US" dirty="0"/>
              <a:t>need to be atomic</a:t>
            </a: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B39F2-2D27-C2E1-5AF8-880B07BF1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F49E1-E264-7446-7958-09BEE82382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99E7-3E47-ADE3-3B68-9E91236B7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651A-2111-C7B0-C92E-81EA40597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8620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Scheduler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3C5-0637-5F6C-9D32-BAE0BF1D2E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Compare and swap: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xchg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4E47-4892-0CA9-E006-9516E2250E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35C6-5854-B742-3F41-7DBA7A1225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Swap a word in memory with a new value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Return old value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9E770-D1B9-A555-2622-CE07667E7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BD2B0-D576-3288-F4EF-7741333726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27070-3E4F-BBE6-6AE1-08D03CCF40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0568 static inline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0569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(volatile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0570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0571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0572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0573   // The + in "+m" denotes a read−modify−write  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operand.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0574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asm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volatile("lock;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%0, %1"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0575                "+m" (*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"=a" (result)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0576                "1"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0577                "cc");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0578   return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0579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6E54CB-038C-8ACE-326A-FABACFE4A8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 dirty="0" err="1"/>
              <a:t>xchg</a:t>
            </a:r>
            <a:r>
              <a:rPr lang="en-US" dirty="0"/>
              <a:t> instruction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90A65-520D-92EA-4426-B10B3AC3D2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1584   // Tell the C compiler and the processor to not move loads or stores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1585   // past this point, to ensure that the critical section’s memory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1586   // references happen after the lock is acquired.</a:t>
            </a:r>
          </a:p>
          <a:p>
            <a:pPr lvl="0"/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15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2D271-3E36-4FF4-FEC2-F07907621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45C32B-1E85-AF06-CEFB-D062472A475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Deadlocks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E42-17B2-F429-AB34-04917379A8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		Deadlocks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317D-367D-AE54-E60D-67E219792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D355-0F19-D88C-7B88-EA9516E5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2320" y="2751840"/>
            <a:ext cx="8948880" cy="34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6A2E-2E8A-5293-B242-A6B14D5222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Lock ordering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E220-900C-4736-A522-7398DCF8F8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Locks need to be acquired in the same order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57E-973D-A9E1-D7BD-E18D03EDB6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D4BA-BE4C-1F2B-DC7E-072A73BFA5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257D8-A9FC-2435-7880-A1C750515A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6A814-8A99-8CD1-D170-7C3DE087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8280" y="2512080"/>
            <a:ext cx="6601320" cy="41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036-C6A0-B652-77CB-5A1E9B3182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1DD7-EC7C-13F1-CB60-1743366A4A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1984-1286-CC94-B274-B24DBA85E2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12D9-D20A-2325-E9A6-9636B31072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Never hold a lock with interrupts enabled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79B066-1FCA-FA11-AEDA-D253FB30C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1576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disable interrupts to avoid deadlock.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1577   if(holding(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1578     panic("acquire");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B7BD9-FF78-75DF-E71B-98A27B7E28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8600" y="6053040"/>
            <a:ext cx="5461200" cy="1262160"/>
          </a:xfrm>
        </p:spPr>
        <p:txBody>
          <a:bodyPr/>
          <a:lstStyle/>
          <a:p>
            <a:pPr lvl="0"/>
            <a:r>
              <a:rPr lang="en-US"/>
              <a:t>Disabling interrupts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83F4F5-C3A3-1FDD-320E-08A47AFB4F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31320-9172-FE97-9FBB-DEDFE30104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5C6F-C858-7E75-A362-DF096A40C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8B06-9AC4-B98D-A8B7-CA576C0B00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Simple disable/enable is not enough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D9E2-99BD-8984-BE28-21E23FCB2B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78B08-1484-877B-B938-3B2E59621B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9A453-D59D-50F8-DB8B-9D08B1FBD6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two locks are acquired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Interrupts should be re-enabled only after the second lock is released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Pushcli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 uses a counter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276B6-D0C5-B699-7318-E736736D51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1655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1656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1657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1658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1660   cli();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1661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 FL_IF;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1664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4F199-6E9D-06E1-F5AB-68C07258C0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8AA38-636D-CEFC-3554-68C6A71963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1667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1668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1669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()&amp;FL_IF)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1670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interruptible");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1671   if(−−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1672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1673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&amp;&amp;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1674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1675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976C-8A36-9EFC-52DB-5F73B54391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00DEAA-198E-2F78-0908-7225855D8E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Locks and interprocess communication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A790-2886-5A99-6508-B2CB35AAB5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8A8F4-2BB6-5337-E84F-9F8FD87CF0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D1C1-4544-26B0-19EA-6CE052A458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FD2A2-2183-8584-0467-030324E016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Sends one pointer between two CPUs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1BABFE-7DE6-2FFE-F4C4-073745F49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53A73-CD14-772F-759D-CC90032536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3049-C992-A0C4-9927-FA69803F0D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88776-E630-3ADA-DBC3-D65677F30F53}"/>
              </a:ext>
            </a:extLst>
          </p:cNvPr>
          <p:cNvSpPr txBox="1">
            <a:spLocks/>
          </p:cNvSpPr>
          <p:nvPr/>
        </p:nvSpPr>
        <p:spPr>
          <a:xfrm>
            <a:off x="482400" y="6172200"/>
            <a:ext cx="93474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Poll: </a:t>
            </a:r>
            <a:r>
              <a:rPr lang="en-US" sz="3200" dirty="0">
                <a:latin typeface="Liberation Sans" pitchFamily="18"/>
                <a:hlinkClick r:id="rId3"/>
              </a:rPr>
              <a:t>https://pollev.com/aburtsev</a:t>
            </a:r>
            <a:endParaRPr lang="en-US" sz="3200" dirty="0">
              <a:latin typeface="Liberation Sans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endParaRPr lang="en-US" sz="32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8669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AC82F-2883-1393-25C9-B46B6BCBD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E96D0-2513-2885-7E8E-9CA148A991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B064-8F55-44A9-13A3-A469B67D78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0651-C3EB-5DFC-8726-7D580384C4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40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Works well, but expensive if communication is rare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Receiver wastes CPU cycles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3C15-D390-59A8-E0AA-C7D01705D9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Sleep and wakeup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EAB9-3D89-6A77-66CE-111CADE6E5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sleep(channel)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Put calling process to sleep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Release CPU for other work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wakeup(channel)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Wakes all processes sleeping on a channel </a:t>
            </a:r>
            <a:r>
              <a:rPr lang="en-US" sz="3000" dirty="0">
                <a:latin typeface="Liberation Sans" pitchFamily="18"/>
              </a:rPr>
              <a:t>if any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causes sleep() calls to return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6B423E-866B-D78B-0666-88EEDD6F17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ECAAE-7452-40B4-BE5D-FE01AEF49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ECC2-5628-2E9B-4572-2B0641F965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Kernel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mpenter</a:t>
            </a: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Physical  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entrypgdir</a:t>
            </a:r>
            <a:endParaRPr lang="en-US" sz="3200" dirty="0">
              <a:solidFill>
                <a:srgbClr val="0066CC"/>
              </a:solidFill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C61475-C7F3-1F8F-7819-965818BF5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201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202 send(struct q *q, void *p)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203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204   while(q-&gt;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205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206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207   wakeup(q); /*wake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*/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4637E-7550-0B31-3EBA-8CCC9661B2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2880-E2FA-A369-6710-B20568AAA2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210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211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212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213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214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215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216     sleep(q);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217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218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219 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FA946-C448-D79C-C7B0-FBB15B5E09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201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202 send(struct q *q, void *p)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203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204   while(q-&gt;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205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206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207   wakeup(q); /*wake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*/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90209-5417-B556-5A05-E90DF1437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F2F8-A6C8-9D8A-F0E7-86C93D716F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210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211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212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213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214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215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216     sleep(q);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217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218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219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D315-5141-53BF-82D2-75D4F68C0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recv</a:t>
            </a:r>
            <a:r>
              <a:rPr lang="en-US" dirty="0"/>
              <a:t>() gives up the CPU to other processes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But there is a problem...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F516-3334-A31F-07CC-2E49144CC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Lost wakeup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223B-9E42-E7B9-E2B6-1CCE74D829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943600"/>
            <a:ext cx="88938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34FF-9752-C3E5-8579-6D6F4014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957320"/>
            <a:ext cx="10079640" cy="36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E92328-B799-BF4A-8FEB-5CA48CD463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300 struct q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301   struct spinlock lock;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302   void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303 };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304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305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306 send(struct q *q, void *p)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307 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308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309   while(q-&gt;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310     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311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312   wakeup(q);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313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EBC925-FCEC-C2CD-1151-DAE440706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Lock the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0039-9E6B-4CA0-61D2-BB9AA671F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316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317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318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319   void *p;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320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321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322   while((p =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323     sleep(q);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324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325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326   return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327 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D64-B93E-2E30-95DC-64252C790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037B-1250-53D3-AEE1-2C6D32D4F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Doesn't work either: deadlocks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Holds a lock while sleeping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D56C4E-A10F-C1D8-9E94-6DA453F41C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300 struct q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301   struct spinlock lock;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302   void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303 };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304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305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306 send(struct q *q, void *p)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307 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308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309   while(q-&gt;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310     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311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312   wakeup(q);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313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9D91BA-12C0-636E-70EA-43D0FCF8A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Pass lock inside 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4D54-25BE-3F24-0291-9BC68A97A0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316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317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318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319   void *p;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320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321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322   while((p =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323     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sleep(q, 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324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325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326   return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327 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90E001-35E9-6EAA-2CA1-6D14ACFD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625" y="133109"/>
            <a:ext cx="5439600" cy="6858000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1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1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1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A9361-8B5C-AAD9-E214-8D95E580E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9134F-9E4C-70A9-019C-1BACEFE3E7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steps: 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>
                <a:solidFill>
                  <a:srgbClr val="0070C0"/>
                </a:solidFill>
              </a:rPr>
              <a:t>ptable.lock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solidFill>
                  <a:srgbClr val="0070C0"/>
                </a:solidFill>
                <a:latin typeface="Liberation Sans" pitchFamily="18"/>
              </a:rPr>
              <a:t>ptable.lock</a:t>
            </a:r>
            <a:endParaRPr lang="en-US" sz="2800" dirty="0">
              <a:solidFill>
                <a:srgbClr val="0070C0"/>
              </a:solidFill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08348-202F-F732-E1D1-B1252E73E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66F1D-C004-AB0A-AE32-ABFF6C641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DAA31-4BAF-A88D-B227-16203A3693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steps: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>
                <a:solidFill>
                  <a:srgbClr val="0070C0"/>
                </a:solidFill>
                <a:latin typeface="LM Mono 10" pitchFamily="17"/>
              </a:rPr>
              <a:t>ptable.lock</a:t>
            </a:r>
            <a:endParaRPr lang="en-US" dirty="0">
              <a:solidFill>
                <a:srgbClr val="0070C0"/>
              </a:solidFill>
              <a:latin typeface="LM Mono 10" pitchFamily="17"/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latin typeface="LM Mono 10" pitchFamily="17"/>
              </a:rPr>
              <a:t>ptable.lock</a:t>
            </a:r>
            <a:endParaRPr lang="en-US" sz="2800" dirty="0">
              <a:latin typeface="LM Mono 10" pitchFamily="17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</a:t>
            </a:r>
            <a:r>
              <a:rPr lang="en-US" dirty="0" err="1">
                <a:solidFill>
                  <a:srgbClr val="0070C0"/>
                </a:solidFill>
                <a:latin typeface="LM Mono 10" pitchFamily="17"/>
              </a:rPr>
              <a:t>lk</a:t>
            </a:r>
            <a:r>
              <a:rPr lang="en-US" dirty="0">
                <a:solidFill>
                  <a:srgbClr val="0070C0"/>
                </a:solidFill>
                <a:latin typeface="LM Mono 10" pitchFamily="17"/>
              </a:rPr>
              <a:t> </a:t>
            </a:r>
            <a:r>
              <a:rPr lang="en-US" dirty="0">
                <a:solidFill>
                  <a:schemeClr val="tx1"/>
                </a:solidFill>
                <a:latin typeface="LM Mono 10" pitchFamily="17"/>
              </a:rPr>
              <a:t>lock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Why is it safe?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F6B5B-86A1-4CC1-B12F-4CF30401F8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290735-09CC-E40D-BB57-ECC7E64DEE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1766-B8E8-B39E-7FC0-4981D862F0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39"/>
            <a:ext cx="4546800" cy="5489315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/>
              <a:t>ptable.lock</a:t>
            </a:r>
            <a:endParaRPr lang="en-US" dirty="0"/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 Mono 10" pitchFamily="17"/>
              </a:rPr>
              <a:t>ptable.lock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LM Mono 10" pitchFamily="17"/>
            </a:endParaRP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</a:t>
            </a:r>
            <a:r>
              <a:rPr lang="en-US" dirty="0" err="1">
                <a:latin typeface="LM Mono 10" pitchFamily="17"/>
              </a:rPr>
              <a:t>lk</a:t>
            </a:r>
            <a:endParaRPr lang="en-US" dirty="0">
              <a:latin typeface="LM Mono 10" pitchFamily="17"/>
            </a:endParaRPr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Why is it safe?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Even if new wakeup starts at this point, it cannot proceed</a:t>
            </a:r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Sleep() holds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 Mono 10" pitchFamily="17"/>
              </a:rPr>
              <a:t>ptable.lock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LM Mono 10" pitchFamily="17"/>
            </a:endParaRP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598-E57B-7E42-06B4-3A0C80F0B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wakeup()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3B7A-8521-D82E-7298-80F29788E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2853 wakeup1(void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2854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2855   struct proc *p;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2856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2857   for(p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ptable.proc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p &lt;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ptable.proc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[NPROC]; p++)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2858     if(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p−&gt;state == SLEEPING &amp;&amp; p−&gt;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2859       p−&gt;state = RUNNABLE;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2860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2864 wakeup(void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2865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2866   acquire(&amp;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2867   wakeup1(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2868   release(&amp;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2869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10772</TotalTime>
  <Words>6698</Words>
  <Application>Microsoft Macintosh PowerPoint</Application>
  <PresentationFormat>Custom</PresentationFormat>
  <Paragraphs>1251</Paragraphs>
  <Slides>113</Slides>
  <Notes>113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113</vt:i4>
      </vt:variant>
    </vt:vector>
  </HeadingPairs>
  <TitlesOfParts>
    <vt:vector size="131" baseType="lpstr">
      <vt:lpstr>Aptos</vt:lpstr>
      <vt:lpstr>Arial</vt:lpstr>
      <vt:lpstr>Bitstream Vera Sans</vt:lpstr>
      <vt:lpstr>Calibri</vt:lpstr>
      <vt:lpstr>Calibri Light</vt:lpstr>
      <vt:lpstr>FiraMono Nerd Font</vt:lpstr>
      <vt:lpstr>Liberation Sans</vt:lpstr>
      <vt:lpstr>Liberation Serif</vt:lpstr>
      <vt:lpstr>LM Mono 10</vt:lpstr>
      <vt:lpstr>LMMono10</vt:lpstr>
      <vt:lpstr>Nimbus Roman No9 L</vt:lpstr>
      <vt:lpstr>Source Sans Pro</vt:lpstr>
      <vt:lpstr>StarSymbol</vt:lpstr>
      <vt:lpstr>Default</vt:lpstr>
      <vt:lpstr>Blue</vt:lpstr>
      <vt:lpstr>Glossy</vt:lpstr>
      <vt:lpstr>vihree2</vt:lpstr>
      <vt:lpstr>harmaa2</vt:lpstr>
      <vt:lpstr>cs5460/6460: Operating Systems  Lecture: Synchronization</vt:lpstr>
      <vt:lpstr>PowerPoint Presentation</vt:lpstr>
      <vt:lpstr>Started from main()</vt:lpstr>
      <vt:lpstr>Starting other CPUs</vt:lpstr>
      <vt:lpstr>Start other CPUs</vt:lpstr>
      <vt:lpstr>Start other CPUs</vt:lpstr>
      <vt:lpstr>Start other CPUs</vt:lpstr>
      <vt:lpstr>Start other CPUs</vt:lpstr>
      <vt:lpstr>Start other CPUs</vt:lpstr>
      <vt:lpstr>Start other CPUs</vt:lpstr>
      <vt:lpstr>entryother.S</vt:lpstr>
      <vt:lpstr>entryother.S</vt:lpstr>
      <vt:lpstr>entryother.S</vt:lpstr>
      <vt:lpstr>entryother.S</vt:lpstr>
      <vt:lpstr>entryother.S</vt:lpstr>
      <vt:lpstr>entryother.S</vt:lpstr>
      <vt:lpstr>PowerPoint Presentation</vt:lpstr>
      <vt:lpstr>Init segments</vt:lpstr>
      <vt:lpstr>Init segments</vt:lpstr>
      <vt:lpstr>Per-CPU variables</vt:lpstr>
      <vt:lpstr>Per-CPU variables</vt:lpstr>
      <vt:lpstr>PowerPoint Presentation</vt:lpstr>
      <vt:lpstr>cpuid()</vt:lpstr>
      <vt:lpstr>mpmain()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conditions</vt:lpstr>
      <vt:lpstr>List implementation (no locks)</vt:lpstr>
      <vt:lpstr>List implementation (no locks)</vt:lpstr>
      <vt:lpstr>List implementation (no locks)</vt:lpstr>
      <vt:lpstr>List implementation (no locks)</vt:lpstr>
      <vt:lpstr>List implementation (no locks)</vt:lpstr>
      <vt:lpstr>PowerPoint Presentation</vt:lpstr>
      <vt:lpstr>Request queue (e.g. pending disk requests)</vt:lpstr>
      <vt:lpstr>CPU1 allocates new request</vt:lpstr>
      <vt:lpstr>CPU2 allocates new request</vt:lpstr>
      <vt:lpstr>CPUs 1 and 2 update next pointer</vt:lpstr>
      <vt:lpstr>CPU1 updates head pointer</vt:lpstr>
      <vt:lpstr>CPU2 updates head pointer</vt:lpstr>
      <vt:lpstr>CPU2 updates head pointer</vt:lpstr>
      <vt:lpstr>State after the race (red element is lost)</vt:lpstr>
      <vt:lpstr>Mutual exclusion</vt:lpstr>
      <vt:lpstr>List implementation with locks</vt:lpstr>
      <vt:lpstr>PowerPoint Presentation</vt:lpstr>
      <vt:lpstr>Spinlock</vt:lpstr>
      <vt:lpstr>Still incorrect</vt:lpstr>
      <vt:lpstr>Compare and swap: xchg</vt:lpstr>
      <vt:lpstr>Correct implementation</vt:lpstr>
      <vt:lpstr>xchg instruction</vt:lpstr>
      <vt:lpstr>Correct implementation</vt:lpstr>
      <vt:lpstr>PowerPoint Presentation</vt:lpstr>
      <vt:lpstr>  Deadlocks</vt:lpstr>
      <vt:lpstr>Lock ordering</vt:lpstr>
      <vt:lpstr>Locks and interrupts</vt:lpstr>
      <vt:lpstr>Locks and interrupts</vt:lpstr>
      <vt:lpstr>Disabling interrupts</vt:lpstr>
      <vt:lpstr>Simple disable/enable is not enough</vt:lpstr>
      <vt:lpstr>Pushcli()/popcli()</vt:lpstr>
      <vt:lpstr>Pushcli()/popcli()</vt:lpstr>
      <vt:lpstr>PowerPoint Presentation</vt:lpstr>
      <vt:lpstr>Send/receive queue</vt:lpstr>
      <vt:lpstr>Send/receive queue</vt:lpstr>
      <vt:lpstr>Send/receive queue</vt:lpstr>
      <vt:lpstr>Send/receive queue</vt:lpstr>
      <vt:lpstr>Send/receive queue</vt:lpstr>
      <vt:lpstr>Sleep and wakeup</vt:lpstr>
      <vt:lpstr>Send/receive queue</vt:lpstr>
      <vt:lpstr>Send/receive queue</vt:lpstr>
      <vt:lpstr>Lost wakeup problem</vt:lpstr>
      <vt:lpstr>Lock the queue</vt:lpstr>
      <vt:lpstr>PowerPoint Presentation</vt:lpstr>
      <vt:lpstr>Pass lock inside sleep()</vt:lpstr>
      <vt:lpstr>sleep()</vt:lpstr>
      <vt:lpstr>sleep()</vt:lpstr>
      <vt:lpstr>sleep()</vt:lpstr>
      <vt:lpstr>wakeup()</vt:lpstr>
      <vt:lpstr>PowerPoint Presentation</vt:lpstr>
      <vt:lpstr>PowerPoint Presentation</vt:lpstr>
      <vt:lpstr>Pipe</vt:lpstr>
      <vt:lpstr>Pipe</vt:lpstr>
      <vt:lpstr>Pipe buffer</vt:lpstr>
      <vt:lpstr>Pipe buffer</vt:lpstr>
      <vt:lpstr>Pipe buffer</vt:lpstr>
      <vt:lpstr>Pipe buffer</vt:lpstr>
      <vt:lpstr>piperead()</vt:lpstr>
      <vt:lpstr>piperead()</vt:lpstr>
      <vt:lpstr>piperead()</vt:lpstr>
      <vt:lpstr>pipewrite()</vt:lpstr>
      <vt:lpstr>pipewrite()</vt:lpstr>
      <vt:lpstr>pipewrite()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Synchronization</dc:title>
  <dc:creator>Anton Burtsev</dc:creator>
  <cp:lastModifiedBy>Anton Burtsev</cp:lastModifiedBy>
  <cp:revision>504</cp:revision>
  <dcterms:created xsi:type="dcterms:W3CDTF">2012-05-17T21:33:40Z</dcterms:created>
  <dcterms:modified xsi:type="dcterms:W3CDTF">2025-04-15T18:38:07Z</dcterms:modified>
</cp:coreProperties>
</file>