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309" r:id="rId34"/>
    <p:sldId id="310" r:id="rId35"/>
    <p:sldId id="311" r:id="rId36"/>
    <p:sldId id="313" r:id="rId37"/>
    <p:sldId id="312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14" r:id="rId47"/>
    <p:sldId id="315" r:id="rId48"/>
    <p:sldId id="316" r:id="rId49"/>
    <p:sldId id="317" r:id="rId50"/>
    <p:sldId id="318" r:id="rId51"/>
    <p:sldId id="319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7" r:id="rId64"/>
    <p:sldId id="306" r:id="rId6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A0D4D-F1C6-244F-8BBB-150A101ADB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08"/>
            <p14:sldId id="309"/>
            <p14:sldId id="310"/>
            <p14:sldId id="311"/>
            <p14:sldId id="313"/>
            <p14:sldId id="31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14"/>
            <p14:sldId id="315"/>
            <p14:sldId id="316"/>
            <p14:sldId id="317"/>
            <p14:sldId id="318"/>
            <p14:sldId id="319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/>
    <p:restoredTop sz="94740"/>
  </p:normalViewPr>
  <p:slideViewPr>
    <p:cSldViewPr snapToGrid="0">
      <p:cViewPr varScale="1">
        <p:scale>
          <a:sx n="134" d="100"/>
          <a:sy n="134" d="100"/>
        </p:scale>
        <p:origin x="8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3FBFCF-28A3-6D3C-4ED1-65AF49E4F5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01ED2-A3D2-D288-78A8-40865619C0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3D7-97C9-9814-B2BA-6280AE6C21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3BD0-5248-011A-61CF-58976FEB1D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5136DA-A52F-1A4C-ACEA-6FF8E2D5FF7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062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2997C-B867-B9B1-D5F9-A397400CC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3F0B9-D8A0-9D3A-B6AC-6EC2182279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3F1FA38-5D40-7D20-4557-750D1F3E7E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2C0-17EB-BC06-C7E2-4E28E6C91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5C5C-DF22-A79A-3A62-1BC1D5F22D1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62F7-10FB-B756-0E81-6B1CC85752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E166643-42AB-A447-817D-435E25A5F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FBB4-2DE4-6A84-A82C-DC04466F2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3391E6-00CD-A048-9207-2A6B72E51329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E7BAE-3A25-B640-48EA-93B7D9C87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C0829-9D3C-0542-D325-19DDDCF5D8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A157-F638-AEB0-280B-DCFF273AA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F16438-295C-0F41-90B7-34FDE053EB2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E355-5853-0E78-FF38-7250B48B6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B4DC6-C999-062C-8330-13AED2D6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9159-E8A7-8CBA-DD46-5BD8BF2C28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5BF0B6-9598-5949-A839-055B17AE143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8841A-1EEA-E7C9-0338-3A3F02653A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4BA45-5AC0-5243-7888-229AF90BE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ED25-402F-1E74-46AE-EA8A6480B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D0899C-9E2E-5643-BBDE-9311257512D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510A1-DD85-F160-AC14-9F7A9F43FC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F2700-44EC-1CE5-B86A-FB68218E5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4562-1BAA-041A-F4DD-7711617572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581DA5-3563-D247-9071-7DD44029414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94666-9381-82DC-0B67-B51002948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1ECF-B70B-E5EE-8CAF-BB29F07E86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556B-351F-7E05-5EF9-ED40A735A9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87C571-0E18-A24B-8F47-331B494E0AB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000EE-9C63-8BE0-D235-09DC25DBFD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D307F-E4EE-A14E-C244-EB87CD88F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5179-0AC3-46AA-1B47-915C2115D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D24482-99B1-F947-8CC8-3649F363900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F41F6-BF42-30E2-218B-B6062972A0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62D5-9799-C0DD-B6CD-2CBEFE787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8F35-6807-C109-CC7E-3F51BAF79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3F99F6-3524-2F4C-977B-936312C0FF7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3B350-2322-A01B-47B2-BD1A30D0D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96104-AD9A-88D8-D45F-75298E6E85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19F0-BFFA-5DDF-F185-2FCBB4BE6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6984B3-D645-9E4A-B205-5E5D83E4CD4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FA31D3-526B-6751-4117-B8E4C48BF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97B7-0B36-44A8-76E1-CAA03459F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5E38-F068-CF21-6F14-0EB88928D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3C6536-54D9-6B45-AD16-F61BAE6A2F72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722FC-CA28-9646-979A-75AD680159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578BC-3C4E-F1A6-33EF-8D011C5AF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A000-EEA9-5D8D-E2F8-170A4D95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3D416A-769D-7B47-B433-DC294CABD54D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12855-3426-A6BD-C859-8FA85CF1A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0EEB0-3E22-38AF-3D4E-926A159F28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6B16-926B-42C2-6B23-761D9B3B4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110D3-B7DA-9143-9B04-5BA8F20652A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E2A6-0A6A-A028-318D-4C08BE6D4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161B0-C8A7-8659-920E-FA3148F67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16C5-32A9-0D56-2547-DF8FF5D3B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17E979-D477-654E-B8AD-93838E4E665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2279-9D11-DB25-5A63-230B3BDAA9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657D3-FC1B-BC63-419F-4DA7C3247A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B308-ED4F-14A6-D215-E09E398BC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8C5F65-8615-EB48-BF60-E3960401B38D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9A293-EC5C-DE7B-D47D-B43F4AD05B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FF7C8-ABC1-FAA9-E0AD-70E0ECDED8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80F4-193D-3AF0-39A6-3AEE750F26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2170BD-6BD0-9B47-917A-59EE4E29821F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6ACD9-CDB8-AFE7-8FFD-CCF5662729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96E45-6257-1128-A551-A6EE6F639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800F-D338-BBE1-DE25-E92D77299F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F9FB0-4DE8-3443-BAD3-EF79F6F6C834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31EDB-AF8A-8F54-9540-0FA8F507F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806BA-BC3F-2ACC-B542-E45EE7F08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15A6-0119-5656-E3A1-DA5A1B580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D0A24E-C39F-1642-B176-1FD8B071FA3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D014-F532-4AEB-33D9-3ED7D485C6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C4487-00D8-A9B6-8842-4AA467952E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867B-44F0-4669-A52D-09D23792A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786EE-5002-2C4F-9405-BF99C61C3917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EEBB7-76D8-5D38-C3BB-43704C48EB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DBEC8-C628-3F3B-953C-92985CB9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BFB8-5392-0045-8E6D-88C6CAF1AB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872A13-41A6-224B-87A4-4C77CEBC292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0ADCF-4F95-65DB-5960-C8FD48C64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FB373-41A5-ACF7-FECD-02BF7A9FDE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5BF1-4965-B1DB-18EE-9181B26118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7E018E-5035-4744-BFC0-7408C2D64148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48879-4B5F-C0D7-164D-7F7997D391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E47A1-EF31-60D4-84FF-B0FF4BD6E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82A8-A7EA-F55E-1C3F-6E5FEB3883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547070-C976-0C4C-9ABB-3D90B2953E9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F1CDA-6291-E6D1-7799-ABD49AC323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EBDBB-3652-A1B0-FCF6-FDD803C6C5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AD04-4026-7FDA-311B-823FF358CE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B7E10D-F027-DE4A-96FE-F327A371F8AE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DF424-641C-3954-95D2-ED30B0EAA9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A5F4-C555-DD33-AB96-4F0C5B6C6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EFE-565B-ECA1-81F9-52DBBD3C79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708528-83EE-5C44-8770-5835E61013E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7FA7-723D-C044-5A8F-250F24EDB4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974DD-C0E4-6C24-FC98-368BF3A25C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6C52-290D-2364-F6FE-B3EF6453E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1E82D-D4A6-257A-1AD1-2480CCB156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F0EF8-D632-44F7-C0CF-0C5E1EDD2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3C84-1162-C930-CC4D-93CB4133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8326A-A635-0441-8B4B-F753E715DDB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F521E-C70F-32DD-55C2-AB36673524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D6F17-0874-44EE-2C85-3902353225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79D2-17E4-6DE2-E664-FADFE39C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0CCC-DCC3-552E-E71E-6E008B673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3E8CB-37D2-FF72-4516-9BF4080A90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63FF0-F789-A297-2DB9-736E728E5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4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D7ED-38F4-B34F-41F2-91454962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D8706-0ED2-30CB-03C4-B6D14E781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EDCD8-74DD-7817-B54C-2337D26DC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inside ebx?</a:t>
            </a:r>
          </a:p>
          <a:p>
            <a:r>
              <a:rPr lang="en-US"/>
              <a:t>https://www.polleverywhere.com/multiple_choice_polls/lrCccnGm68FB3B7E5O6Sj?state=opened&amp;flow=Default&amp;onscreen=persist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35D3-068A-6D66-42CC-7FC5096C3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1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D182-2920-ED70-6D45-8320D545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E7D8-7BB2-D8BB-3C2F-193DCC6913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5E28-0836-6781-C868-1E6A733F90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322F8-704B-CCD7-1A80-D0871D186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5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this instruciton mov ebx, [eax] doing?</a:t>
            </a:r>
          </a:p>
          <a:p>
            <a:r>
              <a:rPr lang="en-US"/>
              <a:t>https://www.polleverywhere.com/multiple_choice_polls/Nu5xKXhHLrsm0NopeA8pm?state=opened&amp;flow=Default&amp;onscreen=persist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5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7519-72F8-D7EE-C6F4-9B336C4D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65A0-0701-9F4B-63AF-0ADA7AA5D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E1619-0481-12DC-A378-86F72F2E37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6118C-91B1-1AB8-A521-FCC173C7C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8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Is this a legal x86 instruction? mov [eax], [ebx]</a:t>
            </a:r>
          </a:p>
          <a:p>
            <a:r>
              <a:rPr lang="en-US"/>
              <a:t>https://www.polleverywhere.com/multiple_choice_polls/kDWvtqhRVLbMKc48fwMVg?state=opened&amp;flow=Default&amp;onscreen=persist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5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0B36-5988-C0D0-E88E-FA987F923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2248C7-E395-8243-83C7-CEDA3C80980D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73982-77F1-4DA4-0C39-2F1D0FF3FA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C80B4-DAE5-8CCB-81B3-F9F15DB3C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F45B-2D17-4156-57AE-F617ADD34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C490AA-3D92-D94F-B38D-65A5F6EDF70F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74C4B-2223-E8A7-4B80-19C046152E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B6003-4D5E-5B05-7F61-0828D2B1CC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5AC1-9264-E8EE-B9C6-8A59D2572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C2EC4A-412F-074E-8534-F905EF65507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BC7D3-5FC5-10AD-E8E2-51266A3EB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18978-FDEA-A457-5888-421EFD72A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A897-2299-3E8C-31BD-9B19E2889F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17D67F-8AA0-C14E-AB4E-DEFA2E90AE08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D4EF-9FD2-6A9F-4175-B3EC66AC1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D3250-211F-C515-6908-A2B928754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AC87-AFAF-531A-D9A6-3A31CE7D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ACB13-5E4C-724E-8AFB-115851BF878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52F4D-BBCD-AF77-D295-08C7A73A40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FE75D-A186-EABE-9890-AF55B85D41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7FA0-DCA1-2AB2-38C5-C7EA33429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DC2213-2984-F844-91E5-D9AF0162D616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32A73-589A-E2CB-5085-45597DB34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8CBF7-5903-AFE1-748F-DF04E04FB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B251-3D16-021F-B95D-606632BDCB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5AAC56-1B90-AB40-B339-F5D19A374454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8436C-DDED-867E-1142-561D5D7D7D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EBAFD-5C86-3BBB-2E38-47E8098E4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975B-278C-C92E-C77A-BA89782C2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C9F734-E50D-4943-B2F0-B99355D89F1F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F4F84-251A-0358-30F5-0028E895BD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7EE93-2F18-4D70-6824-894EE0D072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64E0-4C59-B94E-979B-BFE1E4F7BB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818072-5519-2741-BBD7-509B12B10A3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CB039-468D-D739-6EF3-2D2D2E0219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0D5F4-95F6-B9FD-DFCB-D8BDE605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B749-74A4-139A-0214-294DA1CA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95BA-E3F9-C939-227B-FD72E5B64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4C3F-9994-0C81-D697-340F19E72C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3AC4E-ACCE-C8D3-1327-5F5A0BC08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F3B73-2756-3D70-A645-157DDB76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E85E4-5427-2368-CFF7-228EC6807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73712-6144-4B56-7658-5670F63E5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inside ebx?</a:t>
            </a:r>
          </a:p>
          <a:p>
            <a:r>
              <a:rPr lang="en-US"/>
              <a:t>https://www.polleverywhere.com/multiple_choice_polls/lrCccnGm68FB3B7E5O6Sj?state=opened&amp;flow=Default&amp;onscreen=persist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88370-A305-500C-5431-6A635C544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7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ED1D-B804-B8F1-6DB7-6CE72D85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C37F-EB88-F8AD-A4CD-976F59466D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EA9FC-B268-A86A-56C2-624D6C3ABD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5B1E7-7E70-B76E-D33E-F3A13B6C22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9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F170B-409B-45D8-046F-9B7080CC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67E92-143C-5176-C72A-27DB48BC2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FB96C-3E27-80F1-F062-1732724B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this instruciton mov ebx, [eax] doing?</a:t>
            </a:r>
          </a:p>
          <a:p>
            <a:r>
              <a:rPr lang="en-US"/>
              <a:t>https://www.polleverywhere.com/multiple_choice_polls/Nu5xKXhHLrsm0NopeA8pm?state=opened&amp;flow=Default&amp;onscreen=persist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CF48-EE0D-4567-3040-B4EB4D83B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6EC-08AA-8069-6FD4-9B2F3FEA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144661-E8BC-8E4E-B479-367B58E97CC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A8127-1FBA-B758-352D-0C9E855A6C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4F326-25F1-8440-B924-03C5814F9C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ECDF2-F07B-4566-182E-21B1B1D56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C27E-18A7-8235-4351-C80A517977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130E4-89B7-8456-5E82-0BFCEEB12D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0E0F5-8AA3-F71B-87A6-FD834D634A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5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9E8C-A41C-3AB0-5F0E-A66A8A16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2F6C2-6467-7843-25BE-3D2ED0F52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434EA-48D6-FBA0-D47E-D2D86D61E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Is this a legal x86 instruction? mov [eax], [ebx]</a:t>
            </a:r>
          </a:p>
          <a:p>
            <a:r>
              <a:rPr lang="en-US"/>
              <a:t>https://www.polleverywhere.com/multiple_choice_polls/kDWvtqhRVLbMKc48fwMVg?state=opened&amp;flow=Default&amp;onscreen=persist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FED1-2346-E96F-628A-80FF6CCBE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9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C3AB-A14D-7C41-B042-E9DFFC1841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9190FF-AE14-1843-A10A-2153921AE1DD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25A2C-CA39-5EF1-E122-E5E797EBF4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3751-86C6-5A6A-E04A-35B803E46A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9E15-5AE1-CF56-104E-678251CAC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968B7A-83CA-6446-8DC2-C9F0738C6F2A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A5FF9-9675-999F-A654-FA872DB46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26CC-DB25-A051-C510-67A5411F0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E626-306D-D81B-36FA-50AB9B4F0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13831-81B1-1A45-94E9-B0BA4DFD727B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54B8B-21C9-89DA-9E5D-CE370E477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FC141-34E8-B24B-8BD1-2DAB8C0190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630A-8AD8-4F98-108F-026E2FF17D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E26A1E-7063-2E4E-AD69-CFAA62D7E303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1CD85-7DD9-6F1F-D115-67FC86BE4E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C32E-BD90-BA61-89A7-FE0FD2127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3B71-14A8-C771-17BA-211C9BB7D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8541B2-79B6-AA46-BA86-3268804CF5B3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4E6E-8734-1016-46F8-AE44F2F71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F2AC-CF41-2473-0ECB-FD36EB4FA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7C36-2205-A663-DB68-D9AE8BB97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FC12B9-7FFD-544C-90D3-9BE38B2A3A7A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152A8-6497-E1AD-B332-9C4715ED9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6C3AB-2AF9-F696-E80A-929F7D0A1D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4D00-0E9A-9670-F092-3CC8EDA6E6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046654-BFA5-5846-862C-4504817ECCB2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97ED3-8F58-44F3-62DD-8269472935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8432-BE09-A790-8F8F-345FF1DC0C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8E86-F16F-3ED4-FE94-4581B80F3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FB0490-00D9-1F4E-8B84-29A6667D6C8D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85EC8-5E96-B50C-C8AE-DCAE0663A5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6B973-FA95-9F40-9962-3D6784362E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5678-8D92-852A-AA08-A9297470E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E47899-9065-714F-81F8-883E46054218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C2A87-AED5-E839-B434-3B75C7158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8B36-65F2-1472-8CB4-53553210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7812-A02A-763A-96DA-0A3F58CFD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7AEC8-C7BE-564C-91E8-A2474FC0D02D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89F69-061A-ECE0-A5CD-95D8BFD4A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9D78-9AD9-0371-1835-4D5E44B6C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9F1A-DA32-1642-AC7E-B01A14062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EFADB6-34C1-6548-BFDB-3B7BA01B8B6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34EE-B16B-6EF9-A840-6C14DB82B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9F2B5-0DBA-3B38-C258-4D05921F6E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0F55-91D5-6CE9-CD19-0F6D674474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587006-2D6B-5743-983B-A9468F8AC9C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4BE57-0035-F80F-5FCB-A3779A578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328E7-EBC4-2EC8-665D-5E3CDBC29E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B22F-6EB9-3C60-4CDD-6A81AB99A5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DB519B-B435-A748-93F2-DA8286C41C2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7A9E6-8121-9396-2173-FA13E1EDF6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4D47E-35B3-6E0D-84CE-D0366F4DBB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19F-3B46-D8AC-1CAA-F7CAC47E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379-5EE5-483F-B65B-5197CB7E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262F-0F38-DCF9-27FF-245D3E3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F41-0078-A8BB-01CB-2A635C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67C7-4006-ACE8-708F-4F2E62D6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A6103-A09C-B84B-8006-971AD8E982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772-A5BC-93C8-136C-D8BDCE4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E72F-939E-A4A1-CE9D-1B2C9524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C246-F3DD-59BE-1431-EDFD746C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5C23-9E2B-A909-F739-58E59E0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6A44-BF47-170B-5D95-09650516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A8B1C-C3B9-004C-B98B-716540C67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CD25-C2B8-2C6E-6B91-1948270C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065D-8B25-0DF7-724B-9ED2A085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B48-4A39-F660-74A7-002A6EC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D36-B258-3351-6DDA-521EA8A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009-EA79-1F0F-A415-42710BA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11D9F-8936-214E-BFC2-0E0D9FB20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60C-462F-2402-7ED2-688AA23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F8AB-46A0-5C75-800B-C100B7A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CDF8-12C6-F37D-3596-8741B7E7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78EB-A819-91CB-1C8F-80B91C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402E-6D52-38E6-846A-0E174B5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356CB9-BECB-1F42-A527-157DBB0729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317-7233-A14E-6B1A-11F3AB8D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CB9F-A2A5-74DA-DCF4-510AEE78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2B93-3470-AE4E-220F-27EB8C96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5C0E-4CB0-39D5-7598-015409BD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ACDB-8691-7B24-E0AB-2753224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466C1-B967-6F4A-A901-91EF2796C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8AB-18BE-AB0A-0A3D-B475F61C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AB48-0426-632A-2A81-D489A617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96F8-FE3B-C92A-E681-C3ED94E5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6B6F-C7C3-330A-C4A7-8840CC55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672E-9776-0571-0232-15A8203F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01C5-5588-B913-66EF-48075C8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BEF53-FC0D-1F4B-9DD3-E1A767663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F34-E46D-B201-C30F-57C4A65B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E2E6-8D62-D520-FCED-FAFED701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95AEC-7A43-134E-7C51-23CB8E65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AE26-215E-F975-88BD-711E2E92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AECA1-9518-49A5-ACE4-4C352472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1983-E424-5652-840A-7217DF81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4506D-74CE-119E-471E-0A5D369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7615-D773-3C2D-0966-4F7ABC4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698EB-9EC0-EE4F-A470-ACA39AE06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7B48-5305-2174-A537-17B5F45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5E4C7-C55E-6989-AE2E-079502A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79DC-D88A-8DD8-C68C-2DFAB39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DED4-1291-1BE5-67FF-135100A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2258-1D5B-1A44-9D55-5528273174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173D-7F5A-A2A5-E0F2-562DAEE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59AE0-0391-97C5-0AEC-3011A73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0500-45BD-4A6C-6EB3-216AA30D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A28AC1-8A5E-6044-9350-E673F8C440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4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6FBB-0EB6-0634-CC1C-A8186A9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529-6A02-CCBA-0D88-DA222B9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AAA9-6886-608E-8E3C-B4A47D3F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E71F-A8C1-8796-737F-748F6E1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D5CF-48C4-E9EE-B99F-F841879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FCCE-0F43-8D72-19D3-2F57E97B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ED509-47BC-FD42-B2B3-4C58E6CFA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FB2F-7741-D064-9ED4-506D3B8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9FD7D-9AA9-2B7F-ADAF-57513A18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A582-6056-56E6-73FB-2E66768C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008C-69EF-DA45-CD89-2D1ADC8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5A9E-C03B-70DF-E5C9-221A389C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C7C-0828-CB81-422B-EB577713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1312C-4DCF-5942-A634-1B4509C78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1D0F-CF13-F079-EAE5-5A2DCC4F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3B00-ECA5-A2C6-C423-8B018945C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9E8-6036-A69B-CCCE-3F38020093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79F-5CF2-C277-78F2-1CD3B4B680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F28F-678C-8537-C4F1-0E9BE61C14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9EDD07-8B4C-0A44-A97D-495BAAAB88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evans/cs216/guides/x8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t.cs.yale.edu/cs421/papers/x86-asm/asm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3B3-80FD-CCD0-A840-185AEA309C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 Operating Systems</a:t>
            </a:r>
            <a:br>
              <a:rPr lang="en-US" dirty="0"/>
            </a:br>
            <a:r>
              <a:rPr lang="en-US" dirty="0"/>
              <a:t>Lecture 03: x86 instruction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ADB1-496A-9D00-8E3E-D89CD2F7AE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January, 2025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56F-EF3A-5DAC-012F-C44194999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BTW, where are these registers?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FC94-4F7B-48AE-2551-B455E741AA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70C-3C13-5429-10EE-C52DC9065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Registers and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76CA-D329-B609-C216-D98FFE8FE6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2760" y="2057400"/>
            <a:ext cx="7019640" cy="187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D32F-363A-A7D8-0F11-3F4489AF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4478040"/>
            <a:ext cx="2813760" cy="215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B8C8D-4F98-902E-DAF5-A1E49D5B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4160" y="4317480"/>
            <a:ext cx="4798440" cy="29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CEF13E-3631-BB15-913B-7C88EE6CB4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Global (static)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645-E4BD-F2E3-A188-CEE25E58C6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Declaring static data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948-5AB6-FAC9-3F79-D728995CE7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4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Data declarations are preceded by the .DATA directive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DB (declare byte)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DW (declare two byte location aka word)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DD (declare four byte </a:t>
            </a:r>
            <a:r>
              <a:rPr lang="en-US" sz="3600" dirty="0" err="1">
                <a:latin typeface="Liberation Sans" pitchFamily="34"/>
              </a:rPr>
              <a:t>locattion</a:t>
            </a:r>
            <a:r>
              <a:rPr lang="en-US" sz="3600" dirty="0">
                <a:latin typeface="Liberation Sans" pitchFamily="34"/>
              </a:rPr>
              <a:t> aka double word)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		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	DB 64   	; Declare a byte, referred to as location var,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; containing the value 64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	DB ? 	; Declare an uninitialized byte,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referred to as location var2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 10    	 ; Declare a byte with no label, containing the value 10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Its location is var2 + 1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	DW ? 	    ; Declare a 2-byte uninitialized value, location X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	DD 30000   ; Declare a 4-byte value, location Y, initialized to 30000</a:t>
            </a:r>
          </a:p>
          <a:p>
            <a:pPr lvl="0"/>
            <a:endParaRPr lang="en-US" sz="3800" dirty="0">
              <a:solidFill>
                <a:srgbClr val="94476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806E-16D8-5E71-A436-05EC0F511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8998-089D-1058-B088-0A5C65ACB8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Simply a number of cells in memory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Z 	DD 1, 2, 3 	; Declare three 4-byte values, initialized to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               ; 1, 2, and 3. The value of location Z + 8 is 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DUP – duplicate expression a given number of times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bytes   	DB 10 DUP(?) 	; Declare 10 uninitialized bytes starting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location bytes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arr 	DD 100 DUP(0)     	; Declare 100 4-byte words starting at location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arr, all initialized to 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String literals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str 	DB 'hello',0 	     ; Declare 6 bytes starting at the address str,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initialized to the ASCII character values for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hello and the null (0) byte</a:t>
            </a:r>
          </a:p>
          <a:p>
            <a:pPr lvl="0"/>
            <a:endParaRPr lang="en-US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AA8E36-A04F-93AF-BA82-E46AFB1B82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Data movement instructions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AD6-8400-644A-C1BC-648EE46884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We use the following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B54A-C02E-DF73-7679-E396385C2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1415143"/>
            <a:ext cx="9666514" cy="5671457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&lt;reg32&gt;  Any 32-bit register (EAX,EBX,ECX,EDX,ESI,EDI,ESP,EBP)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&lt;reg16&gt;  Any 16-bit register (AX, BX, CX, or DX)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&lt;reg8&gt;   Any 8-bit register (AH, BH, CH, DH, AL, BL, CL, DL)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&lt;reg&gt;    Any register</a:t>
            </a:r>
          </a:p>
          <a:p>
            <a:pPr lvl="0">
              <a:buSzPct val="45000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&lt;mem&gt;    A memory address (e.g.,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], [var + 4], 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         or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dword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eax+ebx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&lt;con32&gt;  Any 32-bit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&lt;con16&gt;  Any 16-bit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&lt;con8&gt;   Any 8-bit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&lt;con&gt;    Any 8-, 16-, or 32-bit constant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C08-5AE3-A4A1-CDC1-8D1F801961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mov</a:t>
            </a:r>
            <a:r>
              <a:rPr lang="en-US" dirty="0"/>
              <a:t> </a:t>
            </a:r>
            <a:r>
              <a:rPr lang="en-US" dirty="0" err="1"/>
              <a:t>instruciton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5A42-7258-96EE-7B97-F1A112D974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Copies the data item referred to by its second operand (i.e. register contents, memory contents, or a constant value) into the location referred to by its first operand (i.e. a register or memory).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Register-to-register moves are possible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Direct memory-to-memory moves are not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&lt;reg&gt;,&lt;const&gt;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&lt;mem&gt;,&lt;const&gt;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01EC-65B7-7BE8-9072-E07A3252F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80B1-8E49-07DF-1EAC-44FF753CB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715000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; copy the value in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byte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[var], 5 ; store 5 into the byte at location var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  ; Move the 4 bytes in memory at the address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[var],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	  ; Move the contents of EBX into the 4 bytes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at memory address var.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(Note, var is a 32-bit constant).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 	  ; Move 4 bytes at memory address ESI + (-4)  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esi+eax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], cl     ; Move the contents of CL into the byte at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address ESI+EAX</a:t>
            </a:r>
          </a:p>
          <a:p>
            <a:pPr lvl="0"/>
            <a:endParaRPr lang="en-US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492-951A-B2A1-06F9-CB5ADD1851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: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6B35-D50D-C4B4-E35D-401CD7B58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43000"/>
            <a:ext cx="9071640" cy="594360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{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x;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x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y;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y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points[128]; // array of 128 points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80BC7E-86CF-0AC1-EF95-DBDD7FC0BC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CPUs work internally?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2C-6BE7-69DA-888A-FB463B823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load effective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46B4-A6DC-8FEC-2AC3-BFCEFF02D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places the address specified by its second operand into the register specified by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contents of the memory location are </a:t>
            </a: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loaded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only the effective address is computed and placed into the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useful for obtaining a pointer into a memory region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7E4-8F5E-F9C1-8689-B2085CB294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9486" y="301320"/>
            <a:ext cx="9336153" cy="12621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>
                <a:solidFill>
                  <a:srgbClr val="1B75BC"/>
                </a:solidFill>
              </a:rPr>
              <a:t> </a:t>
            </a:r>
            <a:r>
              <a:rPr lang="en-US" dirty="0"/>
              <a:t>vs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B64F-DA4E-DB47-6960-C3254A4F76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26028"/>
            <a:ext cx="9071640" cy="5660571"/>
          </a:xfrm>
        </p:spPr>
        <p:txBody>
          <a:bodyPr>
            <a:normAutofit fontScale="55000" lnSpcReduction="20000"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the address of the y coordinate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p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*p = &amp;points[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address of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8D-6EFD-7EDA-1617-1816B1DEC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is often used instead of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85B7-5BF4-7AC4-0EBF-09A70ABCB6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9071640" cy="552312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Compared to add, </a:t>
            </a:r>
            <a:r>
              <a:rPr lang="en-US" sz="4000" dirty="0"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addition with either two or three operands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 the result in any register; not just one of the source operands.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EAX + EBX + 1234567 ]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EAX = EAX + EBX + 1234567 (three operands)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ECX ] ; EAX = EBX + ECX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Add without overriding EBX or ECX with the result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N * EBX ]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multiplication by constant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(limited set, by 2, 3, 4, 5, 8, and 9 since N is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limited to 1,2,4, and 8).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71D79-59A0-3CA0-D813-52EF1FCA19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Arithmetic and logic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A5C-89D2-A262-602F-73DB1C3AC8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add</a:t>
            </a:r>
            <a:r>
              <a:rPr lang="en-US"/>
              <a:t> Integer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28-198F-A3BD-DABF-666A5C2F2E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</a:t>
            </a:r>
            <a:r>
              <a:rPr lang="en-US" dirty="0">
                <a:latin typeface="Liberation Sans" pitchFamily="34"/>
              </a:rPr>
              <a:t> instruction adds together its two operands, storing the result in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Both operands may be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At most one operand may be a memory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&lt;reg&gt;,&lt;con&gt;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&lt;mem&gt;,&lt;con&gt;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B52-2724-8E03-95C6-6A434A07A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add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94DF-F2FC-54E2-D82F-B3CE3F7B6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10 ; EAX ← EAX + 10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BYTE PTR [var], 10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10 to the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single byte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memory address var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C8F-AF1E-9C63-35EF-BD13A7A17B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sub</a:t>
            </a:r>
            <a:r>
              <a:rPr lang="en-US"/>
              <a:t> Integer subtraction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632-FD04-052F-0887-0948B4356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</a:t>
            </a:r>
            <a:r>
              <a:rPr lang="en-US" dirty="0">
                <a:latin typeface="Liberation Sans" pitchFamily="34"/>
              </a:rPr>
              <a:t> instruction stores in the value of its first operand the result of subtracting the value of its second operand from the value of its first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al, ah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AL ← AL - AH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216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216 from the value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; stored in EAX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8F4-D908-68FB-7796-05F6B9AAB6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inc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,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dec</a:t>
            </a:r>
            <a:r>
              <a:rPr lang="en-US" dirty="0"/>
              <a:t> Increment, decrement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3A98-0546-26FA-7BA8-D7199D2BDE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 err="1">
                <a:solidFill>
                  <a:srgbClr val="1B75BC"/>
                </a:solidFill>
                <a:latin typeface="Liberation Sans" pitchFamily="34"/>
              </a:rPr>
              <a:t>inc</a:t>
            </a:r>
            <a:r>
              <a:rPr lang="en-US" dirty="0">
                <a:latin typeface="Liberation Sans" pitchFamily="34"/>
              </a:rPr>
              <a:t> instruction increments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dec</a:t>
            </a:r>
            <a:r>
              <a:rPr lang="en-US" dirty="0">
                <a:latin typeface="Liberation Sans" pitchFamily="34"/>
              </a:rPr>
              <a:t> instruction decrements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dec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one from the contents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; of EAX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inc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DWORD PTR [var]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one to the 32-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bit integer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location var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E7C9-E731-4B0C-CA65-1604F0BDE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and, or, xor</a:t>
            </a:r>
            <a:r>
              <a:rPr lang="en-US"/>
              <a:t> Bitwise logical and, or, and exclusive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38F1-24F8-AB3F-BE3E-D402E9581F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perform the specified logical operation (logical bitwise and, or, and exclusive or, respectively) on their operands, placing the result in the first operand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and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0fH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clear all but the last 4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bits of EAX</a:t>
            </a:r>
          </a:p>
          <a:p>
            <a:pPr lvl="0"/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set the contents of EDX to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zero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0B8-6F90-C424-97FE-D9BD3302F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shl, shr </a:t>
            </a:r>
            <a:r>
              <a:rPr lang="en-US"/>
              <a:t>shift left, shift 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C8A2-241F-D157-8B1F-8B0B1BD96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04257"/>
            <a:ext cx="9071640" cy="5682343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shift the bits in their first operand's contents left and right, padding the resulting empty bit positions with zeros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shifted operand can be shifted up to 31 places. The number of bits to shift is specified by the second operand, which can be either an 8-bit constant or the register CL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In either case, shifts counts of greater then 31 are performed modulo 32.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value of EAX by 2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(if the most significant bit is 0)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Store in EBX the floor of result of dividing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the value of EBX by 2^n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where n is the value in CL.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A68B-0D97-80D6-0B3E-922E379C0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57800" y="338040"/>
            <a:ext cx="4343400" cy="1262160"/>
          </a:xfrm>
        </p:spPr>
        <p:txBody>
          <a:bodyPr/>
          <a:lstStyle/>
          <a:p>
            <a:pPr lvl="0"/>
            <a:r>
              <a:rPr lang="en-US" dirty="0"/>
              <a:t>CPU execution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EAB2-2E1E-A88E-1C52-73F6DE08F3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4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CPU repeatedly reads instructions from memory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Executes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ADD EDX, EAX</a:t>
            </a:r>
          </a:p>
          <a:p>
            <a:pPr lvl="0"/>
            <a:r>
              <a:rPr lang="en-US" sz="28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 // EDX = EAX + EDX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4678-E161-CBE0-3F2E-2F7FC679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314-93A9-FDF0-05D0-35DFAED65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More instructions… (similar)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9AF0-C797-5ACC-E0F2-7DF4E3667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Multiplication </a:t>
            </a:r>
            <a:r>
              <a:rPr lang="en-US" dirty="0" err="1">
                <a:solidFill>
                  <a:srgbClr val="1B75BC"/>
                </a:solidFill>
              </a:rPr>
              <a:t>imul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[var]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contents of EAX by the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32-bit contents of the memory 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var. Store result in EAX</a:t>
            </a: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25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ESI ← EDI * 25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Division </a:t>
            </a:r>
            <a:r>
              <a:rPr lang="en-US" dirty="0" err="1">
                <a:solidFill>
                  <a:srgbClr val="1B75BC"/>
                </a:solidFill>
              </a:rPr>
              <a:t>idiv</a:t>
            </a:r>
            <a:endParaRPr lang="en-US" dirty="0">
              <a:solidFill>
                <a:srgbClr val="1B75BC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not</a:t>
            </a:r>
            <a:r>
              <a:rPr lang="en-US" dirty="0"/>
              <a:t> - </a:t>
            </a:r>
            <a:r>
              <a:rPr lang="en-US" dirty="0" err="1"/>
              <a:t>bitvise</a:t>
            </a:r>
            <a:r>
              <a:rPr lang="en-US" dirty="0"/>
              <a:t> logical not (flips all bits)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neg</a:t>
            </a:r>
            <a:r>
              <a:rPr lang="en-US" dirty="0"/>
              <a:t> - negation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neg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EAX ← - EAX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B23-1C2A-31B1-8B92-3F9A28B7C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This is enough to do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A738-9FAA-5DB1-C556-46FBB81060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8735-9AD0-8723-4CDA-7D417D77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264-BF58-C612-D6E9-1D1136DD0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What is inside </a:t>
            </a:r>
            <a:r>
              <a:rPr lang="en-US" dirty="0" err="1"/>
              <a:t>ebx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69A6-3803-A207-A5CE-0709578D4C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we execute the mov instruction?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2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3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what is the value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here?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C96E-1FF1-004A-E3C9-D4BF23EB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AC79-1483-B1B6-987D-1EF6E5FA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96E-51D9-4E3E-DCD7-8C6FD302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317E-8012-98BD-37BB-4BEB065F9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rCccnGm68FB3B7E5O6Sj?state=opened&amp;flow=Default&amp;onscreen=persist">
            <a:extLst>
              <a:ext uri="{FF2B5EF4-FFF2-40B4-BE49-F238E27FC236}">
                <a16:creationId xmlns:a16="http://schemas.microsoft.com/office/drawing/2014/main" id="{44E07545-850B-45E5-D608-62AA7A062DE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98F-1D20-54E9-BAF3-ACC0AD91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5856-F368-4086-0805-38B25E6590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What is this instruction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A6AA-E6D1-C8CC-DF67-875928FE0F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Is it writing memory? Or reading it?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3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C27-0E58-4DAA-8F23-D53DB91DC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EE06-1044-2C72-8689-057136B96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u5xKXhHLrsm0NopeA8pm?state=opened&amp;flow=Default&amp;onscreen=persist">
            <a:extLst>
              <a:ext uri="{FF2B5EF4-FFF2-40B4-BE49-F238E27FC236}">
                <a16:creationId xmlns:a16="http://schemas.microsoft.com/office/drawing/2014/main" id="{982043F8-8697-4B6D-A2AA-8F33FA9B59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08C-114E-AF99-55BA-C248DAFB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0EEC-5024-3A11-9EC3-E540233D1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Q3: Is this a legal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79CF-3933-FBBC-CACE-3FCF6DA495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941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D90B-CBA0-EB3A-0FCE-FB9239326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2FC0-5A8B-1A00-2DF5-B57A1B58A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DWvtqhRVLbMKc48fwMVg?state=opened&amp;flow=Default&amp;onscreen=persist">
            <a:extLst>
              <a:ext uri="{FF2B5EF4-FFF2-40B4-BE49-F238E27FC236}">
                <a16:creationId xmlns:a16="http://schemas.microsoft.com/office/drawing/2014/main" id="{907311AB-10D5-8C2A-FCF0-7FFE121B62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FE494-FB9D-E468-CDD9-9C917EC043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Control flow 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6FF2E-5AD8-C934-39C7-2FD32E5C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2113457-F347-0CB4-D7FF-FBE814A50D55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ADAAD4EF-A26C-A16D-E57C-9C23A4E4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B4A6-971C-2488-F8DE-AA7FA1EE67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9702F-93A6-DF18-4232-48D3894F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EC80D8A-697D-8BB1-2F87-1ECC8EE4F998}"/>
              </a:ext>
            </a:extLst>
          </p:cNvPr>
          <p:cNvSpPr/>
          <p:nvPr/>
        </p:nvSpPr>
        <p:spPr>
          <a:xfrm>
            <a:off x="558000" y="95400"/>
            <a:ext cx="234036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F62-96C1-25CC-3D20-E2EF00BD6C18}"/>
              </a:ext>
            </a:extLst>
          </p:cNvPr>
          <p:cNvSpPr/>
          <p:nvPr/>
        </p:nvSpPr>
        <p:spPr>
          <a:xfrm>
            <a:off x="565200" y="1143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0772AD9-7A47-60A9-59BD-20C6D92FEB4B}"/>
              </a:ext>
            </a:extLst>
          </p:cNvPr>
          <p:cNvSpPr/>
          <p:nvPr/>
        </p:nvSpPr>
        <p:spPr>
          <a:xfrm>
            <a:off x="565200" y="1827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C0D45F-189C-4219-0EB0-6C1FE0EC04AF}"/>
              </a:ext>
            </a:extLst>
          </p:cNvPr>
          <p:cNvSpPr/>
          <p:nvPr/>
        </p:nvSpPr>
        <p:spPr>
          <a:xfrm>
            <a:off x="565200" y="2439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CD5D47-82C5-9DF9-7A7D-4B1236C1EB55}"/>
              </a:ext>
            </a:extLst>
          </p:cNvPr>
          <p:cNvSpPr/>
          <p:nvPr/>
        </p:nvSpPr>
        <p:spPr>
          <a:xfrm>
            <a:off x="565200" y="3051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551AD6-DEC6-5D08-9F4B-AB1B88284E85}"/>
              </a:ext>
            </a:extLst>
          </p:cNvPr>
          <p:cNvSpPr/>
          <p:nvPr/>
        </p:nvSpPr>
        <p:spPr>
          <a:xfrm>
            <a:off x="558000" y="3623400"/>
            <a:ext cx="241380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B7FC651-7F30-FF33-7E4F-993BEC711BDE}"/>
              </a:ext>
            </a:extLst>
          </p:cNvPr>
          <p:cNvSpPr/>
          <p:nvPr/>
        </p:nvSpPr>
        <p:spPr>
          <a:xfrm>
            <a:off x="558000" y="4626360"/>
            <a:ext cx="2413800" cy="94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EBFC55-F592-1F95-BAB3-4324F78D486F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234">
            <a:extLst>
              <a:ext uri="{FF2B5EF4-FFF2-40B4-BE49-F238E27FC236}">
                <a16:creationId xmlns:a16="http://schemas.microsoft.com/office/drawing/2014/main" id="{3EC7534F-B2BD-9891-3F97-0C660529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35">
            <a:extLst>
              <a:ext uri="{FF2B5EF4-FFF2-40B4-BE49-F238E27FC236}">
                <a16:creationId xmlns:a16="http://schemas.microsoft.com/office/drawing/2014/main" id="{A1552FD4-B1B0-2CCC-2082-A3CA741F0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BD4E20-FA05-893F-B8EC-7D746A333F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ED1-8DF0-A2B5-D900-ED68A900E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EIP instruction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DC51-FD96-7BC5-43A9-C7B88AF876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is a 32bit value indicating the location in memory where the current instruction starts (i.e., memory address of the instruction)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cannot be changed directly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Normally, it increments to point to the next instruction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But it can be updated implicitly by provided control flow instructions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087-4A92-D83A-31C4-2F7E55617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10C9-7D6C-F5F4-9179-51A4EBF7EB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 &lt;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label</a:t>
            </a:r>
            <a:r>
              <a:rPr lang="en-US" dirty="0">
                <a:latin typeface="Liberation Sans" pitchFamily="34"/>
              </a:rPr>
              <a:t>&gt; refers to a labeled location in the program text (code).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Labels can be inserted anywhere in x86 assembly code text by entering a label name followed by a colon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                  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[ebp+8]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0F1-C97B-4DB0-3EE9-E64654B13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jump</a:t>
            </a:r>
            <a:r>
              <a:rPr lang="en-US"/>
              <a:t>: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7C23-652E-D5CE-790B-E33E8BA41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Transfers program control flow to the instruction at the memory location indicated by the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100000"/>
            </a:pP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jmp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&lt;label&gt;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...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begin ; jump to instruction labeled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; begin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A28-1993-CA48-4500-2AD688B958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</a:t>
            </a:r>
            <a:r>
              <a:rPr lang="en-US" i="1">
                <a:solidFill>
                  <a:srgbClr val="1B75BC"/>
                </a:solidFill>
              </a:rPr>
              <a:t>condition</a:t>
            </a:r>
            <a:r>
              <a:rPr lang="en-US"/>
              <a:t>: conditional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507B-68F8-C0AC-DD97-2F48878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Jumps only if a condition is true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The status of a set of condition codes that are stored in a special register (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)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stores information about the last arithmetic operation </a:t>
            </a:r>
            <a:r>
              <a:rPr lang="en-US" sz="3200" dirty="0" err="1">
                <a:latin typeface="Liberation Sans" pitchFamily="34"/>
              </a:rPr>
              <a:t>performedm</a:t>
            </a:r>
            <a:r>
              <a:rPr lang="en-US" sz="3200" dirty="0">
                <a:latin typeface="Liberation Sans" pitchFamily="34"/>
              </a:rPr>
              <a:t> for example,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6</a:t>
            </a:r>
            <a:r>
              <a:rPr lang="en-US" sz="3200" dirty="0">
                <a:latin typeface="Liberation Sans" pitchFamily="34"/>
              </a:rPr>
              <a:t> of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7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negative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Based on these bits, different conditional jumps can be performed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For example, the </a:t>
            </a:r>
            <a:r>
              <a:rPr lang="en-US" sz="3200" dirty="0" err="1">
                <a:solidFill>
                  <a:srgbClr val="1B75BC"/>
                </a:solidFill>
                <a:latin typeface="Liberation Sans" pitchFamily="34"/>
              </a:rPr>
              <a:t>jz</a:t>
            </a:r>
            <a:r>
              <a:rPr lang="en-US" sz="3200" dirty="0">
                <a:latin typeface="Liberation Sans" pitchFamily="34"/>
              </a:rPr>
              <a:t> instruction performs a jump to the specified operand label if the result of the last arithmetic operation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Otherwise, control proceeds to the next instruction in sequence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274-2B4C-D72A-BB4F-ECABB79F9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Conditional jumps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2809-4CBE-D73B-D98D-D013ACE229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55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Most conditional jump follow the comparison instruction (</a:t>
            </a:r>
            <a:r>
              <a:rPr lang="en-US" dirty="0" err="1">
                <a:latin typeface="Liberation Sans" pitchFamily="34"/>
              </a:rPr>
              <a:t>cmp</a:t>
            </a:r>
            <a:r>
              <a:rPr lang="en-US" dirty="0">
                <a:latin typeface="Liberation Sans" pitchFamily="34"/>
              </a:rPr>
              <a:t>, we’ll cover it below)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je &lt;label&gt; (jump when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jne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not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jz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last result was zero)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 or equal to)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 or equal to)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EAX</a:t>
            </a:r>
            <a:r>
              <a:rPr lang="en-US" dirty="0">
                <a:latin typeface="Liberation Sans" pitchFamily="34"/>
              </a:rPr>
              <a:t> is less than or equal to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EBX</a:t>
            </a:r>
            <a:r>
              <a:rPr lang="en-US" dirty="0">
                <a:latin typeface="Liberation Sans" pitchFamily="34"/>
              </a:rPr>
              <a:t>, jump to the label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done</a:t>
            </a:r>
            <a:r>
              <a:rPr lang="en-US" dirty="0">
                <a:latin typeface="Liberation Sans" pitchFamily="34"/>
              </a:rPr>
              <a:t>. Otherwise, continue to the next instruction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03C5-DB80-1A79-5B78-C55291CF53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cmp</a:t>
            </a:r>
            <a:r>
              <a:rPr lang="en-US"/>
              <a:t>: compare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9FE-280D-11EC-B446-6D0718524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Compare the values of the two specified operands, setting the condition codes in EFLAGS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This instruction is equivalent to the </a:t>
            </a:r>
            <a:r>
              <a:rPr lang="en-US" sz="3200" dirty="0">
                <a:solidFill>
                  <a:srgbClr val="0070C0"/>
                </a:solidFill>
                <a:latin typeface="Liberation Sans" pitchFamily="34"/>
              </a:rPr>
              <a:t>sub</a:t>
            </a:r>
            <a:r>
              <a:rPr lang="en-US" sz="3200" dirty="0">
                <a:latin typeface="Liberation Sans" pitchFamily="34"/>
              </a:rPr>
              <a:t> instruction, except the result of the subtraction is discarded instead of replacing the first operand.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&lt;reg&gt;,&lt;mem&gt;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&lt;mem&gt;,&lt;reg&gt;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&lt;reg&gt;,&lt;con&gt;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the 4 bytes stored at location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var</a:t>
            </a:r>
            <a:r>
              <a:rPr lang="en-US" dirty="0">
                <a:latin typeface="Liberation Sans" pitchFamily="34"/>
              </a:rPr>
              <a:t> are equal to the 4-byte integer constant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10</a:t>
            </a:r>
            <a:r>
              <a:rPr lang="en-US" dirty="0">
                <a:latin typeface="Liberation Sans" pitchFamily="34"/>
              </a:rPr>
              <a:t>, jump to the location labeled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loop</a:t>
            </a:r>
            <a:r>
              <a:rPr lang="en-US" dirty="0">
                <a:latin typeface="Liberation Sans" pitchFamily="34"/>
              </a:rPr>
              <a:t>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DWORD PTR [var],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jeq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loop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A414-BC84-F69A-6FBC-105AD4F2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882-F8CE-B564-36F6-65BB94FE9D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What is inside </a:t>
            </a:r>
            <a:r>
              <a:rPr lang="en-US" dirty="0" err="1"/>
              <a:t>ebx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C98F-EDB7-421A-CC4E-B903F57574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we execute the mov instruction?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2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3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what is the value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here?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79AA-58C0-0DF2-C16C-E541400F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67DC-5AFD-53DB-291D-4D28B410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93C7-37DE-28EC-9FFE-C5B51A856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B8512-459E-2B29-A5FF-88B84552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rCccnGm68FB3B7E5O6Sj?state=opened&amp;flow=Default&amp;onscreen=persist">
            <a:extLst>
              <a:ext uri="{FF2B5EF4-FFF2-40B4-BE49-F238E27FC236}">
                <a16:creationId xmlns:a16="http://schemas.microsoft.com/office/drawing/2014/main" id="{F18A81E8-17C1-70A1-D3EB-612B954041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7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5CA9-EB4F-899C-760B-53F1BC64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A7A0-BC68-E1FA-20EA-3B8114A4CD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What is this instruction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2403-81A8-1411-1954-E24F84845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Is it writing memory? Or reading it?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77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24A6-9192-3004-8053-6D01D7D90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F9EA-938D-2BA5-3910-56FF83B0C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90DA5-1464-F1FE-8FEF-E5B7C05EF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u5xKXhHLrsm0NopeA8pm?state=opened&amp;flow=Default&amp;onscreen=persist">
            <a:extLst>
              <a:ext uri="{FF2B5EF4-FFF2-40B4-BE49-F238E27FC236}">
                <a16:creationId xmlns:a16="http://schemas.microsoft.com/office/drawing/2014/main" id="{E8EFB721-8872-FD80-7C9D-33B679D97D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5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4E479181-EE76-8E7F-7A49-66062E672BB4}"/>
              </a:ext>
            </a:extLst>
          </p:cNvPr>
          <p:cNvSpPr txBox="1">
            <a:spLocks/>
          </p:cNvSpPr>
          <p:nvPr/>
        </p:nvSpPr>
        <p:spPr>
          <a:xfrm>
            <a:off x="504492" y="1085091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 lnSpcReduction="1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those instructions?</a:t>
            </a:r>
          </a:p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brief introduction to x86 instruction set)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part is based on David Evans’ x86 Assembly Guide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http://www.cs.virginia.edu/~evans/cs216/guides/x86.html</a:t>
            </a:r>
          </a:p>
          <a:p>
            <a:pPr algn="ctr"/>
            <a:endParaRPr lang="en-US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Yale FLINT’s group version of the same manual converted to GNU ASM syntax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https://flint.cs.yale.edu/cs421/papers/x86-asm/asm.html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057FE-74E8-6EF1-2048-A8C8CDBB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D945-9B42-2917-BC97-7D5A06D7CD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Q3: Is this a legal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5CE7A-FD4D-F88C-3EB3-36501679B6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481833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2910-F588-D61D-F5ED-9E5641BC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B26D-CC30-2DFE-7792-3CE963035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FF82-E999-9CC2-454C-3F49086D4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DWvtqhRVLbMKc48fwMVg?state=opened&amp;flow=Default&amp;onscreen=persist">
            <a:extLst>
              <a:ext uri="{FF2B5EF4-FFF2-40B4-BE49-F238E27FC236}">
                <a16:creationId xmlns:a16="http://schemas.microsoft.com/office/drawing/2014/main" id="{3066E591-6803-6177-BBF6-329CBA95A93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82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E0693-4993-7691-8599-732B49EB4C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Stack and procedure calls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91BE81-DD91-8451-498D-85EE3E06F0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What is stack?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190C6-48D8-62AF-A1BB-7932A08F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2C004-DCA1-48B8-A08C-9913EC55D0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7986-E441-C809-49E8-2E5AA9BAD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</a:t>
            </a:r>
            <a:r>
              <a:rPr lang="en-US" sz="3200" dirty="0">
                <a:solidFill>
                  <a:srgbClr val="0070C0"/>
                </a:solidFill>
                <a:latin typeface="Liberation Sans" pitchFamily="18"/>
              </a:rPr>
              <a:t>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</a:t>
            </a:r>
            <a:r>
              <a:rPr lang="en-US" dirty="0">
                <a:solidFill>
                  <a:srgbClr val="0070C0"/>
                </a:solidFill>
              </a:rPr>
              <a:t>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5B9B0-BE00-FD15-AF73-014D7A10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4E998-FD4C-0B11-B0CE-B9AED202B0B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D5FA-4E8D-96A0-21D0-EEA13C9A6C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3D842-6EF7-9702-9AEF-C7D6F1C61EA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177F-590C-CB99-55FC-46439AD3BF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Call/return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047F-2053-7773-FFCF-6E8DD11F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CALL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Makes an unconditional jump to a subprogram and pushes the address of the next instruction on the stack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LM Mono 10" pitchFamily="17"/>
              </a:rPr>
              <a:t>     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eip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(CALL)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return  </a:t>
            </a:r>
          </a:p>
          <a:p>
            <a:pPr lvl="0">
              <a:buSzPct val="100000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        ; address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_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RET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Pops off an address and jumps to that 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8E11-21AF-B41C-2306-BE065DD63C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2F1B-02C2-2880-3B63-DA7E52519A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be talking about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32bit x86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set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version of xv6 we will be using in this class is a 32bit operating system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You’re welcome to take a look at the 64bit port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0EF5-586B-865A-C5BF-D55EAF4C31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9383-780E-0DDC-0A84-2D085D18E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uses: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Local data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Parameter passing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Evaluation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Register spill</a:t>
            </a: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5BB5A293-4828-3976-59EE-E7B4F89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D549F-FA5E-A1FD-5E07-28E9C716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6B468-C2BB-04F3-6CF0-AD33B18CA6E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CE80-3B66-FE6E-2220-D59CD275A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2BEF-0A4B-C03F-FEB8-911582D82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ESP</a:t>
            </a:r>
            <a:r>
              <a:rPr lang="en-US" dirty="0"/>
              <a:t>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Contains the memory address of the topmost element in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PUSH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0xBAR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Subtract 4 from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Insert data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51B92-6097-C4CB-4095-F85B1497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5630-3A0B-1A23-6091-EEDAB7E1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366B8-D92B-E5BB-9452-153E1CF690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8FCF0-F20A-306F-D5B4-4E659F334E2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0D1F4-469C-CFDC-6930-7A82794FA7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EC4BE-1B97-DF78-A40E-DA676034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520"/>
            <a:ext cx="804240" cy="1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0948-C980-0DCE-1DE5-17036073DD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62E-43FA-2702-4C0A-3DB7592518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POP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EAX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Removes data from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Saves in register or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Adds 4 to ESP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26723-ED86-6C14-B248-018FD214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C873A-CDE9-F3A9-E8DF-8D65B9D7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DF6C5-BAC7-171D-EF9C-0F760CE26D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9491C-9557-3CA8-DBED-582E95FCC5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A5081-C971-D8AF-CB08-A63DF4723AA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91C4C-834C-D90E-9EED-E2D948BA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64C36-5215-6702-4D31-87387137EA8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717800" y="5333760"/>
            <a:ext cx="1349640" cy="15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"/>
                            </p:stCondLst>
                            <p:childTnLst>
                              <p:par>
                                <p:cTn id="1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97D1B-A9C9-6344-FAB8-1C00E5220C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Thank you!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7AEE-F4C3-3754-4DE3-FBC9E57E0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F38B-5863-442E-E5DB-BBA3C56A3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FE01-31FE-8258-84C7-36D6DACFA6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2514-6F75-4822-C363-86A0188D9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full x86 instruction set is large and complex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don’t worry, the core part is simple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rest are various extensions (often you can guess what they do, or quickly look it up in the manual)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4DAB-3FCA-088E-8F04-F8FEF6DE56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C2F7-0971-36EC-6633-3E9234AB3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groups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movement (from memory and between registers)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(addition, subtraction, etc.)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 flow (jumps, function calls)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F954-8D0A-6494-25A3-5693DCC826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General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60322-AE53-3E2A-B007-0A1464C3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200" y="1828800"/>
            <a:ext cx="6095519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5785-BAE6-22A4-DAF7-162BCB84AA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0800" y="1769400"/>
            <a:ext cx="3175200" cy="438444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general registers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32bits each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(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have a special role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 are more or less general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in arithmetic instructions, control flow decisions, passing arguments to functions,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3222</Words>
  <Application>Microsoft Macintosh PowerPoint</Application>
  <PresentationFormat>Custom</PresentationFormat>
  <Paragraphs>431</Paragraphs>
  <Slides>64</Slides>
  <Notes>64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Consolas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StarSymbol</vt:lpstr>
      <vt:lpstr>Default</vt:lpstr>
      <vt:lpstr>cs5460/6460 Operating Systems Lecture 03: x86 instruction set</vt:lpstr>
      <vt:lpstr>PowerPoint Presentation</vt:lpstr>
      <vt:lpstr>CPU execution loop</vt:lpstr>
      <vt:lpstr>PowerPoint Presentation</vt:lpstr>
      <vt:lpstr>PowerPoint Presentation</vt:lpstr>
      <vt:lpstr>Note</vt:lpstr>
      <vt:lpstr>x86 instruction set</vt:lpstr>
      <vt:lpstr>x86 instruction set</vt:lpstr>
      <vt:lpstr>General registers</vt:lpstr>
      <vt:lpstr>BTW, where are these registers?</vt:lpstr>
      <vt:lpstr>Registers and Memory</vt:lpstr>
      <vt:lpstr>PowerPoint Presentation</vt:lpstr>
      <vt:lpstr>Declaring static data regions</vt:lpstr>
      <vt:lpstr>Arrays</vt:lpstr>
      <vt:lpstr>PowerPoint Presentation</vt:lpstr>
      <vt:lpstr>We use the following notation</vt:lpstr>
      <vt:lpstr>mov instruciton</vt:lpstr>
      <vt:lpstr>mov examples</vt:lpstr>
      <vt:lpstr>mov: access to data structures</vt:lpstr>
      <vt:lpstr>lea load effective address</vt:lpstr>
      <vt:lpstr>lea vs mov access to data structures</vt:lpstr>
      <vt:lpstr>lea is often used instead of add</vt:lpstr>
      <vt:lpstr>PowerPoint Presentation</vt:lpstr>
      <vt:lpstr>add Integer addition</vt:lpstr>
      <vt:lpstr>add examples</vt:lpstr>
      <vt:lpstr>sub Integer subtraction</vt:lpstr>
      <vt:lpstr>inc, dec Increment, decrement</vt:lpstr>
      <vt:lpstr>and, or, xor Bitwise logical and, or, and exclusive or</vt:lpstr>
      <vt:lpstr>shl, shr shift left, shift right</vt:lpstr>
      <vt:lpstr>More instructions… (similar)</vt:lpstr>
      <vt:lpstr>This is enough to do arithmetic</vt:lpstr>
      <vt:lpstr>Poll Q1: What is inside ebx?</vt:lpstr>
      <vt:lpstr>PowerPoint Presentation</vt:lpstr>
      <vt:lpstr>Poll Q2: What is this instruction doing?</vt:lpstr>
      <vt:lpstr>PowerPoint Presentation</vt:lpstr>
      <vt:lpstr>Poll Q3: Is this a legal instruction</vt:lpstr>
      <vt:lpstr>PowerPoint Presentation</vt:lpstr>
      <vt:lpstr>PowerPoint Presentation</vt:lpstr>
      <vt:lpstr>PowerPoint Presentation</vt:lpstr>
      <vt:lpstr>EIP instruction pointer</vt:lpstr>
      <vt:lpstr>Labels</vt:lpstr>
      <vt:lpstr>jump: jump</vt:lpstr>
      <vt:lpstr>jcondition: conditional jump</vt:lpstr>
      <vt:lpstr>Conditional jumps</vt:lpstr>
      <vt:lpstr>cmp: compare</vt:lpstr>
      <vt:lpstr>Poll Q1: What is inside ebx?</vt:lpstr>
      <vt:lpstr>PowerPoint Presentation</vt:lpstr>
      <vt:lpstr>Poll Q2: What is this instruction doing?</vt:lpstr>
      <vt:lpstr>PowerPoint Presentation</vt:lpstr>
      <vt:lpstr>Poll Q3: Is this a legal instruction</vt:lpstr>
      <vt:lpstr>PowerPoint Presentation</vt:lpstr>
      <vt:lpstr>PowerPoint Presentation</vt:lpstr>
      <vt:lpstr>PowerPoint Presentation</vt:lpstr>
      <vt:lpstr>Stack</vt:lpstr>
      <vt:lpstr>PowerPoint Presentation</vt:lpstr>
      <vt:lpstr>Calling functions</vt:lpstr>
      <vt:lpstr>Stack</vt:lpstr>
      <vt:lpstr>Stack</vt:lpstr>
      <vt:lpstr>Call/return</vt:lpstr>
      <vt:lpstr>Stack</vt:lpstr>
      <vt:lpstr>Manipulating stack</vt:lpstr>
      <vt:lpstr>Manipulating stack</vt:lpstr>
      <vt:lpstr>PowerPoint Presentation</vt:lpstr>
      <vt:lpstr>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03: x86 instruction set</dc:title>
  <dc:creator>Anton Burtsev</dc:creator>
  <cp:lastModifiedBy>Anton Burtsev</cp:lastModifiedBy>
  <cp:revision>314</cp:revision>
  <dcterms:created xsi:type="dcterms:W3CDTF">2012-05-17T21:33:40Z</dcterms:created>
  <dcterms:modified xsi:type="dcterms:W3CDTF">2025-01-21T18:10:02Z</dcterms:modified>
</cp:coreProperties>
</file>