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69"/>
  </p:notesMasterIdLst>
  <p:handoutMasterIdLst>
    <p:handoutMasterId r:id="rId70"/>
  </p:handoutMasterIdLst>
  <p:sldIdLst>
    <p:sldId id="256" r:id="rId6"/>
    <p:sldId id="257" r:id="rId7"/>
    <p:sldId id="258" r:id="rId8"/>
    <p:sldId id="321" r:id="rId9"/>
    <p:sldId id="259" r:id="rId10"/>
    <p:sldId id="322" r:id="rId11"/>
    <p:sldId id="323" r:id="rId12"/>
    <p:sldId id="32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25" r:id="rId21"/>
    <p:sldId id="32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334" r:id="rId39"/>
    <p:sldId id="335" r:id="rId40"/>
    <p:sldId id="283" r:id="rId41"/>
    <p:sldId id="284" r:id="rId42"/>
    <p:sldId id="327" r:id="rId43"/>
    <p:sldId id="288" r:id="rId44"/>
    <p:sldId id="289" r:id="rId45"/>
    <p:sldId id="290" r:id="rId46"/>
    <p:sldId id="291" r:id="rId47"/>
    <p:sldId id="295" r:id="rId48"/>
    <p:sldId id="328" r:id="rId49"/>
    <p:sldId id="330" r:id="rId50"/>
    <p:sldId id="329" r:id="rId51"/>
    <p:sldId id="331" r:id="rId52"/>
    <p:sldId id="332" r:id="rId53"/>
    <p:sldId id="333" r:id="rId54"/>
    <p:sldId id="302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7"/>
    <p:restoredTop sz="94740"/>
  </p:normalViewPr>
  <p:slideViewPr>
    <p:cSldViewPr snapToGrid="0">
      <p:cViewPr varScale="1">
        <p:scale>
          <a:sx n="134" d="100"/>
          <a:sy n="134" d="100"/>
        </p:scale>
        <p:origin x="20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C0148-BDD7-2FBD-FF40-2D36A5383D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7F41-E155-A114-B278-A2AA78977C2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B60-C439-8ED4-A613-D578340A763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5EC7-FB66-326D-8652-CD7C54C02D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1498560-0B2E-164D-8D52-9DAA5A2155DA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860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36E2F-297E-688E-C538-095C16DA9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BF05B-6599-8D60-0A17-5B8BC5919A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0D299B-4F86-EA1A-802F-275C443D42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662A-87A9-D620-6BB4-E1AFA1BB40D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9984-F3FD-E042-56FC-5328E86925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6575-770C-847F-3ACE-CD60169711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BE73330-D688-AF4E-91D2-A82DF9A16B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5ECD-1F06-B3A7-9299-569DEA413E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4B67D0-00F5-9247-ADCA-E7E61ADD2BA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49DC2-9E20-989E-02C9-126CF37258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EA074-4598-735F-A108-A636C1FBCB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C06F-BC25-E5DA-A8CD-911B1EF358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7BF274-0035-7F47-935C-50DBC674803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0663D0-6BEF-9C43-905E-AEF5E65D0B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24D62-DB03-64BD-92F4-68DE679DDE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9157-6931-113B-9E86-212292F457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2B2472-6936-D145-909B-D74BB9E00CD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CD9D9-2A55-563A-5417-8678C96387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2F5FE-9BC2-B572-2ACA-2DF6C614E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523DE-AB21-C69E-2243-68FC9CEFE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C29C32-AC1E-9A4C-866C-FA82D7268E54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7A0AE-F80D-7D84-4D33-C2B7272A75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99708-0C77-7CEC-453D-79B3825681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B891-86FD-655B-6532-04CB84755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071A2-719C-A64C-82B0-ADE4A5C68A1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6703C-8A97-6E41-5F5A-5821140E64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2AF22-E75E-06C9-77F1-99620B27C1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D5DC-35E1-0935-A863-2A7BCED80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B5E89F-4BD0-9D42-A531-D568C09AFECC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1558C-EE55-FB83-D447-D9D2C5959D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37AF2-1333-BD8A-29BC-CD92601E35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6265-8AF9-8905-BB39-8FF42F7AF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92F95-5199-5413-487B-34CCB0481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BFE68-59DC-1D28-19C7-611CE0301E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51D6-C274-935B-C9B0-26E8F27B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8723-3AF0-23D4-D3C6-1A35CC6D0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59F29-351F-77CA-F5B4-1EF7D9FF5E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E5200-EC1A-492F-0D35-8E484A1BE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F196B-1101-30A9-FA59-464E54DF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2DAA-57EE-89C7-33E2-57863BD9B0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25DDB-C1FD-183D-6CF3-8E5702F489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748E-B645-5159-F77D-F9D6209047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FFA4-F75A-A6F0-2137-3F219CD960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96A062-B14A-D34E-82BD-4C219838AA68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95647-2E7C-4ED4-5384-954D1DE8B1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940C1-4F9B-8573-EDFC-253FFB1492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091-05B1-1E5E-222C-D44B7943E2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04FF72-FBA4-314E-85BC-CF2CF7E57896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262DE-8737-A538-77C6-38C5A35A79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ECCE6-8114-4C49-53D9-6B0C6DFCE3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541E-8735-78DA-6A01-5E2AAD52B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54B270-5F51-5B43-92FF-298B9912B12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862E3-4DFB-966C-03C6-145E1FD993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1207-6A57-DACB-0097-9680E841F4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FDF7-B580-861A-A310-10892BF68C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F676AB-1A86-5241-B0E0-F99B30A2D48E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DB456-B8B5-6DFE-52B7-E9ED0C3FEC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562AF-EE4F-4AAE-1EA1-5906CF4828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D0C-8B0F-C0F5-4251-29FEFA9E84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2768B-DC06-2B44-B660-A29E7747CED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2313B-7F65-CEFB-555F-1DDFBE993F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0B742-4ED7-883A-4AC0-6F50166B4C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EDFC-5441-162D-DB08-D32DFC23A6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2A0B34-ED27-6948-B2DD-54CC6E82805B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EC06-AFD4-4BE1-3BC6-04E4AC5D78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F812C-C431-A545-F48C-F15F580A40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77E4-3415-FFD9-AE57-1DEE77D53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2E6E03-B2EE-E14B-86A9-07670D6463F3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B58F3-A2C6-9C3E-7CEF-128D568804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BB038-95AA-EAFC-DB5B-363615C9E4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02ED-8470-151E-F6DD-87405747C9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7B82E4-DEC2-BA4E-B059-309E06D3C52D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EF140-7244-D9B4-FA36-0E8E63487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03A2E-1F0F-C773-177E-D68A46DC3C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5762-AFE1-F41D-F0BE-E21C5F1AD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DEBE73-FD32-0748-96EB-75B91A21A4F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6AF15-80CF-64F6-2FA8-CC00E48392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1FB25-742C-2EFC-9641-F340FD96BA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F423-B7E9-F763-0BF8-7967129F24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938CC9-3250-654B-8129-3C2615BDFEAB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303BF-7F51-FDC8-359D-7F6F7D48C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5C793-E403-6F13-8AF6-6BF8B61A4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9FBF-796B-DEBC-F9C8-B4329D0A0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A036BF-C3B8-AF41-961D-06ACC187A25C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6C78A-6843-75AE-AB5F-9671D3C58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5CCD4-3ADE-E6DA-94D6-A4DDEBFCF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DB0F-FEBC-6DEB-70D6-168266722C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EBC046-F307-A041-B793-0E3FF568588C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3A860F-1161-4D13-A83F-E3ACC70DB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5BD4F-49B1-3DB8-4022-7CB5D7BCA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0A35-0AAA-C45A-B70F-1257364F95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2FF52E-8328-8B41-82D5-A1C805A952DB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80F04-5288-DED7-C27E-23A203FBC6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22B3F-BB93-52A1-439B-C66706FB5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870-CB9A-C10A-733B-D51205C4E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DA9784-FB89-AD46-885F-E8FCA27A2D2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3420A-8DE7-502A-A0B6-241D48FC24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EDEB3-4949-B5D1-FE55-28B7E3350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0E39-930B-88FE-7F85-E59894621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990D98-3BF3-8644-A430-620D4F34C021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AE88F-D9E4-2088-84F8-8A74BB0168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044C8-D51C-E862-B433-AC18CE5D40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BE52-14F1-E29B-FFD6-3693C5063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238457-B55D-2848-B1B7-341C264AE90E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9A49C-592F-3B16-CFED-B25514DBE4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AF95C-5642-5F67-6831-F3C471CA7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E6A9-3ABF-90D3-3F72-4BDD255B1B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72B79-6CFB-3B42-A41A-AEDCEE156F17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653C3-4BAD-5228-DF32-8755477485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24949-6EEA-64FF-0EA1-EA25B75FF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700B-779D-31B1-A3E5-1D7F94962E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903E4A-32D9-2640-903D-2DED44913585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DF1DC-E7B2-B95A-E8A8-34818D6A9C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D37AF-2CD4-CDBA-6CFA-B6501B0C6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B749-74A4-139A-0214-294DA1CA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95BA-E3F9-C939-227B-FD72E5B64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D4C3F-9994-0C81-D697-340F19E72C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3AC4E-ACCE-C8D3-1327-5F5A0BC08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96C6-C4A2-66D8-D690-AEA8B55B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961F-0AC4-4C9A-8389-532122A74C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CFD32-C614-7C0A-7287-2B904A2784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AC668-B19B-1070-D0A2-C85433A2FF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5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DEF7-26FD-BF70-06C8-96591813D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8D8B3-6FF6-2748-BC7B-B4F61710ED6B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E269D-8158-591A-5015-591A3E66AB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9A807-ACF4-D8FD-3E6C-E5AF85779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9AFF-6B0B-A7D7-C1C1-034D47511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DA0A5E-1F62-C840-B54D-AA77D066D165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9FA3-726F-AF4F-F121-3741A514F6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BB5EE-5DD7-5823-1478-2A89ECCB8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AE0A-79FB-52F9-FFAA-D05D5736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CC70-FD75-2262-4766-C23180887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DA0A5E-1F62-C840-B54D-AA77D066D165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9081A7-F388-A09B-82A1-4D2C321B5E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EED4D-B566-0844-8B74-E8D1F6CCB1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0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CB98-C443-A8BD-1E30-9F06D58DCE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583998-9DD8-7141-BBCE-ECB62A0FAC10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EEA5A-9AB9-81C1-4C20-54D89E4BDA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145BA-ECCB-1A3A-8764-8C46E7505C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0C52-FC42-8BAF-4235-C30C60A07E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03B033-7CFD-964A-BF26-DA9D3E32C13D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29204-6EA0-F260-1F1C-DD8485633A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3FF-B2F7-BC95-4C66-D9BB9AA73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D39C-7D6F-46EC-B495-4D19234EA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C2BBC6-58A2-2F48-82F1-411B1F78C82D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767A-11C1-4B4B-CADF-43CDB9201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15FF6-A3CB-D727-2EFD-60E1C11D8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5FCE-2BA1-A7D9-9A8B-04F3A6E090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B2DBD3-99C0-474C-B4BD-45BD26E7A237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36548-5BC5-ECBF-D8F3-B36CE67F5E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B2D7A-1150-48CB-6173-B42E43AC6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34B3-3B40-1E9C-956B-DB9F9C095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FE78A-30A1-9DDA-DD3D-44E19A9C9A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5A42B-0C18-B88F-F38A-6BFC2DC61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6582-FBCF-D913-7C48-27392EBD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3156-C546-FE94-4582-200F1CAEF4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44BE7-A003-1EA1-2614-217F969276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A8F3D-EEC5-B515-6369-58F9E1BF40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0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2D053-95C2-A3CB-BBA2-8AD68234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AA37-E44D-6C8E-B9F5-85D5D5B9B5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60E4E-28FE-3180-DE78-FA6E399839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041C0-13DB-EB6B-DC12-A5A10932A8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35FF-B8B8-580D-3EE4-8CAF5396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602D-BF6E-21A0-7E09-5A2A191BC4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3DF04-1188-0DAB-D5F9-54377F3FA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3B0E9-8246-69A9-FACD-1F42BB3B99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10A4-6546-21FC-3EDF-FBE1E71FB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981A-4AE2-CBBE-69F6-8B4669B6B5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29312-9F6D-08A2-8FAE-5C332327F7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C7283-51B5-2EA6-8E22-2EF767093E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34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58488-A73A-5DEF-B47C-58B12A11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57B6-77C1-606A-E9B4-AAF11E8FDE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53C46-96ED-4E09-AABD-89154265F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AD514-7AEB-6A7D-DB9C-C76A04FA7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CE1F-035A-E3E7-F263-125E650B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FE1D-6F9F-304A-B96E-21D576703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FD31C-E77E-1FC5-6F2A-196750B8AD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72D9F-13CC-0909-2A97-2F940D6DC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8C6E-5F14-2BEF-8C0F-002FEF1BE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A1738D9-06DB-F849-93B9-66C43F132FE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B9164-9B1B-7C21-B5DC-18B8849EF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0282-4A9B-4C68-E13F-79FFC7A26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4EF52-D793-F0A7-09BF-69FCC15B40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76DAA-9D26-984C-BA34-CB2E9BFE23C5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20E02-CFED-58BB-9C37-3197BA8253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0FE92-0D27-12E0-BC78-47C2956E8B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DA6E5-F58A-1BE9-24F1-F13636199A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AACC5E-EA02-EE4F-A2FE-A1BBC7AB5B3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5948A-C8A8-06FD-44EA-B649A3ED54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D97A69-0A6E-A9A8-9F5A-73F7B4BBF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10B8-C964-BA3E-3699-DB25CCD471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3B39B6-E769-BA4D-BD08-652D0761365B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97915-0B1C-BEC8-85CD-770239495F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BC3A7-5172-4813-5EF2-D85864A75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4CE3-5CC5-ABA4-71BB-3EFFF55DEE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E490FAC-50AF-7F4D-9047-8B46490AF584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F2238-545A-4511-558F-7AAB0BFCB6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FE58C-C9D7-2AC7-6766-CD07B4796F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D3BD-2CA6-147D-027F-D8C70EBAC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A38878-6586-574A-BF8E-5F53303AE65D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C6D52-30C1-DFA2-481E-9A2B6036BD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D7C13-95DF-DF74-17A0-76FAB78EB1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4924-472A-EE7F-52DA-BF7920701B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3B2283-C31E-F948-99E1-5B1C656355A1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0E5F3-E92F-EA03-3670-105B6F580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9E023-828A-FF65-5230-EA550A63C5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EF1D-1855-0BE4-5AC1-5FDC729948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6D6B10-8198-A349-B26E-FDD890542273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78CBE-F24E-4292-6277-B66DB3D70E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102C7-581C-CC94-476C-41A70C4663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62B5D-4E33-3188-3890-DA40931546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B24497-728D-DF42-80D8-0566160AC1E3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AC3B0-4F12-01C8-AE20-209ED1AEA7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BB9C5-9398-D2CF-04C7-0F6BCC006D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4CB8-247B-24E5-DE82-E97CE9E44D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059742-795A-7D4C-8BB4-08EDE3E536AE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6E435-B07E-8ED2-BE37-C8A310E073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80093-759F-88A0-03B7-3883C3D12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6FB9B-E431-5A71-0845-DDF74F154F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6444F6-1111-A343-A50C-E482FC262B3A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9AFFB-2B37-2490-1C9E-4BCAEC8B78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8314A-916C-4CD0-E954-1F4CEC9B5F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040F-A737-4595-2300-7EEC726D6C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59AC98-6880-E046-882F-60DCCF89B0BF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FE332-4EDD-5AE4-8D92-F7EF2301F7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CA37C-CB55-C57E-F2C8-30E69A9D5A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F507-2464-E19A-A4CB-A84BDD13D4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C8E48AA-FF02-9241-8184-07537F39E279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08ACD-BF7A-1E6C-6E2C-D1C0D1386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C25FC-0AFA-24D2-2602-705EBC4D7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D4DB-658C-F8B9-0EE9-98465D7B2D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C9B07C-F2CC-0F48-9212-1F299C6B9494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996A-3FEB-E3CD-25EA-01E2BA34F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E5482-8C4B-38E9-6C15-97BCB764AA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D7F67-F19B-12E5-4B54-81E87DE34C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4BCF0C-1DBB-F742-8B0F-287B90803943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74FF-E95B-9BA5-0BE2-DE37A2383B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453F5-6F00-2DA6-F043-F7CB49C752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60C1-4306-CFC4-907E-73429C4750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31D8FF-B6DD-BA40-A1BB-92D5DC42DDA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7A810-51F7-F252-1B31-5EFA5B4B79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927AF-68F9-8581-832F-9E944A3BDD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02A1-C300-3CBC-FE0A-EDAF81B0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322C4-FCC7-25B7-EEC9-BC1561CB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A9B-00BE-EEFA-A668-3604512A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65B-93D5-BF0D-A189-AB1F5BA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05C-2166-30A1-D667-51F426BB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C35CE-9549-F14D-9A0C-3FB48A5010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00CD-0166-76C9-998B-A3BC5075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8AD-C3CB-E1A9-2EBC-1C6B1A36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BFBA-3BCE-6EBA-A64C-AEF18A42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617D-E3B3-A2BE-5ADA-FCFDBE0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2057-8C85-5019-2949-34A9F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2D7ADA-48F1-9643-989F-F1C9D5B47C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D2DA-E46B-C4F2-C254-3EBE1F4B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DA03-9930-0C70-E398-D8BAF56A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E3D9-5DE2-11B5-F432-B47CB968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CD85-0AA9-CA4E-6073-51E372C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CBAE-C6AE-CCB9-A1F4-A6C690B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41624-DADB-D048-8578-7ED08C6EF1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C37-64E3-6AC6-58B6-9AB81585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EA84-B11D-BB3F-E38E-C9BB71AE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A497-1A88-DC83-A0C3-46366BA8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939C-C8BC-9DCF-2B89-303441EB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4771-1B9A-C06D-3F8F-3B4FB826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BDE741-2B10-9D46-AEB2-61ABC2D07C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22E-6EDC-68E8-7A13-FF5AA2A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AF77-90FC-9F6C-2CBF-2A0750A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C762-80D9-060E-98FA-F043FC05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816A-B383-8910-1A20-CCC36486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4284-3DCB-AD09-9034-BC7E2C13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CFC7A4-6405-724B-B874-C5F028C5D1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2ED9-894E-6EE4-CC52-C3FC42CF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F7B9-20E5-BF2E-E8CC-D954CE10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9CE9-F76D-3E23-D7C1-1B4A874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CC28-B897-83CE-2D11-32F0126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A8C3-1547-F1C1-3F6A-81DBF0EB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CBFF3E-F5AD-1241-933B-CAABF96A7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44BF-6AC0-8D64-3E2B-D523CF6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A7C-3A61-07C8-3BDF-F2D6D9312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2CD2-B864-5590-26DA-3D209607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7A9E-7C15-5E61-EF11-FA47C400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12ED-F7B9-5237-38B2-21DB0E01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12E3-6FE7-2A2C-9E8C-12688A3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95112B-2F4B-7E4A-B172-EB50FFEA62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F772-05FB-B49D-68B3-42C1C577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EC947-8C3F-AE6F-A893-D9F1194B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8C48-5343-BD26-1A7B-9EF0E1F2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684CB-32E6-E027-9DF9-4419F8A54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1E18D-E43D-4CCD-0636-9F57D691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83D06-E7D6-AF5F-F1D6-FCEBE548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DE3EA-3412-39C9-6551-BB5882A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02019-BE25-A45A-066C-A190600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A06F5-C531-5646-AAD9-08E71525C1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FA63-BEC5-0221-E4A5-C54501F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57B2-F4F9-893B-D5C0-373BC29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79DE8-A686-B38E-AC84-A094ECCF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DC4B3-F8C1-C41D-87B8-38FE403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77BD49-9347-9F4A-901C-58B042C147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D09A5-A4E1-8122-7026-E4A9C20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B45D6-AC83-AAB9-16C8-1F50A71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F7289-EC26-7F01-27BC-0E001381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46154-4E68-694E-A963-CFF5A9839E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B730-2AFB-8045-9253-48CC2CA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9A57-57DE-9599-3254-71507164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4615-66E1-8C17-A988-A061CDDE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7DD8A-95D9-00D5-44E6-9DCE74A6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3764-141D-45C2-C227-E7C2C8C3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F649-66CF-0845-B12F-D7009ABD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5D3C3-253B-4D45-BB5F-6055D4CD60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8233-A1FA-0522-727F-682CF7FD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996C-99DA-0C8E-520F-A4CE9F55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A276-9BE6-BEEE-5A53-3A3A084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0C77-D5E1-34FB-1911-36AA2B4A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AC64-13BB-C4B4-7DEB-982EBB9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AE23F1-3772-0C46-ABC1-B2B784B89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8DF-68DB-F076-DB65-8ED6412E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8BFCA-27BB-CB2E-BDCF-FBE49A052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C07C-2FAC-695B-F9A3-38386D7F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452B-5C7D-FE44-24F8-0FA2761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7664-D2FB-5B5D-24FF-7EB26C5F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AA97-4320-940F-683D-0CC4EFC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AB6B68-C474-C945-B9C8-F97C25FBB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CCF-6C95-C983-2109-9498EC16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F3376-644D-E2A0-3586-7C041FF9A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6473-6267-BE3B-D92B-59D2852E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8725-0DBF-9FC4-BD8B-835D99D3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74B1-5023-43CF-6A1C-9EE4410A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9475D-D17E-894A-B2D7-70D433B5E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CC58-0E52-6574-916E-E2E392616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D96B-46F8-94E3-DFC0-ABD7D9B7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DE6F-62B8-5CF7-CB4E-BEF521DD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3E14-B420-B825-15D5-2E57208B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7C99-C0F8-F11D-C268-DF51F66F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FC2B8-2FC8-C741-93F1-76FB6EDAF3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4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2707-A229-D793-8195-D9F9BEAB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7DAAB-01BB-FFA7-59AE-DC9E1B1F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710C-2B6B-7AC0-0AC6-57375830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5259-6B34-33F9-E765-2307FD96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9E4-3040-86BE-0161-CD1C5267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C6793B-A4FA-0B46-925D-F2F8255D1E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F9B-16A5-F774-1D99-1071B1B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FD5-3E9D-E1DE-ABFD-F4494331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E867-B7EC-44FB-E96F-67DF6575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2566-D5F2-CC89-CE48-09E5C18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212E-2CE6-B503-A8D7-52CF2F1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217EA0-B103-4249-9AB9-48FAE20D08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EFF-DCA5-3A9D-AC8F-CF8F67B9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5099-30FD-2201-774A-E64690B3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773D-DCDF-B9C6-0C9D-FD0C0ADD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A940-7018-A7EC-D190-DE3B0B5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745-F40A-1928-C3FA-0378ADAB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3F9A9-A6A8-114C-B49F-41D973D776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E6-A381-7956-EFC9-A1DE4348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B5EB-99C8-19F5-F4E9-9E39F691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4358-E18C-98CB-9826-5E02FDC7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795F-63B4-53AA-0FCC-8BFBCC9F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CFB5-37C4-8818-E3BA-FAF2E06F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2E93-69B8-0820-13A2-A416B01F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F0C8B-88A7-F34C-8DC8-D78569409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AA1-02C4-F217-54C1-6FE062EA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1984-8C95-2090-0D19-7D4CF4A4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8086-12A8-B617-6D8D-6162C713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1A78D-303F-B4C7-877E-ED6E106E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2931F-3294-293B-42F7-2AE818CFC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8FC18-7DB0-7EE6-9466-6707FF70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ADF57-5873-9FFA-C4FD-85101E8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4056F-A1E5-4B49-42E9-1EF5DE30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CF748-5DB9-5A41-86A8-987B06EA1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E96-FA1F-16F0-94B5-937F45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AAA58-DD46-EBB9-F576-21A6830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0DA9-FF8C-6019-D10E-9177C85C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45A8-E837-B7DE-EFE6-CE3C9D0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DB7654-BC84-CC4A-8451-CC1898D98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1F200-351B-B743-3731-5CCB9EAB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70E0B-9F0E-BE69-9C07-AE983772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D0584-2A46-2331-DC2C-4D81D064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7D5748-C018-9941-8E03-11747B272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27F8-7C8F-2B1E-05F0-09C9A548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541E-B8A9-5EDC-ECEF-0B71ED52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D017-2DC1-10D6-8F01-F5DEE24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C00B-D277-52F1-9DB0-E7AE242C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1D60-D32C-CD78-09F6-C131D9D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DB641B-3BB3-7A4C-ABD9-1ABA27958E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4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F3A1-54B4-27B1-9290-9BB14EC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193F-076E-8F20-5605-FCA98FCD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60AE-574C-6898-06E5-47CD37E8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2708-3B3B-B7FD-02E9-0B351E26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DD04-5497-D996-615F-3AE3C40F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06FB-B531-5894-80CD-7090DED3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FF16FF-B28D-7243-B77A-DB4EBB33C3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A28-D268-DDA0-B750-D7447DFA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073B9-C764-A2CE-50A1-AEBC4F36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A2DB-B23E-C006-5D36-EB1BFA88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79D6-7DB0-2FCC-43C0-1A0EFFD4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645F-9BB2-B1E7-61DF-A64275B0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36D7-5CB6-C923-63EB-BE8D1586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25FA45-4B38-9448-BB99-6BCB0021FC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95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8F9-8BB5-E2BC-4CAA-C7240F1B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509BF-8B44-2196-DE56-5F5F0FE9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6F6D-884C-6B4F-ACDA-F5ED7548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E204-431E-B268-D87E-AEB2889A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55A7-EAF8-E7F4-48DA-38195B6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0E4A0E-4627-2F49-AD80-1678441AC8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6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AA534-8459-5705-1564-E0FCA327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D1B3-6A52-74CA-509F-8F260EAE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DD83-0D51-EFD4-C468-3F6D54A3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DCC3-10F4-3E02-51F5-093BA0E2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709C-84B1-8129-B901-A845E09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5E9676-7C9A-A34A-8993-DEF9A8EA17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7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1B02-2AD1-59EA-3DAB-CAD0E149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2987-6DC3-04E8-3416-8F3FAB93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E560-BC54-9570-4FB6-387658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3E70-7DCB-06AC-B5C8-6DC46D10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6412-084A-E710-6CA0-FDD9F2E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EA410F-8CA3-ED4A-96E5-EB22FF4D3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9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AC9A-8589-16EB-6224-E40BF332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ACF8-5258-0EDF-FDD9-FF8FC8D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6519-5FED-F0E1-D7A1-58F1A00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9D7F-B424-C89E-261F-C026D5BF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AE20-6EC4-B413-24A2-C7DE10B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7B92E1-4D45-8E45-BF7B-31EA1B608E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2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0F75-E455-6CE9-2D5C-A685FF67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338DB-3437-297C-10EA-08712878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D49D-B7A3-61B2-BECE-C7BAE537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58E7-A09C-087B-5547-AD9F04BE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6F97-E1CE-2043-4D6E-A059164B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B16EB6-AFA7-4143-8CEA-1CEEE4B18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D4B-87AB-1BA8-A1FB-BECB26BA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F3C2-50A3-4D60-E6FC-92FCDEBA5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63E6-F1FF-F25C-8477-2BD2561A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43EE-65B4-D50A-9730-E65C450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879A-8005-4505-B8F6-0BFED539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66C8-E5F2-B076-A19A-BAEEB464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505445-A279-754B-97D3-546C65D816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22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0B5B-E634-5AD3-7AF8-4EF94DB7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08EC-A69A-9136-A6A7-ECED87B9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D70D0-07FF-1F00-CBDA-C24A0C3D2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76F6-7E16-84BC-439A-9391DF3C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3613B-E303-0474-982E-04F3C716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9A732-B040-3CB3-028E-933A12D7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A9899-DB34-7EB2-B7EC-10CD7B4E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7C18F-2B71-E32E-9FAF-B69495AE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4EA945-2DEE-674E-8AC9-CB87EF6124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9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83D4-7DFE-EB29-02CA-A8073F3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12B9-BA7A-7D69-47F0-13E1E5C4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228C5-240E-EA0B-A8AE-B9BF84D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4C-AC14-6683-98CB-B4BF636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5D6726-C976-764B-AC32-0445E15EEF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0590-CFB1-0089-654D-DF772B08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02CA-D632-0BA2-914E-229D8740F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5A13-888E-9A92-0739-7F6D634C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630D-F5DC-D8D9-DDBC-501636F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7F5B-B899-40CB-0352-B40E9C5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EB2-0461-8F4F-B06E-638EED38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50C56-A289-094D-ACE2-7631F54C7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6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50948-00C3-1A24-3F63-1A371DD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5A211-6CE2-6729-8A42-CA657D41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B727-2084-A6D3-1B3A-847AA25A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1EF374-1AA5-304D-BBDB-B6C200037D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1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349-0EE4-CFEF-04EA-91976CC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F19-C88A-FF5E-6F48-527A6724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D4C2B-31ED-68B5-3DE0-D29A379F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42E0-C213-4A82-B6EA-0DC62B6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7ABB-2ACA-42C5-1518-8340523E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B8B1-22FF-96AD-A4C1-E53B789B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AAE44-2B7C-3D4C-B2BA-357769F3BD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8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88DC-C1AA-65FB-7CD1-12EC62E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A4548-3445-BCD7-4FF3-09793EEB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ED46-5933-A91C-1D00-F62CFD1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327-767C-3889-4D1A-79F19D49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E06C0-B0A1-ECC2-BDC5-B083D68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4A6-4762-00A2-DDAE-9FDEA0C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2B6C-1257-7E46-BE98-C17563B5AB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9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D6C9-641B-393C-3E62-62DB8B95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172C-DB80-0DB7-D532-BF931FFE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959A-78EA-0B50-94E3-7A8F268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F77-D859-7066-27C9-4B9E326F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3FFC-F45C-5F71-FBE3-045F03F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7E4598-4F80-5F44-A102-CB64BA6846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82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D795E-1F7C-8A3C-6D99-47AE6771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A019-F855-E21A-7C32-A63A0D24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599A-37E2-EDC8-E2B9-26C57D09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0E9F-4753-2AE1-8F42-00823E15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56A2-0159-8BCD-C14C-F0303C2A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0F9B8-1DED-5543-A61D-DE46BF68B7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05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A0E1-DC6D-FCF8-4058-67ED137C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D8D4E-DE78-5C83-E204-F78C72FC3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E881-68A5-9864-E3CE-96F44F39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8A7F-50BB-1CFD-A750-00B211DB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4394-4C47-7E75-0D3B-12FCBAD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05D85A-4C23-1A43-9FDF-807E58005A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61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96CA-0D2B-5436-E620-CCE6E8A1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B6A8-7D96-CEF1-68B2-1878724C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87A6-3097-D4FD-3BC7-1D9E2D8D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D564-BD51-BCC4-A854-2A7A1F3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366B-D9CB-8193-83A0-A8428EB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6465E-95F9-474E-9C1A-84A9C3E6AE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73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17D-8F64-5CC1-C08C-0B59F852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0530-1597-4348-6A38-E585F9F6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5F54-92B3-2039-C9EA-1B6441BD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A1EDA-E913-47BC-2F74-22326846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3A16-4DC4-AE82-BB60-E8BE5113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B6CDE-D894-024F-A17D-09BC3ABBBA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04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C13F-BA61-7FD0-722A-215F5F3E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4F5A-6913-AB04-A3B7-EA4C8F95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87979-FF5A-E133-8748-100441B8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1664-B37A-0165-90B0-D0B1EEA8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41B6D-5BA5-A6D7-B172-A0AEC5A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E9FB-6091-03F5-AD87-B10239B5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CAE27-B9B3-BE40-B23F-02A812E56B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2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A10-3F31-7D84-9025-446A789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42B7-F127-C142-9385-105FE168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5EBE-3AA0-0381-F9AB-D27AA709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F1FF2-AC52-B80A-45BC-5ECD16A7A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50B7C-D7CF-280A-5B19-35CCA17F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BD44C-852B-1E98-B909-3B19B952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56BFB-733B-17D3-F281-898884B9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E8AD0-0573-FF76-AFBB-ABC6328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D5D138-F518-D842-98EF-E08071B84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85FF-EA4E-F01C-7C05-3E704FA9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DB28-423F-A65A-6CBF-BC0C26C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AB7F-B69D-D381-67BA-36B152D0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2E10E-03A8-AF36-69FB-AD9CC7103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0D92-2DF7-1C05-569D-EEB583F1D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0DC0-8A58-728A-6EBF-044AE54D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D62FA-C3AE-11A0-CBD5-D94D1B78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7166E-90C4-BB01-7B0D-E78564A8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81C48-04EF-EE40-B29B-4293A947EC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74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9ED7-8CF9-CEC4-426D-9B58B667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38C48-22E1-1E1A-72E7-B7FE191F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BABD0-995E-D928-8402-9C8B36EA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28368-C60E-A535-703D-462EBDD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17EF18-68E4-D74F-A492-4FF671DC3B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5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A94E0-A804-5946-14BF-B690E9DC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074C6-4EEA-342E-42EC-6CF4F32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CA87-EB3A-D1F8-80EA-3CD9684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43723-D16E-D54C-AF03-1A7344EEED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2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C41-0E0C-3EB2-A949-B459F540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64B0-74B3-48CF-86BE-E6B05D45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97CF-8B16-1DCB-CF6A-5083C9F01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08EA-6888-BC26-5765-67DBC98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AAAA-EDE1-1144-2DC4-4CA5CB70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A204-0DCF-6186-5EF9-D655526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1224A7-918C-F34E-AD57-327077A68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32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7A1F-014D-1B67-043B-D37F5C2D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2D10-4642-5880-FDE0-C93D6C59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8DA5-EC9D-D268-E0BA-0E506039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57D1-7DD6-73E5-8013-215C4CF0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2321-8554-9BE2-5BB6-335EB5BD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BE67-D73B-32B0-2D1E-CABD744A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49BCD4-02D8-A34C-8627-F6ED717E79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6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9603-FEA1-6480-1CB8-AE69246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67D2-0BE6-576F-ABF2-2D9CDBF7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3FE7-4EDB-7D34-4034-F441CD2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1A6-0BFC-A237-D408-3381945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ED95-9645-2AB7-520F-3A61D504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389C0-84E3-A642-8F70-7C393B2624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5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026B-B826-C0E5-B3E3-C1B27A4B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E57D-3F84-D7F2-0BC3-09E469F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9C4C-A30C-694D-1B08-EAC655DA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06BF-C882-E9DA-D9C8-768BF5BF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69CB-66A5-CA90-5304-88235779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2750A-2F82-A341-99A7-C951CFB929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ECE-EE7F-4C99-2FE0-F8B61D6D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FE30-4121-65E4-01B3-537D190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4D0A-9CF7-558A-BFED-8ADA710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2D01D-0630-28A2-A155-2154659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93C3BC-2640-1944-8920-D5737E3FE3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C07F8-164A-A3F1-6F1C-80A34B6B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523FA-3984-3D56-6782-E58437FB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B128-736B-FA10-767D-B27B7D36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9D0EE8-C26E-FC4C-AFD4-DA27F5339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20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3AA7-C4C3-D212-0A00-DE65DAB0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31E9-539E-E204-B739-95C503F1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51D3-8B69-73FF-595A-A3D28CEE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DA9C-1FB5-86F1-9C7F-225F3D4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1F31E-783B-FFF0-FC85-84BDBEA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8C40-5AE9-2324-A476-BBFBDA36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9FB631-D502-9440-9734-0F48B51A1F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059-683E-22FC-3345-C780AA44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25940-522B-8D7D-8D20-7B282DBF4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395C-6CA3-AA42-AFA9-43529A34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0DCA-3549-AB5E-712B-1D183510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59C6-A591-EE69-F842-A830F2DE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CA2A-8D46-C71E-B94C-1BEADC73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421658-8329-5448-8E68-CAC1092E14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BE39-90C4-BEA9-EEDF-D415C8AF9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3C75-4DCE-0ECB-3F72-789BD2B24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2689-6257-AFF0-B0AE-E5DCE142F8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E8AB-2A65-8BAD-E92F-BEAD028338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89D3-F471-40EC-A50C-C846FF0DE3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4F997DD-4F32-9E43-829F-0DF88249816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72CC-496E-80DD-FB79-C043F35E6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4CE29-4A53-069F-57F6-7AE76F54C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3410-5DCD-6501-4DF6-61D6FB4F842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E56E-83AC-40F1-AF4C-6CF12B6B48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37E8-D61C-8ED8-D0F0-5247B1D3D68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394B59-8E36-3549-A313-9D63118C945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8235A-DF42-8CB2-FAC1-163A62BBC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8A38-B2C8-B696-4B81-090BE4CE4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334F-00D8-8A6C-B08F-235930BECE1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9C7E-2894-2F3B-843D-AE1182F88F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ED22-4767-1E90-2C63-6ECEB8E545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D62436-5D88-BD41-9CE0-AE690FAC847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4520D-9E63-75A3-0970-FDFEA1137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4814-1E1C-8E1F-DC54-9C5CF83AC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7C48-52EC-0F63-4C96-799BF72366A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B149-6779-FBA1-0810-3633632696C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92FA-145B-76A1-8934-86426E3321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81ACD5-8926-E54D-94B0-AF390CE97E8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C6884-391A-BDFD-A54C-46D308251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4F9A-7A66-23F8-5185-154675B2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5FD2-27E7-6009-E56E-5609F44EAC6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1E9C-3D24-795C-E6BE-0FA15325D2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B05E-C0EF-2705-192A-19509E1198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089689-E42F-A442-B918-F6DD484500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Optimize-Option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calling_conventions#cdec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Disassembly/Functions_and_Stack_Frames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questions/14666665/trying-to-understand-gcc-option-fomit-frame-pointer" TargetMode="External"/><Relationship Id="rId5" Type="http://schemas.openxmlformats.org/officeDocument/2006/relationships/hyperlink" Target="https://en.wikipedia.org/wiki/X86_calling_conventions" TargetMode="External"/><Relationship Id="rId4" Type="http://schemas.openxmlformats.org/officeDocument/2006/relationships/hyperlink" Target="https://en.wikipedia.org/wiki/Calling_conven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058F-EB46-20E2-EBEE-6E64DFBA5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 Operating Systems</a:t>
            </a:r>
            <a:br>
              <a:rPr lang="en-US"/>
            </a:br>
            <a:r>
              <a:rPr lang="en-US"/>
              <a:t>Lecture 4: Function invocations, and calling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17C4-91BD-4377-6683-383B8D933B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 err="1"/>
              <a:t>Janurary</a:t>
            </a:r>
            <a:r>
              <a:rPr lang="en-US" sz="2600" dirty="0"/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3DE4-9DC3-B234-E079-5C5ABF104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6131-0CB0-DDED-26DB-7DD19C168A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0A93239-97CD-A02F-EBCA-52283234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6476A-194E-29CB-FEFB-21F3AF8DBC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62DCB-EBD2-2008-E5F5-10D51D5963F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C2019-EBD1-78B0-FAE7-41F7BC2E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A5AE-667A-72B7-11B3-0BFA2FA0A8E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73E18-6AF3-386B-ED9F-68AC9BB1D8A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A8039-BE1D-AF1A-D7E3-8DC22D60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F9E1-298F-0B55-B811-7AD1AAF86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2F73-88BD-4D5F-3C15-70799249E9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82892750-CA7C-C76C-9A64-062C2AEA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EE7BD-9314-71D4-E696-CFA10BB004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DC91C-879F-3A5A-8B75-CD12F7EB66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88DF2-8D56-83EF-ED81-CA82F136385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FE512-BFA1-D3BA-D777-09A797E0A8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FAB05-CBD0-0574-C974-BA62D594F6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9F3743-55C8-FBC9-8C18-CF2D9430C8A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A92-4768-74D9-C203-9044B0A6DA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3164-4FC0-BC46-22E7-B6B0484C90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a)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if (a == 0)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a--;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foo(a);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foo(4);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F2A4223-71E5-B46B-97D3-9630EC883AD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Calling conventions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108-F86E-7B87-5CEB-1A2AD81570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972A-41DA-1E37-14F7-EE6D0CC369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Goal: re-entrant programs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How to pass arguments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 the stack?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 registers?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How to return values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 the stack?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 registers?  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Conventions vary between compilers, optimizations,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DC2-47FF-18D1-DE6E-CAFBF3ABB3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Idea 1: 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7444-2180-B289-229E-BCF8B995ED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66A6F-7793-40D9-2DA2-0BA46450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A1B70-D9B8-19A1-DD41-084401AE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AF2E-51A3-7892-852E-3C25EC381E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3A8B-CF4C-C22B-D017-DD141B94B9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D654B-1BC7-0742-9368-D55D2024F1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BC7A38A0-70B9-461A-0E3B-EDD6CB506793}"/>
              </a:ext>
            </a:extLst>
          </p:cNvPr>
          <p:cNvSpPr/>
          <p:nvPr/>
        </p:nvSpPr>
        <p:spPr>
          <a:xfrm>
            <a:off x="4343400" y="4231800"/>
            <a:ext cx="4343400" cy="194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96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BF2A-7DC2-DA32-1A6D-FEBCFD69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EC02-0342-D110-FC19-42934522C7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2D2C-A297-36C8-2B10-9D1BC6DF72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2731-DD6D-9167-B961-8612781D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59EDF55-C631-FE3A-73C7-0206C1BF1328}"/>
              </a:ext>
            </a:extLst>
          </p:cNvPr>
          <p:cNvSpPr/>
          <p:nvPr/>
        </p:nvSpPr>
        <p:spPr>
          <a:xfrm>
            <a:off x="3886200" y="1828800"/>
            <a:ext cx="5943600" cy="250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298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7729-47D9-AFF2-9B88-DD69B3571B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796F-DE9B-4DAA-6490-D73D5BEBF3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LM Mono 10" pitchFamily="17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LM Mono 10" pitchFamily="17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}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6E31F-CF46-814A-B9F0-D6B030BA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60544B7-E0D2-63EA-8F25-ADDC71FC6905}"/>
              </a:ext>
            </a:extLst>
          </p:cNvPr>
          <p:cNvSpPr/>
          <p:nvPr/>
        </p:nvSpPr>
        <p:spPr>
          <a:xfrm>
            <a:off x="4343400" y="4231800"/>
            <a:ext cx="4343400" cy="194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4032-B560-9FEA-CF27-6A0E48D456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Stack consists of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D9CA7-5A7C-6402-A338-003E89625D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void DrawSquare(...)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DrawLine(x, y, z);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  <a:latin typeface="LM Mono 10" pitchFamily="17"/>
              </a:rPr>
              <a:t>}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Use dedicated register </a:t>
            </a:r>
            <a:r>
              <a:rPr lang="en-US" b="1"/>
              <a:t>EBP </a:t>
            </a:r>
            <a:r>
              <a:rPr lang="en-US"/>
              <a:t>(frame pointer)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F29FA-6CB6-A205-B33C-72994B9B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AD39524-C2F7-F665-9DA4-E21C8EB9C4E3}"/>
              </a:ext>
            </a:extLst>
          </p:cNvPr>
          <p:cNvSpPr/>
          <p:nvPr/>
        </p:nvSpPr>
        <p:spPr>
          <a:xfrm>
            <a:off x="3886200" y="1828800"/>
            <a:ext cx="5943600" cy="250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20CDEF-5D22-FC4E-0986-2908271B8F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Recap: stack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79A-5D1F-5155-6AF1-CD8F12D79E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Prologue/epilogue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9A51-D71F-5731-56C6-136EA48915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/>
              <a:t>Each function maintains the frame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A dedicated register EBP is used to keep the frame pointer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Each function uses prologue code (blue), and epilogue (yellow) to maintain the frame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2600" dirty="0">
              <a:latin typeface="Liberation Sans" pitchFamily="18"/>
            </a:endParaRPr>
          </a:p>
          <a:p>
            <a:pPr lvl="0">
              <a:spcAft>
                <a:spcPts val="0"/>
              </a:spcAft>
            </a:pPr>
            <a:r>
              <a:rPr lang="en-US" sz="2000" dirty="0" err="1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; save original EBP value on stack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; new EBP = ESP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…                ; function body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pop </a:t>
            </a:r>
            <a:r>
              <a:rPr lang="en-US" sz="2000" dirty="0" err="1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; restore original EBP value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  <a:p>
            <a:pPr lvl="0">
              <a:spcAft>
                <a:spcPts val="0"/>
              </a:spcAft>
            </a:pPr>
            <a:endParaRPr lang="en-US" sz="2600" dirty="0"/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C8D6F3-8173-67EB-C49D-AEA3542446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Local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5F8-8C85-C986-93ED-7276C3DD48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What types of variables do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C806-A36E-87BE-2A2A-A8AA12322A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Or where these variables are allocated in memory?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EDA8-A33D-F499-3BCA-5E3D989243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What types of variables do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8C98-0B24-EC49-29BB-C23A5732D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8567641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Initialized → data section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 err="1">
                <a:latin typeface="Liberation Sans" pitchFamily="18"/>
              </a:rPr>
              <a:t>Uninitalized</a:t>
            </a:r>
            <a:r>
              <a:rPr lang="en-US" sz="2800" dirty="0">
                <a:latin typeface="Liberation Sans" pitchFamily="18"/>
              </a:rPr>
              <a:t> → BSS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Dynamic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Heap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Stack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B70-D805-DD95-58E8-00CCE76B28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49A0-F8EE-CB46-00FB-627728F946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endParaRPr lang="en-US" sz="30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30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endParaRPr lang="en-US" b="1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04C-9958-88F2-D849-557E24293D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23E6-E975-B4F4-D67F-9A396B0ECC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Allocated in the data section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It is split in initialized (non-zero), and non-initialized (zero)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As well as read/write, and read only data section</a:t>
            </a:r>
          </a:p>
          <a:p>
            <a:pPr lvl="0">
              <a:spcAft>
                <a:spcPts val="0"/>
              </a:spcAft>
            </a:pPr>
            <a:endParaRPr lang="en-US" b="1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F9B-4511-0258-2A3E-1AFF00599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Global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284-89E6-FA86-7B32-511ADD7E60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9610-2ACB-E9A6-ED00-C28FDCD86F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lnSpcReduction="10000"/>
          </a:bodyPr>
          <a:lstStyle/>
          <a:p>
            <a:pPr lvl="0"/>
            <a:endParaRPr lang="en-US" sz="24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string.h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stdlib.h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24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   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sz="24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char *str = malloc(64);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memcpy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(str, "beautiful", 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 %s\n", hello, str,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dirty="0">
              <a:solidFill>
                <a:srgbClr val="00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FAB-75D2-5B5A-937F-9346BB31EF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B9E7-F092-15C0-B0FD-EE282470EA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string.h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stdlib.h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   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char *str = malloc(64);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memcpy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(str, "beautiful", 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 %s\n", hello, str,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Allocated on the heap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Special area of memory provided by the OS from where malloc() can allocate memory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2F1-E3CC-B183-6055-FA9387DDCA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D2E49-FA9C-E07A-A907-FFB0AEE8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1E9BE6-C350-10E9-A713-B327B9DAA1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EAFA-D7DA-5763-6AFB-68D3394D11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It's just a region of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Pointed by a special register ESP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You can change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025FB-1199-70C2-F824-71CD072A2F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75B40-2421-7CE8-E889-335CE804AF9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C247D-1922-CBA1-426F-55F66A0EB3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3A93C-6757-1932-278F-C0AAB948224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43F4-0186-38CA-C25B-C82731836C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2C8B-9ABB-6901-322C-38931BACA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30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//static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char world[] 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E2B9-9790-C5D3-7678-90F66CEA0E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Local variables...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C73EE-C5AF-37D2-7862-77A71EF2B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private instances of local variables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x)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 can be called recursively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x)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a = x + 1;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if ( a &lt; 100 )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foo(a);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DD89-AF4B-8AF6-4993-67EB27E110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How to allocate local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347E-551E-27AC-1ECE-0014836E9F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58-4869-AC56-6C31-71BB3A799B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How to allocate local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5DB6-D6B2-E459-B6B5-824779EC54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Liberation Sans" pitchFamily="34"/>
              </a:rPr>
              <a:t>On the stack!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A414-BC84-F69A-6FBC-105AD4F2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882-F8CE-B564-36F6-65BB94FE9D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Q1: Where do we allocate 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C98F-EDB7-421A-CC4E-B903F57574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79AA-58C0-0DF2-C16C-E541400F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4B0E-A388-5F43-0F00-D8BB225D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09E-3E01-DB26-5C4E-DC900F0E76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Q2: Where do we allocate dynamic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B3F6F-7E66-1B5B-6CF6-EC64C6C710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101BA-B406-8E33-A8A0-F8ABDE3D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7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BAFF-548D-7746-1523-33BCE76AC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Allocating 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3185-C9C8-6092-6FD6-26FC87E094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Stored right after the saved </a:t>
            </a:r>
            <a:r>
              <a:rPr lang="en-US" dirty="0">
                <a:solidFill>
                  <a:srgbClr val="0070C0"/>
                </a:solidFill>
              </a:rPr>
              <a:t>EBP</a:t>
            </a:r>
            <a:r>
              <a:rPr lang="en-US" dirty="0"/>
              <a:t> value on the stack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Allocated by subtracting the number of bytes required from </a:t>
            </a:r>
            <a:r>
              <a:rPr lang="en-US" dirty="0">
                <a:solidFill>
                  <a:srgbClr val="0070C0"/>
                </a:solidFill>
              </a:rPr>
              <a:t>ESP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original EBP value on stack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new EBP = ESP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b="1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sub </a:t>
            </a:r>
            <a:r>
              <a:rPr lang="en-US" sz="1800" b="1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b="1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LOCAL_BYTES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= # bytes needed by locals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…       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function body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deallocate locals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pop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restore original EBP value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21A-48F1-6E1B-43D0-49AD780120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6C6D-5096-BCEE-5843-5F5384DB03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38668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the value of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18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set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to be top of the stack (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sub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move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down to allocate space for the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local variables on the stack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6666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frames local variables can be accessed by de-referencing </a:t>
            </a:r>
            <a:r>
              <a:rPr lang="en-US" dirty="0">
                <a:solidFill>
                  <a:srgbClr val="0070C0"/>
                </a:solidFill>
              </a:rPr>
              <a:t>EBP</a:t>
            </a:r>
          </a:p>
          <a:p>
            <a:pPr lvl="0">
              <a:spcAft>
                <a:spcPts val="0"/>
              </a:spcAft>
              <a:buSzPct val="45000"/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</a:t>
            </a:r>
            <a:r>
              <a:rPr lang="en-US" sz="2600" dirty="0"/>
              <a:t>     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4], 10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variable a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8], 5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b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- 12], 2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c</a:t>
            </a:r>
            <a:r>
              <a:rPr lang="en-US" sz="2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5761B9B-F710-2E93-3450-454A58CF8085}"/>
              </a:ext>
            </a:extLst>
          </p:cNvPr>
          <p:cNvSpPr/>
          <p:nvPr/>
        </p:nvSpPr>
        <p:spPr>
          <a:xfrm>
            <a:off x="457200" y="1250066"/>
            <a:ext cx="2971800" cy="90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35F3-E419-4022-7A3B-F7893376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3304-4FBE-80E3-62F2-C04196DA8A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B72B-481E-F96F-D4D6-EC5D376ED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38668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the value of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18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set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to be top of the stack (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sub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move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down to allocate space for the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local variables on the stack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6666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frames local variables can be accessed by de-referencing EBP</a:t>
            </a:r>
          </a:p>
          <a:p>
            <a:pPr lvl="0">
              <a:spcAft>
                <a:spcPts val="0"/>
              </a:spcAft>
              <a:buSzPct val="45000"/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</a:t>
            </a:r>
            <a:r>
              <a:rPr lang="en-US" sz="2600" dirty="0"/>
              <a:t>     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4], 10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variable a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8], 5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b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- 12], 2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c</a:t>
            </a:r>
            <a:r>
              <a:rPr lang="en-US" sz="2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B2503A-F8C0-C9F6-7A5D-75E3178E8239}"/>
              </a:ext>
            </a:extLst>
          </p:cNvPr>
          <p:cNvSpPr/>
          <p:nvPr/>
        </p:nvSpPr>
        <p:spPr>
          <a:xfrm>
            <a:off x="240175" y="5045075"/>
            <a:ext cx="9335464" cy="14020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0155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E3-7750-9790-FD69-8FEDCA4137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How to pass arguments?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7CEC-0E18-45E7-7493-6673C37C0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Possible options: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78D-C3DA-9771-F11D-FB4FD9EEC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How to pass arguments?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604B-7135-BB26-6A93-4499F49578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32 bit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Pass arguments on the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value is in EAX and EDX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64 bit – more registers!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Pass first 6 arguments in registers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RDI, RSI, RDX, RCX, R8, and R9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The rest on the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value is in RAX and RDX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DCF-C17E-AE3F-EA3F-389C4C036B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x86_32: passing arguments on the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2D92-1A60-DAE9-8C56-DB437F17D6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9040"/>
            <a:ext cx="9071640" cy="49892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Example function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  …  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Example invocation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(2, 5, 10);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Generated code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</a:t>
            </a:r>
            <a:r>
              <a:rPr lang="en-US" sz="2600" dirty="0"/>
              <a:t>     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10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5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2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 _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endParaRPr lang="en-US" sz="26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1888-CC62-8AF8-1176-1B774BB20C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9901-E8A5-E564-F1E7-EF427E8661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230310" cy="5279942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10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 (3rd function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5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 (2nd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2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  (1st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RA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+ 4]  (return address)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FP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     (old 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value)← EBP points here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 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- 4]  (1st local variable)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 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X]  (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the current stack pointer)</a:t>
            </a:r>
          </a:p>
          <a:p>
            <a:pPr lvl="0">
              <a:spcAft>
                <a:spcPts val="0"/>
              </a:spcAft>
            </a:pPr>
            <a:endParaRPr lang="en-US" sz="24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92EE-E5D1-9320-B9D6-989EAD6F0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DFAF-24B9-F40E-AEC5-12AD212266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92E5-10B4-091B-1837-D696C28C73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F2627BD-A13C-F204-6709-8BCDC46B8AD3}"/>
              </a:ext>
            </a:extLst>
          </p:cNvPr>
          <p:cNvSpPr/>
          <p:nvPr/>
        </p:nvSpPr>
        <p:spPr>
          <a:xfrm>
            <a:off x="4783238" y="932400"/>
            <a:ext cx="4426920" cy="107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1DC2192-1143-E583-B103-537FDA2915B4}"/>
              </a:ext>
            </a:extLst>
          </p:cNvPr>
          <p:cNvSpPr/>
          <p:nvPr/>
        </p:nvSpPr>
        <p:spPr>
          <a:xfrm>
            <a:off x="501025" y="2731627"/>
            <a:ext cx="2381071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0C3C-A360-62CD-90B7-6C37A11E4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8A89-0BEA-A18C-A3D9-990878BE76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72F0-E007-E24F-3B65-3E0423263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3F4E-7659-AB8D-FD16-94059F5820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6D6037B-BBD1-16A4-489C-0411E453A2A3}"/>
              </a:ext>
            </a:extLst>
          </p:cNvPr>
          <p:cNvSpPr/>
          <p:nvPr/>
        </p:nvSpPr>
        <p:spPr>
          <a:xfrm>
            <a:off x="4826644" y="1898248"/>
            <a:ext cx="3657600" cy="12732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56D68C-75AC-D105-E2E9-8569851024B8}"/>
              </a:ext>
            </a:extLst>
          </p:cNvPr>
          <p:cNvSpPr/>
          <p:nvPr/>
        </p:nvSpPr>
        <p:spPr>
          <a:xfrm>
            <a:off x="2639027" y="3872501"/>
            <a:ext cx="1516283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71824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F6D8-FEE4-E0F2-D267-3AFB4FA8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22E7-946C-9092-714A-DBED918287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619E-AA5B-57B0-CE5A-02190548F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0461-07DE-ACD3-7AD6-9A7C3A6265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62AB2A9-6CF2-B6C7-61B1-2D0EAA5C94E5}"/>
              </a:ext>
            </a:extLst>
          </p:cNvPr>
          <p:cNvSpPr/>
          <p:nvPr/>
        </p:nvSpPr>
        <p:spPr>
          <a:xfrm>
            <a:off x="4780346" y="3078866"/>
            <a:ext cx="4224758" cy="6930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45CA5BF-56EB-C209-9A64-79DB96554D67}"/>
              </a:ext>
            </a:extLst>
          </p:cNvPr>
          <p:cNvSpPr/>
          <p:nvPr/>
        </p:nvSpPr>
        <p:spPr>
          <a:xfrm>
            <a:off x="1796620" y="3867482"/>
            <a:ext cx="1066069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9489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22C6-B6B6-07DC-DB2B-91B6094F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ED4-30E3-C463-1CF4-FA09455AB2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DC4B-D771-68E4-11BF-2422F810F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7F04-1749-A4BD-70E0-9C5A1B84C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CDE5DEE-22DF-C627-482F-B0503FD07715}"/>
              </a:ext>
            </a:extLst>
          </p:cNvPr>
          <p:cNvSpPr/>
          <p:nvPr/>
        </p:nvSpPr>
        <p:spPr>
          <a:xfrm>
            <a:off x="4850278" y="3692325"/>
            <a:ext cx="4536790" cy="717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D0B5B7D-4E1F-1CAA-6394-42E661DFE016}"/>
              </a:ext>
            </a:extLst>
          </p:cNvPr>
          <p:cNvSpPr/>
          <p:nvPr/>
        </p:nvSpPr>
        <p:spPr>
          <a:xfrm>
            <a:off x="1728465" y="3849354"/>
            <a:ext cx="1014735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9254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1B68-F0B4-F49F-D450-AE8A3A5AA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FBC-E897-EAC1-67E3-62CF0CC8A6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2AB7-EA72-391C-52E8-2E722C8E2B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68EC-3CAB-93E7-17B7-4E347738C3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567E2F2-E471-21A9-1047-2B1A08B24196}"/>
              </a:ext>
            </a:extLst>
          </p:cNvPr>
          <p:cNvSpPr/>
          <p:nvPr/>
        </p:nvSpPr>
        <p:spPr>
          <a:xfrm>
            <a:off x="4850278" y="4282633"/>
            <a:ext cx="4536790" cy="6597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6404DB-AD58-1CC9-6536-B207F7B3D62C}"/>
              </a:ext>
            </a:extLst>
          </p:cNvPr>
          <p:cNvSpPr/>
          <p:nvPr/>
        </p:nvSpPr>
        <p:spPr>
          <a:xfrm>
            <a:off x="897667" y="4115569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560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437A-3C74-F833-329A-4DFFEC4E0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5356-019D-8397-8D12-187416DC09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2CD5-AFFB-F918-749D-69CE8EAD99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6A8B-AB8C-FFF4-0411-B271E635DC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800E229-01BB-C486-9972-B25D390452F6}"/>
              </a:ext>
            </a:extLst>
          </p:cNvPr>
          <p:cNvSpPr/>
          <p:nvPr/>
        </p:nvSpPr>
        <p:spPr>
          <a:xfrm>
            <a:off x="4818979" y="4832429"/>
            <a:ext cx="3873608" cy="14063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0E16-0D96-FED6-25A2-4C76A5B28129}"/>
              </a:ext>
            </a:extLst>
          </p:cNvPr>
          <p:cNvSpPr/>
          <p:nvPr/>
        </p:nvSpPr>
        <p:spPr>
          <a:xfrm>
            <a:off x="897667" y="4392593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5144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5381D-DFC6-3298-92F5-ECF2804E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638C-6F0C-F488-8E64-389B8AD1EF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5292"/>
            <a:ext cx="3839399" cy="135421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Wait! Where is </a:t>
            </a:r>
            <a:r>
              <a:rPr lang="en-US" sz="3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return ret;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F151-3D3B-E226-0D71-6E6C8D23F1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FB12-06B1-DA1F-2C5E-98AC5F0FF5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0E06873-0D1A-C411-096A-7239F2B439F2}"/>
              </a:ext>
            </a:extLst>
          </p:cNvPr>
          <p:cNvSpPr/>
          <p:nvPr/>
        </p:nvSpPr>
        <p:spPr>
          <a:xfrm>
            <a:off x="897667" y="4392593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C805403-BA46-21B6-E2CA-AF3C38DD1658}"/>
              </a:ext>
            </a:extLst>
          </p:cNvPr>
          <p:cNvSpPr/>
          <p:nvPr/>
        </p:nvSpPr>
        <p:spPr>
          <a:xfrm>
            <a:off x="4811839" y="5551989"/>
            <a:ext cx="1496364" cy="6983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11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962E98-A7BC-9F6F-1E43-D8477B6339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Stack allows us to invoke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9BC-B449-1486-3AA5-22BB923BE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400" y="374040"/>
            <a:ext cx="429660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callee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76C7-9730-A980-9897-3B83628954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0200" y="457200"/>
            <a:ext cx="5439600" cy="1788289"/>
          </a:xfrm>
          <a:solidFill>
            <a:srgbClr val="EEEEEE"/>
          </a:solidFill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9082-3944-AC72-AD5F-77511D73B7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436472"/>
            <a:ext cx="8893800" cy="48006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sub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allocate local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varaibles</a:t>
            </a:r>
            <a:endParaRPr lang="en-US" sz="20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(a) +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(b) +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x=[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+ 8], y=[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+ 12], z=[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a=[ebp-4]=[esp+8],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b=[ebp-8]=[esp+4], c=[ebp-12] = 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deallocate local variables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B2DF-D9C3-5B7D-D02D-50B0B21F0E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400" y="374040"/>
            <a:ext cx="4296600" cy="1262160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LM Mono 10" pitchFamily="17"/>
              </a:rPr>
              <a:t>leave</a:t>
            </a:r>
            <a:r>
              <a:rPr lang="en-US"/>
              <a:t>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B3BB-EE01-13F6-53FD-86BBEC5F40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0200" y="457200"/>
            <a:ext cx="5439600" cy="1707266"/>
          </a:xfrm>
          <a:solidFill>
            <a:srgbClr val="EEEEEE"/>
          </a:solidFill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F0D1E-0D8A-42D3-9465-6F7DE8F7B3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86000"/>
            <a:ext cx="8893800" cy="48006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2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sub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allocate local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varaibles</a:t>
            </a:r>
            <a:endParaRPr lang="en-US" sz="22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(a) +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(b) +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x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+ 8], y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+ 12], z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a=[ebp-4]=[esp+8],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b=[ebp-8]=[esp+4], c=[ebp-12]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14A988A-1378-4FAA-41BF-CBC58D4F63E7}"/>
              </a:ext>
            </a:extLst>
          </p:cNvPr>
          <p:cNvSpPr/>
          <p:nvPr/>
        </p:nvSpPr>
        <p:spPr>
          <a:xfrm>
            <a:off x="891251" y="4962645"/>
            <a:ext cx="2286000" cy="11140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4829E2-19B2-61C7-77EE-1499D1A27D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0" y="5943600"/>
            <a:ext cx="5029200" cy="13716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has a special instruction for this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accent4"/>
                </a:solidFill>
                <a:latin typeface="LM Mono 10" pitchFamily="17"/>
              </a:rPr>
              <a:t>leave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D00-7E6A-6356-46CD-18C8221028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Back to stack frames, so why do we need them?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C214-DE59-E581-CD6A-931F55B42E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… They are not strictly required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GCC compiler option  </a:t>
            </a: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-</a:t>
            </a:r>
            <a:r>
              <a:rPr lang="en-US" sz="2600" dirty="0" err="1">
                <a:solidFill>
                  <a:schemeClr val="accent4"/>
                </a:solidFill>
                <a:latin typeface="LM Mono 10" pitchFamily="17"/>
              </a:rPr>
              <a:t>fomit</a:t>
            </a:r>
            <a:r>
              <a:rPr lang="en-US" sz="2600" dirty="0">
                <a:solidFill>
                  <a:schemeClr val="accent4"/>
                </a:solidFill>
                <a:latin typeface="LM Mono 10" pitchFamily="17"/>
              </a:rPr>
              <a:t>-frame-pointer</a:t>
            </a: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 </a:t>
            </a:r>
            <a:r>
              <a:rPr lang="en-US" dirty="0"/>
              <a:t>can disable them</a:t>
            </a:r>
          </a:p>
          <a:p>
            <a:pPr lvl="0"/>
            <a:r>
              <a:rPr lang="en-US" sz="2600" dirty="0">
                <a:solidFill>
                  <a:schemeClr val="accent4"/>
                </a:solidFill>
                <a:latin typeface="LM Mono 10" pitchFamily="17"/>
              </a:rPr>
              <a:t>Don't keep the frame pointer in a register for functions that don't need one. This avoids the instructions to save, set up and restore frame pointers; it also makes an extra register available in many functions. </a:t>
            </a:r>
            <a:r>
              <a:rPr lang="en-US" sz="2600" b="1" dirty="0">
                <a:solidFill>
                  <a:schemeClr val="accent4"/>
                </a:solidFill>
                <a:latin typeface="LM Mono 10" pitchFamily="17"/>
              </a:rPr>
              <a:t>It also makes debugging impossible on some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19AD-4AA9-5572-3A64-7B18ACC994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Referencing args without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F1B5-631B-F422-CD06-4F69E20B4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33640" y="1769040"/>
            <a:ext cx="3942000" cy="4989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Initially parameter is </a:t>
            </a:r>
            <a:r>
              <a:rPr lang="en-US" sz="3200" dirty="0">
                <a:solidFill>
                  <a:schemeClr val="accent4"/>
                </a:solidFill>
                <a:latin typeface="Liberation Sans" pitchFamily="18"/>
              </a:rPr>
              <a:t>[ESP + 4]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Later as the function pushes things on the stack it changes, e.g., </a:t>
            </a:r>
            <a:r>
              <a:rPr lang="en-US" sz="3200" dirty="0">
                <a:solidFill>
                  <a:schemeClr val="accent4"/>
                </a:solidFill>
                <a:latin typeface="Liberation Sans" pitchFamily="18"/>
              </a:rPr>
              <a:t>[ESP + 8]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25BC8-3D69-558B-6844-C97725DEB7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674720"/>
            <a:ext cx="5176440" cy="232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9CAD0-668B-E6D6-5800-33EA6006B7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2040" y="4147920"/>
            <a:ext cx="4499280" cy="20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2426114-2EB8-6155-6A31-7EED7DE53D85}"/>
              </a:ext>
            </a:extLst>
          </p:cNvPr>
          <p:cNvSpPr/>
          <p:nvPr/>
        </p:nvSpPr>
        <p:spPr>
          <a:xfrm>
            <a:off x="685800" y="25146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A1EBC6F-A10F-531A-6E47-6ECBE14A81C0}"/>
              </a:ext>
            </a:extLst>
          </p:cNvPr>
          <p:cNvSpPr/>
          <p:nvPr/>
        </p:nvSpPr>
        <p:spPr>
          <a:xfrm>
            <a:off x="685800" y="47412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838-CA87-B8B7-D84C-76A0A93935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3582-568A-D5A5-C42F-53C9247194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Debugging becomes hard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As ESP changes one has to manually keep track where local variables are relative to ESP (ESP + 4 or +8)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Compiler can easily do this and generate correct code!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But it's hard for a human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It's hard to unwind the stack in case of a crash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To print out a </a:t>
            </a:r>
            <a:r>
              <a:rPr lang="en-US" sz="3000" dirty="0" err="1">
                <a:latin typeface="Liberation Sans" pitchFamily="18"/>
              </a:rPr>
              <a:t>backtrace</a:t>
            </a:r>
            <a:endParaRPr lang="en-US" sz="30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371F-F0C9-9ABA-A318-0B6AE49831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And you only save...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0178-ED54-8AE7-0EE0-360987F501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couple instructions required to maintain the stack frame: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register (EBP)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x32 has 8 registers (and one is ESP, so 7 are left)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 taking another one is 1/7 or 14.28% of register space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Sometimes it makes sense!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x64 has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registers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so it doesn't really matter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said, GCC sets 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-frame-pointer to “on”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-O, -O1, -O2 …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Don't get surprised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A237-7BE3-CDE5-4F01-9B8A876AC3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Relevant part of the GCC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B763-68BD-2B83-CA7D-B9A5797C3975}"/>
              </a:ext>
            </a:extLst>
          </p:cNvPr>
          <p:cNvSpPr txBox="1"/>
          <p:nvPr/>
        </p:nvSpPr>
        <p:spPr>
          <a:xfrm>
            <a:off x="888357" y="1801185"/>
            <a:ext cx="8510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3.10 Options That Control Optimization</a:t>
            </a: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https://gcc.gnu.org/onlinedocs/gcc/Optimize-Options.html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B2638C-101F-AF00-33D3-15A4E8B778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Saving and restoring registers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D668-D64B-5523-34AD-7FAF0CBB4C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Saving register state across invocations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A9BF-F25E-1B7B-7556-D813E67F80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Processor doesn't save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General purpose, segment, flags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Again, a calling convention is needed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Agreement on what gets saved by the callee and the caller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D68-6BB9-7F65-F334-9FEC31DFA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Saving register state across invocations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9695-C09E-578B-C4AC-37D28C2D1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Registers EAX, ECX, and EDX are </a:t>
            </a:r>
            <a:r>
              <a:rPr lang="en-US" dirty="0">
                <a:solidFill>
                  <a:schemeClr val="accent4"/>
                </a:solidFill>
              </a:rPr>
              <a:t>caller-saved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The function is free to use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... the rest are </a:t>
            </a:r>
            <a:r>
              <a:rPr lang="en-US" dirty="0">
                <a:solidFill>
                  <a:schemeClr val="accent4"/>
                </a:solidFill>
              </a:rPr>
              <a:t>callee-saved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If the function uses them it has to restore them to the original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more code..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Stack contains information for </a:t>
            </a:r>
            <a:r>
              <a:rPr lang="en-US" dirty="0">
                <a:solidFill>
                  <a:srgbClr val="1B75BC"/>
                </a:solidFill>
              </a:rPr>
              <a:t>how to return</a:t>
            </a:r>
            <a:r>
              <a:rPr lang="en-US" dirty="0"/>
              <a:t> from a subroutine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  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 else {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8371-0241-634D-6889-BB3768CD39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5410-6362-749F-AD85-5ACC1CA1C9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general there multiple calling conventions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We described </a:t>
            </a:r>
            <a:r>
              <a:rPr lang="en-US" sz="3200" b="1" dirty="0" err="1">
                <a:latin typeface="Liberation Sans" pitchFamily="18"/>
              </a:rPr>
              <a:t>cdecl</a:t>
            </a:r>
            <a:endParaRPr lang="en-US" sz="3200" b="1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Make sure you know what you're doing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r>
              <a:rPr lang="en-US" sz="3200" dirty="0">
                <a:latin typeface="Liberation Sans" pitchFamily="18"/>
                <a:hlinkClick r:id="rId3"/>
              </a:rPr>
              <a:t>https://en.wikipedia.org/wiki/X86_calling_conventions#cdecl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r>
              <a:rPr lang="en-US" sz="3200" dirty="0">
                <a:latin typeface="Liberation Sans" pitchFamily="18"/>
              </a:rPr>
              <a:t> 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It's easy as long as you know how to read the table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C26-C213-77FF-5C2F-B1F1AD2330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Intel vs GNU ASM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19B6-3904-0D4E-9AB8-09D032AB12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4426920" cy="5291517"/>
          </a:xfrm>
        </p:spPr>
        <p:txBody>
          <a:bodyPr>
            <a:normAutofit fontScale="85000" lnSpcReduction="20000"/>
          </a:bodyPr>
          <a:lstStyle/>
          <a:p>
            <a:pPr lvl="0">
              <a:buSzPct val="45000"/>
            </a:pPr>
            <a:r>
              <a:rPr lang="en-US" dirty="0"/>
              <a:t>Intel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Move the 4 bytes in memory at the address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4 bytes at memory address ESI + (-4)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0CD5-4A0F-9FF9-F75B-1F5F951F13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39"/>
            <a:ext cx="4426920" cy="5489315"/>
          </a:xfrm>
        </p:spPr>
        <p:txBody>
          <a:bodyPr>
            <a:normAutofit/>
          </a:bodyPr>
          <a:lstStyle/>
          <a:p>
            <a:pPr lvl="0">
              <a:buSzPct val="45000"/>
            </a:pPr>
            <a:r>
              <a:rPr lang="en-US" sz="2200" dirty="0"/>
              <a:t>GNU</a:t>
            </a:r>
          </a:p>
          <a:p>
            <a:pPr lvl="0">
              <a:buSzPct val="45000"/>
            </a:pPr>
            <a:endParaRPr lang="en-US" sz="12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(%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-4(%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110" dirty="0">
              <a:solidFill>
                <a:srgbClr val="94476B"/>
              </a:solidFill>
              <a:latin typeface="LM Mono 10" pitchFamily="1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708701-98A1-EC5F-836F-24A8588B70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Questions?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B3FD-DC2E-38EB-0A8B-6328EBE8C6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D9F1-0BB1-E9A9-54C2-5114118396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https://en.wikibooks.org/wiki/X86_Disassembly/Functions_and_Stack_Frames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https://en.wikipedia.org/wiki/Calling_convention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https://en.wikipedia.org/wiki/X86_calling_conventions</a:t>
            </a: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http://stackoverflow.com/questions/14666665/trying-to-understand-gcc-option-fomit-frame-pointer</a:t>
            </a:r>
          </a:p>
          <a:p>
            <a:pPr lvl="0">
              <a:buSzPct val="100000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27F-8631-1620-AB22-391B3D14E4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4FE6-30C0-4FF0-3C81-F95C2D98B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lnSpcReduction="10000"/>
          </a:bodyPr>
          <a:lstStyle/>
          <a:p>
            <a:pPr lvl="0"/>
            <a:endParaRPr lang="en-US"/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more code..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Stack contains information for </a:t>
            </a:r>
            <a:r>
              <a:rPr lang="en-US">
                <a:solidFill>
                  <a:srgbClr val="1B75BC"/>
                </a:solidFill>
              </a:rPr>
              <a:t>how to return</a:t>
            </a:r>
            <a:r>
              <a:rPr lang="en-US"/>
              <a:t> from a subroutine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9971F-E309-358D-FF75-F94DC47D10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</a:rPr>
              <a:t>       </a:t>
            </a:r>
            <a:r>
              <a:rPr lang="en-US" sz="2600">
                <a:solidFill>
                  <a:srgbClr val="94476B"/>
                </a:solidFill>
                <a:latin typeface="LM Mono 10" pitchFamily="17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 else {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13915</TotalTime>
  <Words>3520</Words>
  <Application>Microsoft Macintosh PowerPoint</Application>
  <PresentationFormat>Custom</PresentationFormat>
  <Paragraphs>726</Paragraphs>
  <Slides>63</Slides>
  <Notes>63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Aptos</vt:lpstr>
      <vt:lpstr>Arial</vt:lpstr>
      <vt:lpstr>Bitstream Vera Sans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 Operating Systems Lecture 4: Function invocations, and calling conventions</vt:lpstr>
      <vt:lpstr>PowerPoint Presentation</vt:lpstr>
      <vt:lpstr>Stack</vt:lpstr>
      <vt:lpstr>PowerPoint Presentation</vt:lpstr>
      <vt:lpstr>PowerPoint Presentation</vt:lpstr>
      <vt:lpstr>Calling functions</vt:lpstr>
      <vt:lpstr>Stack</vt:lpstr>
      <vt:lpstr>Stack</vt:lpstr>
      <vt:lpstr>Calling functions</vt:lpstr>
      <vt:lpstr>Stack</vt:lpstr>
      <vt:lpstr>Stack</vt:lpstr>
      <vt:lpstr>Example</vt:lpstr>
      <vt:lpstr>PowerPoint Presentation</vt:lpstr>
      <vt:lpstr>Calling conventions</vt:lpstr>
      <vt:lpstr>Idea 1: Maintain stack as frames</vt:lpstr>
      <vt:lpstr>Maintain stack as frames</vt:lpstr>
      <vt:lpstr>Maintain stack as frames</vt:lpstr>
      <vt:lpstr>Maintain stack as frames</vt:lpstr>
      <vt:lpstr>Stack consists of frames</vt:lpstr>
      <vt:lpstr>Prologue/epilogue</vt:lpstr>
      <vt:lpstr>PowerPoint Presentation</vt:lpstr>
      <vt:lpstr>What types of variables do you know?</vt:lpstr>
      <vt:lpstr>What types of variables do you know?</vt:lpstr>
      <vt:lpstr>Global variables</vt:lpstr>
      <vt:lpstr>Global variables</vt:lpstr>
      <vt:lpstr>Global variables</vt:lpstr>
      <vt:lpstr>Dynamic variables (heap)</vt:lpstr>
      <vt:lpstr>Dynamic variables (heap)</vt:lpstr>
      <vt:lpstr>Dynamic variables (heap)</vt:lpstr>
      <vt:lpstr>Local variables</vt:lpstr>
      <vt:lpstr>Local variables...</vt:lpstr>
      <vt:lpstr>How to allocate local variables?</vt:lpstr>
      <vt:lpstr>How to allocate local variables?</vt:lpstr>
      <vt:lpstr>Poll Q1: Where do we allocate global variables</vt:lpstr>
      <vt:lpstr>Poll Q2: Where do we allocate dynamic variables</vt:lpstr>
      <vt:lpstr>Allocating local variables</vt:lpstr>
      <vt:lpstr>Example</vt:lpstr>
      <vt:lpstr>Example</vt:lpstr>
      <vt:lpstr>How to pass arguments?</vt:lpstr>
      <vt:lpstr>How to pass arguments?</vt:lpstr>
      <vt:lpstr>x86_32: passing arguments on the stack</vt:lpstr>
      <vt:lpstr>Example stack</vt:lpstr>
      <vt:lpstr>Example: caller side code</vt:lpstr>
      <vt:lpstr>Example: caller side code</vt:lpstr>
      <vt:lpstr>Example: caller side code</vt:lpstr>
      <vt:lpstr>Example: caller side code</vt:lpstr>
      <vt:lpstr>Example: caller side code</vt:lpstr>
      <vt:lpstr>Example: caller side code</vt:lpstr>
      <vt:lpstr>Wait! Where is return ret;?</vt:lpstr>
      <vt:lpstr>Example: callee side code</vt:lpstr>
      <vt:lpstr>leave instruction</vt:lpstr>
      <vt:lpstr>Back to stack frames, so why do we need them?</vt:lpstr>
      <vt:lpstr>Referencing args without frames</vt:lpstr>
      <vt:lpstr>PowerPoint Presentation</vt:lpstr>
      <vt:lpstr>And you only save...</vt:lpstr>
      <vt:lpstr>Relevant part of the GCC manual</vt:lpstr>
      <vt:lpstr>PowerPoint Presentation</vt:lpstr>
      <vt:lpstr>Saving register state across invocations</vt:lpstr>
      <vt:lpstr>Saving register state across invocations</vt:lpstr>
      <vt:lpstr>PowerPoint Presentation</vt:lpstr>
      <vt:lpstr>Intel vs GNU ASM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4: Function invocations, and calling conventions</dc:title>
  <dc:creator>Anton Burtsev</dc:creator>
  <cp:lastModifiedBy>Anton Burtsev</cp:lastModifiedBy>
  <cp:revision>340</cp:revision>
  <dcterms:created xsi:type="dcterms:W3CDTF">2012-05-17T21:33:40Z</dcterms:created>
  <dcterms:modified xsi:type="dcterms:W3CDTF">2025-01-21T18:09:44Z</dcterms:modified>
</cp:coreProperties>
</file>