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9"/>
  </p:notesMasterIdLst>
  <p:handoutMasterIdLst>
    <p:handoutMasterId r:id="rId160"/>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435" r:id="rId15"/>
    <p:sldId id="436" r:id="rId16"/>
    <p:sldId id="272" r:id="rId17"/>
    <p:sldId id="273" r:id="rId18"/>
    <p:sldId id="274" r:id="rId19"/>
    <p:sldId id="437"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410" r:id="rId37"/>
    <p:sldId id="409" r:id="rId38"/>
    <p:sldId id="411" r:id="rId39"/>
    <p:sldId id="412" r:id="rId40"/>
    <p:sldId id="413" r:id="rId41"/>
    <p:sldId id="414" r:id="rId42"/>
    <p:sldId id="297" r:id="rId43"/>
    <p:sldId id="415" r:id="rId44"/>
    <p:sldId id="416" r:id="rId45"/>
    <p:sldId id="300" r:id="rId46"/>
    <p:sldId id="418" r:id="rId47"/>
    <p:sldId id="419" r:id="rId48"/>
    <p:sldId id="420" r:id="rId49"/>
    <p:sldId id="421" r:id="rId50"/>
    <p:sldId id="417" r:id="rId51"/>
    <p:sldId id="422" r:id="rId52"/>
    <p:sldId id="423" r:id="rId53"/>
    <p:sldId id="424" r:id="rId54"/>
    <p:sldId id="425" r:id="rId55"/>
    <p:sldId id="310" r:id="rId56"/>
    <p:sldId id="426" r:id="rId57"/>
    <p:sldId id="428" r:id="rId58"/>
    <p:sldId id="427" r:id="rId59"/>
    <p:sldId id="429" r:id="rId60"/>
    <p:sldId id="313" r:id="rId61"/>
    <p:sldId id="314" r:id="rId62"/>
    <p:sldId id="315" r:id="rId63"/>
    <p:sldId id="430" r:id="rId64"/>
    <p:sldId id="431" r:id="rId65"/>
    <p:sldId id="432" r:id="rId66"/>
    <p:sldId id="433" r:id="rId67"/>
    <p:sldId id="318" r:id="rId68"/>
    <p:sldId id="434"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444"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438" r:id="rId112"/>
    <p:sldId id="439" r:id="rId113"/>
    <p:sldId id="440" r:id="rId114"/>
    <p:sldId id="441" r:id="rId115"/>
    <p:sldId id="442" r:id="rId116"/>
    <p:sldId id="443" r:id="rId117"/>
    <p:sldId id="384" r:id="rId118"/>
    <p:sldId id="385" r:id="rId119"/>
    <p:sldId id="445" r:id="rId120"/>
    <p:sldId id="403" r:id="rId121"/>
    <p:sldId id="404" r:id="rId122"/>
    <p:sldId id="405"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6" r:id="rId157"/>
    <p:sldId id="407" r:id="rId15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65"/>
    <p:restoredTop sz="94687"/>
  </p:normalViewPr>
  <p:slideViewPr>
    <p:cSldViewPr snapToGrid="0">
      <p:cViewPr varScale="1">
        <p:scale>
          <a:sx n="146" d="100"/>
          <a:sy n="146" d="100"/>
        </p:scale>
        <p:origin x="176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10</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100</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101</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102</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103</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104</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105</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106</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107</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108</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109</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11</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110</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C840-5868-66EB-0AE2-47B5FB2E641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339923-4DBB-019C-CDFB-8C6475B7F87C}"/>
              </a:ext>
            </a:extLst>
          </p:cNvPr>
          <p:cNvSpPr txBox="1">
            <a:spLocks noGrp="1"/>
          </p:cNvSpPr>
          <p:nvPr>
            <p:ph type="sldNum" sz="quarter" idx="5"/>
          </p:nvPr>
        </p:nvSpPr>
        <p:spPr>
          <a:ln/>
        </p:spPr>
        <p:txBody>
          <a:bodyPr lIns="0" tIns="0" rIns="0" bIns="0" anchor="b">
            <a:noAutofit/>
          </a:bodyPr>
          <a:lstStyle/>
          <a:p>
            <a:pPr lvl="0"/>
            <a:fld id="{E9E12434-B995-A648-BCA4-8E051F0696A1}" type="slidenum">
              <a:t>111</a:t>
            </a:fld>
            <a:endParaRPr lang="en-US"/>
          </a:p>
        </p:txBody>
      </p:sp>
      <p:sp>
        <p:nvSpPr>
          <p:cNvPr id="2" name="Slide Image Placeholder 1">
            <a:extLst>
              <a:ext uri="{FF2B5EF4-FFF2-40B4-BE49-F238E27FC236}">
                <a16:creationId xmlns:a16="http://schemas.microsoft.com/office/drawing/2014/main" id="{ECA41873-2C18-77A6-9015-0521280A8A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B97EBF-EE10-250A-3292-2E05846BEE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93700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047B-0128-B404-587D-8A30CF1CF99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FB3AA0-9BD1-8622-DCC4-9402428E54AE}"/>
              </a:ext>
            </a:extLst>
          </p:cNvPr>
          <p:cNvSpPr txBox="1">
            <a:spLocks noGrp="1"/>
          </p:cNvSpPr>
          <p:nvPr>
            <p:ph type="sldNum" sz="quarter" idx="5"/>
          </p:nvPr>
        </p:nvSpPr>
        <p:spPr>
          <a:ln/>
        </p:spPr>
        <p:txBody>
          <a:bodyPr lIns="0" tIns="0" rIns="0" bIns="0" anchor="b">
            <a:noAutofit/>
          </a:bodyPr>
          <a:lstStyle/>
          <a:p>
            <a:pPr lvl="0"/>
            <a:fld id="{E9E12434-B995-A648-BCA4-8E051F0696A1}" type="slidenum">
              <a:t>112</a:t>
            </a:fld>
            <a:endParaRPr lang="en-US"/>
          </a:p>
        </p:txBody>
      </p:sp>
      <p:sp>
        <p:nvSpPr>
          <p:cNvPr id="2" name="Slide Image Placeholder 1">
            <a:extLst>
              <a:ext uri="{FF2B5EF4-FFF2-40B4-BE49-F238E27FC236}">
                <a16:creationId xmlns:a16="http://schemas.microsoft.com/office/drawing/2014/main" id="{013A0CB0-0EDB-298B-9ED6-4B7B62445D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0DCF40-0FCB-56C9-B2E1-2D9E3E8B5F5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41831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6DA5-D573-5A20-CB83-6D47D6CDB6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C2736E-3B7B-5BD1-324D-BC96D0961278}"/>
              </a:ext>
            </a:extLst>
          </p:cNvPr>
          <p:cNvSpPr txBox="1">
            <a:spLocks noGrp="1"/>
          </p:cNvSpPr>
          <p:nvPr>
            <p:ph type="sldNum" sz="quarter" idx="5"/>
          </p:nvPr>
        </p:nvSpPr>
        <p:spPr>
          <a:ln/>
        </p:spPr>
        <p:txBody>
          <a:bodyPr lIns="0" tIns="0" rIns="0" bIns="0" anchor="b">
            <a:noAutofit/>
          </a:bodyPr>
          <a:lstStyle/>
          <a:p>
            <a:pPr lvl="0"/>
            <a:fld id="{E9E12434-B995-A648-BCA4-8E051F0696A1}" type="slidenum">
              <a:t>113</a:t>
            </a:fld>
            <a:endParaRPr lang="en-US"/>
          </a:p>
        </p:txBody>
      </p:sp>
      <p:sp>
        <p:nvSpPr>
          <p:cNvPr id="2" name="Slide Image Placeholder 1">
            <a:extLst>
              <a:ext uri="{FF2B5EF4-FFF2-40B4-BE49-F238E27FC236}">
                <a16:creationId xmlns:a16="http://schemas.microsoft.com/office/drawing/2014/main" id="{4BE6550A-8C39-60BD-BF7D-93DD9A209F7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6D9D67-6997-16EC-A36C-D58BB90631B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203837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D1-DB30-2CC2-D589-75E957376E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C27E89-516D-8C61-D3DC-FAE299060C7B}"/>
              </a:ext>
            </a:extLst>
          </p:cNvPr>
          <p:cNvSpPr txBox="1">
            <a:spLocks noGrp="1"/>
          </p:cNvSpPr>
          <p:nvPr>
            <p:ph type="sldNum" sz="quarter" idx="5"/>
          </p:nvPr>
        </p:nvSpPr>
        <p:spPr>
          <a:ln/>
        </p:spPr>
        <p:txBody>
          <a:bodyPr lIns="0" tIns="0" rIns="0" bIns="0" anchor="b">
            <a:noAutofit/>
          </a:bodyPr>
          <a:lstStyle/>
          <a:p>
            <a:pPr lvl="0"/>
            <a:fld id="{E9E12434-B995-A648-BCA4-8E051F0696A1}" type="slidenum">
              <a:t>114</a:t>
            </a:fld>
            <a:endParaRPr lang="en-US"/>
          </a:p>
        </p:txBody>
      </p:sp>
      <p:sp>
        <p:nvSpPr>
          <p:cNvPr id="2" name="Slide Image Placeholder 1">
            <a:extLst>
              <a:ext uri="{FF2B5EF4-FFF2-40B4-BE49-F238E27FC236}">
                <a16:creationId xmlns:a16="http://schemas.microsoft.com/office/drawing/2014/main" id="{DCF80CC6-3BAC-D9DD-692F-C7F936383A3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310503-ABD7-D0AC-DA18-82D74A25F11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54784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83A4-6655-A3D0-E151-B55A508BE75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4FF32-8298-E8D6-CD06-59D6104EB161}"/>
              </a:ext>
            </a:extLst>
          </p:cNvPr>
          <p:cNvSpPr txBox="1">
            <a:spLocks noGrp="1"/>
          </p:cNvSpPr>
          <p:nvPr>
            <p:ph type="sldNum" sz="quarter" idx="5"/>
          </p:nvPr>
        </p:nvSpPr>
        <p:spPr>
          <a:ln/>
        </p:spPr>
        <p:txBody>
          <a:bodyPr lIns="0" tIns="0" rIns="0" bIns="0" anchor="b">
            <a:noAutofit/>
          </a:bodyPr>
          <a:lstStyle/>
          <a:p>
            <a:pPr lvl="0"/>
            <a:fld id="{E9E12434-B995-A648-BCA4-8E051F0696A1}" type="slidenum">
              <a:t>115</a:t>
            </a:fld>
            <a:endParaRPr lang="en-US"/>
          </a:p>
        </p:txBody>
      </p:sp>
      <p:sp>
        <p:nvSpPr>
          <p:cNvPr id="2" name="Slide Image Placeholder 1">
            <a:extLst>
              <a:ext uri="{FF2B5EF4-FFF2-40B4-BE49-F238E27FC236}">
                <a16:creationId xmlns:a16="http://schemas.microsoft.com/office/drawing/2014/main" id="{20F2D579-E4DB-74F5-89BF-08DD9A00922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AED2897-D621-0433-25D4-4632320F249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9489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CB8F-560F-63C1-2766-F87921D64ED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21661-23F1-042A-0617-5A024A7E2781}"/>
              </a:ext>
            </a:extLst>
          </p:cNvPr>
          <p:cNvSpPr txBox="1">
            <a:spLocks noGrp="1"/>
          </p:cNvSpPr>
          <p:nvPr>
            <p:ph type="sldNum" sz="quarter" idx="5"/>
          </p:nvPr>
        </p:nvSpPr>
        <p:spPr>
          <a:ln/>
        </p:spPr>
        <p:txBody>
          <a:bodyPr lIns="0" tIns="0" rIns="0" bIns="0" anchor="b">
            <a:noAutofit/>
          </a:bodyPr>
          <a:lstStyle/>
          <a:p>
            <a:pPr lvl="0"/>
            <a:fld id="{E9E12434-B995-A648-BCA4-8E051F0696A1}" type="slidenum">
              <a:t>116</a:t>
            </a:fld>
            <a:endParaRPr lang="en-US"/>
          </a:p>
        </p:txBody>
      </p:sp>
      <p:sp>
        <p:nvSpPr>
          <p:cNvPr id="2" name="Slide Image Placeholder 1">
            <a:extLst>
              <a:ext uri="{FF2B5EF4-FFF2-40B4-BE49-F238E27FC236}">
                <a16:creationId xmlns:a16="http://schemas.microsoft.com/office/drawing/2014/main" id="{47AF9D3D-17C3-ED1D-1F4E-CF6A885C9D9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05BAB-E8DD-35C2-8051-79639D51443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02446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F0C8-A5ED-A1CA-3105-E51A21ECC6C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36070B-A40D-69E6-ABB9-4186E15F42CB}"/>
              </a:ext>
            </a:extLst>
          </p:cNvPr>
          <p:cNvSpPr txBox="1">
            <a:spLocks noGrp="1"/>
          </p:cNvSpPr>
          <p:nvPr>
            <p:ph type="sldNum" sz="quarter" idx="5"/>
          </p:nvPr>
        </p:nvSpPr>
        <p:spPr>
          <a:ln/>
        </p:spPr>
        <p:txBody>
          <a:bodyPr lIns="0" tIns="0" rIns="0" bIns="0" anchor="b">
            <a:noAutofit/>
          </a:bodyPr>
          <a:lstStyle/>
          <a:p>
            <a:pPr lvl="0"/>
            <a:fld id="{9DAEE29B-8121-7447-949A-87DBCBF458FD}" type="slidenum">
              <a:t>117</a:t>
            </a:fld>
            <a:endParaRPr lang="en-US"/>
          </a:p>
        </p:txBody>
      </p:sp>
      <p:sp>
        <p:nvSpPr>
          <p:cNvPr id="2" name="Slide Image Placeholder 1">
            <a:extLst>
              <a:ext uri="{FF2B5EF4-FFF2-40B4-BE49-F238E27FC236}">
                <a16:creationId xmlns:a16="http://schemas.microsoft.com/office/drawing/2014/main" id="{71CD38CF-00AA-D6B4-5660-AE3EF076E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26328A3-C5C1-4CF1-E8E0-58B26EAA2B3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10099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F251-1448-302E-11BA-F6765427583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BBA110-1092-C291-70E3-34437371DB76}"/>
              </a:ext>
            </a:extLst>
          </p:cNvPr>
          <p:cNvSpPr txBox="1">
            <a:spLocks noGrp="1"/>
          </p:cNvSpPr>
          <p:nvPr>
            <p:ph type="sldNum" sz="quarter" idx="5"/>
          </p:nvPr>
        </p:nvSpPr>
        <p:spPr>
          <a:ln/>
        </p:spPr>
        <p:txBody>
          <a:bodyPr lIns="0" tIns="0" rIns="0" bIns="0" anchor="b">
            <a:noAutofit/>
          </a:bodyPr>
          <a:lstStyle/>
          <a:p>
            <a:pPr lvl="0"/>
            <a:fld id="{27C78AFE-BA15-1746-AE70-C8763A8B1C7A}" type="slidenum">
              <a:t>118</a:t>
            </a:fld>
            <a:endParaRPr lang="en-US"/>
          </a:p>
        </p:txBody>
      </p:sp>
      <p:sp>
        <p:nvSpPr>
          <p:cNvPr id="2" name="Slide Image Placeholder 1">
            <a:extLst>
              <a:ext uri="{FF2B5EF4-FFF2-40B4-BE49-F238E27FC236}">
                <a16:creationId xmlns:a16="http://schemas.microsoft.com/office/drawing/2014/main" id="{1B371335-4E2C-40BF-6305-D237EF6462C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E34709-4D34-77C2-CC78-BEFCF7BD592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00981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EE2D6-DCF5-1161-9F1F-341F61284B6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039B6-B0AA-6A06-A12D-76FFBEC21DED}"/>
              </a:ext>
            </a:extLst>
          </p:cNvPr>
          <p:cNvSpPr txBox="1">
            <a:spLocks noGrp="1"/>
          </p:cNvSpPr>
          <p:nvPr>
            <p:ph type="sldNum" sz="quarter" idx="5"/>
          </p:nvPr>
        </p:nvSpPr>
        <p:spPr>
          <a:ln/>
        </p:spPr>
        <p:txBody>
          <a:bodyPr lIns="0" tIns="0" rIns="0" bIns="0" anchor="b">
            <a:noAutofit/>
          </a:bodyPr>
          <a:lstStyle/>
          <a:p>
            <a:pPr lvl="0"/>
            <a:fld id="{27C78AFE-BA15-1746-AE70-C8763A8B1C7A}" type="slidenum">
              <a:t>119</a:t>
            </a:fld>
            <a:endParaRPr lang="en-US"/>
          </a:p>
        </p:txBody>
      </p:sp>
      <p:sp>
        <p:nvSpPr>
          <p:cNvPr id="2" name="Slide Image Placeholder 1">
            <a:extLst>
              <a:ext uri="{FF2B5EF4-FFF2-40B4-BE49-F238E27FC236}">
                <a16:creationId xmlns:a16="http://schemas.microsoft.com/office/drawing/2014/main" id="{514C7386-6745-1E30-0C68-2B9110D79AD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49B6BB-3475-FC4D-89F4-389F547C21D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5109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12</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CD8-ED32-6105-B2FB-6FB731A1D94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E2B47-4854-B123-24C7-E97BA413F9ED}"/>
              </a:ext>
            </a:extLst>
          </p:cNvPr>
          <p:cNvSpPr txBox="1">
            <a:spLocks noGrp="1"/>
          </p:cNvSpPr>
          <p:nvPr>
            <p:ph type="sldNum" sz="quarter" idx="5"/>
          </p:nvPr>
        </p:nvSpPr>
        <p:spPr>
          <a:ln/>
        </p:spPr>
        <p:txBody>
          <a:bodyPr lIns="0" tIns="0" rIns="0" bIns="0" anchor="b">
            <a:noAutofit/>
          </a:bodyPr>
          <a:lstStyle/>
          <a:p>
            <a:pPr lvl="0"/>
            <a:fld id="{D3602F37-0941-2D4C-B5F5-38C3CD1CFD6D}" type="slidenum">
              <a:t>120</a:t>
            </a:fld>
            <a:endParaRPr lang="en-US"/>
          </a:p>
        </p:txBody>
      </p:sp>
      <p:sp>
        <p:nvSpPr>
          <p:cNvPr id="2" name="Slide Image Placeholder 1">
            <a:extLst>
              <a:ext uri="{FF2B5EF4-FFF2-40B4-BE49-F238E27FC236}">
                <a16:creationId xmlns:a16="http://schemas.microsoft.com/office/drawing/2014/main" id="{BDE26DE1-3E53-3A5F-26E2-53486DA058E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C57033-B7AF-7F56-6E03-B0251BB70F61}"/>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21020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A26F-7849-F15F-1A42-634F1CE6BF5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4AB8CE-3BE9-A3B0-B46D-8D499274B57B}"/>
              </a:ext>
            </a:extLst>
          </p:cNvPr>
          <p:cNvSpPr txBox="1">
            <a:spLocks noGrp="1"/>
          </p:cNvSpPr>
          <p:nvPr>
            <p:ph type="sldNum" sz="quarter" idx="5"/>
          </p:nvPr>
        </p:nvSpPr>
        <p:spPr>
          <a:ln/>
        </p:spPr>
        <p:txBody>
          <a:bodyPr lIns="0" tIns="0" rIns="0" bIns="0" anchor="b">
            <a:noAutofit/>
          </a:bodyPr>
          <a:lstStyle/>
          <a:p>
            <a:pPr lvl="0"/>
            <a:fld id="{96A69E89-AC6E-D84F-A4E4-21276B495365}" type="slidenum">
              <a:t>121</a:t>
            </a:fld>
            <a:endParaRPr lang="en-US"/>
          </a:p>
        </p:txBody>
      </p:sp>
      <p:sp>
        <p:nvSpPr>
          <p:cNvPr id="2" name="Slide Image Placeholder 1">
            <a:extLst>
              <a:ext uri="{FF2B5EF4-FFF2-40B4-BE49-F238E27FC236}">
                <a16:creationId xmlns:a16="http://schemas.microsoft.com/office/drawing/2014/main" id="{EE28EFF0-8AA0-A09F-F06E-997AD09F8E4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284743-6A3C-0402-E735-10E40A908DF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6362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3D66-DF7C-79CC-FE1F-66550AFA8C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AEC568-EFCD-81F8-1F70-EB209EBDC3B4}"/>
              </a:ext>
            </a:extLst>
          </p:cNvPr>
          <p:cNvSpPr txBox="1">
            <a:spLocks noGrp="1"/>
          </p:cNvSpPr>
          <p:nvPr>
            <p:ph type="sldNum" sz="quarter" idx="5"/>
          </p:nvPr>
        </p:nvSpPr>
        <p:spPr>
          <a:ln/>
        </p:spPr>
        <p:txBody>
          <a:bodyPr lIns="0" tIns="0" rIns="0" bIns="0" anchor="b">
            <a:noAutofit/>
          </a:bodyPr>
          <a:lstStyle/>
          <a:p>
            <a:pPr lvl="0"/>
            <a:fld id="{FCB05E12-8310-DC41-AAB2-22AEF0E01DA5}" type="slidenum">
              <a:t>122</a:t>
            </a:fld>
            <a:endParaRPr lang="en-US"/>
          </a:p>
        </p:txBody>
      </p:sp>
      <p:sp>
        <p:nvSpPr>
          <p:cNvPr id="2" name="Slide Image Placeholder 1">
            <a:extLst>
              <a:ext uri="{FF2B5EF4-FFF2-40B4-BE49-F238E27FC236}">
                <a16:creationId xmlns:a16="http://schemas.microsoft.com/office/drawing/2014/main" id="{F584F933-73D2-94AD-29C1-10245A7FD8B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6B1576-1C34-0DD6-E5E8-CB0DA244C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614799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123</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124</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125</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126</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127</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128</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129</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13</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130</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131</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132</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133</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134</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135</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136</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137</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138</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139</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14</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140</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141</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142</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143</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144</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145</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146</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147</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148</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149</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150</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151</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152</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153</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154</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155</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156</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157</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16</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17</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18</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19</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20</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21</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22</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23</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24</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25</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26</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27</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28</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29</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30</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31</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32</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33</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34</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35</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36</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37</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40</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41</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42</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43</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45</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46</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50</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52</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54</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55</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57</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59</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60</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61</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62</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63</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64</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67</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69</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70</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71</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72</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73</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74</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75</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76</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77</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78</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79</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8</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80</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81</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82</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83</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BBBD-18A3-76C4-321A-DF67FAB745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C3A419-26E2-266C-3117-908791B14E76}"/>
              </a:ext>
            </a:extLst>
          </p:cNvPr>
          <p:cNvSpPr txBox="1">
            <a:spLocks noGrp="1"/>
          </p:cNvSpPr>
          <p:nvPr>
            <p:ph type="sldNum" sz="quarter" idx="5"/>
          </p:nvPr>
        </p:nvSpPr>
        <p:spPr>
          <a:ln/>
        </p:spPr>
        <p:txBody>
          <a:bodyPr lIns="0" tIns="0" rIns="0" bIns="0" anchor="b">
            <a:noAutofit/>
          </a:bodyPr>
          <a:lstStyle/>
          <a:p>
            <a:pPr lvl="0"/>
            <a:fld id="{2F2A9CC8-35CD-3C41-B441-BA04361C97C7}" type="slidenum">
              <a:t>84</a:t>
            </a:fld>
            <a:endParaRPr lang="en-US"/>
          </a:p>
        </p:txBody>
      </p:sp>
      <p:sp>
        <p:nvSpPr>
          <p:cNvPr id="2" name="Slide Image Placeholder 1">
            <a:extLst>
              <a:ext uri="{FF2B5EF4-FFF2-40B4-BE49-F238E27FC236}">
                <a16:creationId xmlns:a16="http://schemas.microsoft.com/office/drawing/2014/main" id="{3B454623-1F82-3B48-CAA8-62E29BCAAD8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33644D2-E9C5-25CD-79A3-21D95786D1C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80813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85</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86</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87</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88</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89</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9</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90</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91</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92</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93</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94</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95</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96</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97</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98</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99</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hyperlink" Target="https://pollev.com/aburtsev" TargetMode="External"/><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21.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a:t>
            </a:r>
            <a:r>
              <a:rPr lang="en-US" sz="2600"/>
              <a:t>, 2025</a:t>
            </a:r>
            <a:endParaRPr lang="en-US" sz="2600" dirty="0"/>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Add additional layer of indirection for all references to</a:t>
            </a:r>
          </a:p>
          <a:p>
            <a:pPr marL="1371600" lvl="4" indent="-457200" hangingPunct="0">
              <a:spcBef>
                <a:spcPts val="0"/>
              </a:spcBef>
              <a:spcAft>
                <a:spcPts val="1414"/>
              </a:spcAft>
              <a:buSzPct val="100000"/>
            </a:pPr>
            <a:r>
              <a:rPr lang="en-US" sz="3000" dirty="0">
                <a:latin typeface="Liberation Sans" pitchFamily="18"/>
              </a:rPr>
              <a:t>Global data</a:t>
            </a:r>
          </a:p>
          <a:p>
            <a:pPr marL="1371600" lvl="4" indent="-457200" hangingPunct="0">
              <a:spcBef>
                <a:spcPts val="0"/>
              </a:spcBef>
              <a:spcAft>
                <a:spcPts val="1414"/>
              </a:spcAft>
              <a:buSzPct val="100000"/>
            </a:pPr>
            <a:r>
              <a:rPr lang="en-US" sz="3000" dirty="0">
                <a:latin typeface="Liberation Sans" pitchFamily="18"/>
              </a:rPr>
              <a:t>Imported functions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insight</a:t>
            </a:r>
          </a:p>
          <a:p>
            <a:pPr marL="914400" lvl="2" indent="-457200" hangingPunct="0">
              <a:spcBef>
                <a:spcPts val="0"/>
              </a:spcBef>
              <a:spcAft>
                <a:spcPts val="1414"/>
              </a:spcAft>
              <a:buSzPct val="100000"/>
            </a:pPr>
            <a:r>
              <a:rPr lang="en-US" sz="2800" dirty="0">
                <a:latin typeface="Liberation Sans" pitchFamily="18"/>
              </a:rPr>
              <a:t>Code sections are followed by data sections</a:t>
            </a:r>
          </a:p>
          <a:p>
            <a:pPr marL="914400" lvl="2" indent="-457200" hangingPunct="0">
              <a:spcBef>
                <a:spcPts val="0"/>
              </a:spcBef>
              <a:spcAft>
                <a:spcPts val="1414"/>
              </a:spcAft>
              <a:buSzPct val="100000"/>
            </a:pPr>
            <a:r>
              <a:rPr lang="en-US" sz="2800" dirty="0">
                <a:latin typeface="Liberation Sans" pitchFamily="18"/>
              </a:rPr>
              <a:t>The distance between code and data </a:t>
            </a:r>
            <a:r>
              <a:rPr lang="en-US" sz="2800" b="1" dirty="0">
                <a:latin typeface="Liberation Sans" pitchFamily="18"/>
              </a:rPr>
              <a:t>remains constant even if code is relocated</a:t>
            </a:r>
          </a:p>
          <a:p>
            <a:pPr marL="914400" lvl="3" indent="-457200" hangingPunct="0">
              <a:spcBef>
                <a:spcPts val="0"/>
              </a:spcBef>
              <a:spcAft>
                <a:spcPts val="1414"/>
              </a:spcAft>
              <a:buSzPct val="100000"/>
            </a:pPr>
            <a:r>
              <a:rPr lang="en-US" sz="2800" dirty="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dirty="0">
                <a:solidFill>
                  <a:schemeClr val="accent4"/>
                </a:solidFill>
              </a:rPr>
              <a:t>Insight #1</a:t>
            </a:r>
            <a:r>
              <a:rPr lang="en-US" dirty="0"/>
              <a:t>: Offset between text and data sections can be the same</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8" y="1769040"/>
            <a:ext cx="3545487" cy="4384800"/>
          </a:xfrm>
        </p:spPr>
        <p:txBody>
          <a:bodyPr/>
          <a:lstStyle/>
          <a:p>
            <a:pPr marL="457200" indent="-457200">
              <a:buFont typeface="Arial" panose="020B0604020202020204" pitchFamily="34" charset="0"/>
              <a:buChar char="•"/>
            </a:pPr>
            <a:r>
              <a:rPr lang="en-US" dirty="0"/>
              <a:t>The text and data sections are moved together in memory</a:t>
            </a:r>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marL="457200" lvl="0" indent="-457200">
              <a:buSzPct val="100000"/>
              <a:buFont typeface="Arial" panose="020B0604020202020204" pitchFamily="34" charset="0"/>
              <a:buChar char="•"/>
            </a:pPr>
            <a:r>
              <a:rPr lang="en-US" dirty="0">
                <a:solidFill>
                  <a:schemeClr val="accent4"/>
                </a:solidFill>
              </a:rPr>
              <a:t>Insight #2:</a:t>
            </a:r>
          </a:p>
          <a:p>
            <a:pPr marL="457200" lvl="1" indent="-457200" hangingPunct="0">
              <a:spcBef>
                <a:spcPts val="0"/>
              </a:spcBef>
              <a:spcAft>
                <a:spcPts val="1414"/>
              </a:spcAft>
              <a:buSzPct val="100000"/>
            </a:pPr>
            <a:r>
              <a:rPr lang="en-US" sz="3200" dirty="0">
                <a:latin typeface="Liberation Sans" pitchFamily="18"/>
              </a:rPr>
              <a:t>Instead of referring to a variable by its absolute address</a:t>
            </a:r>
          </a:p>
          <a:p>
            <a:pPr marL="914400" lvl="3" indent="-457200" hangingPunct="0">
              <a:spcBef>
                <a:spcPts val="0"/>
              </a:spcBef>
              <a:spcAft>
                <a:spcPts val="1414"/>
              </a:spcAft>
              <a:buSzPct val="100000"/>
            </a:pPr>
            <a:r>
              <a:rPr lang="en-US" sz="3000" dirty="0">
                <a:latin typeface="Liberation Sans" pitchFamily="18"/>
              </a:rPr>
              <a:t>Which would require a relocation</a:t>
            </a:r>
          </a:p>
          <a:p>
            <a:pPr marL="457200" lvl="1" indent="-457200" hangingPunct="0">
              <a:spcBef>
                <a:spcPts val="0"/>
              </a:spcBef>
              <a:spcAft>
                <a:spcPts val="1414"/>
              </a:spcAft>
              <a:buSzPct val="100000"/>
            </a:pPr>
            <a:r>
              <a:rPr lang="en-US" sz="3200" dirty="0">
                <a:latin typeface="Liberation Sans" pitchFamily="18"/>
              </a:rPr>
              <a:t>Refer through GOT</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100000"/>
            </a:pPr>
            <a:endParaRPr lang="en-US" dirty="0"/>
          </a:p>
          <a:p>
            <a:pPr marL="457200" lvl="1" indent="-457200" hangingPunct="0">
              <a:spcBef>
                <a:spcPts val="0"/>
              </a:spcBef>
              <a:spcAft>
                <a:spcPts val="1414"/>
              </a:spcAft>
              <a:buSzPct val="100000"/>
            </a:pPr>
            <a:r>
              <a:rPr lang="en-US" sz="3200" dirty="0">
                <a:latin typeface="Liberation Sans" pitchFamily="18"/>
              </a:rPr>
              <a:t>Table of addresses</a:t>
            </a:r>
          </a:p>
          <a:p>
            <a:pPr marL="457200" lvl="1" indent="-457200" hangingPunct="0">
              <a:spcBef>
                <a:spcPts val="0"/>
              </a:spcBef>
              <a:spcAft>
                <a:spcPts val="1414"/>
              </a:spcAft>
              <a:buSzPct val="100000"/>
            </a:pPr>
            <a:r>
              <a:rPr lang="en-US" sz="3200" dirty="0">
                <a:latin typeface="Liberation Sans" pitchFamily="18"/>
              </a:rPr>
              <a:t>Each entry contains absolute address of a variable</a:t>
            </a:r>
          </a:p>
          <a:p>
            <a:pPr marL="457200" lvl="1" indent="-457200" hangingPunct="0">
              <a:spcBef>
                <a:spcPts val="0"/>
              </a:spcBef>
              <a:spcAft>
                <a:spcPts val="1414"/>
              </a:spcAft>
              <a:buSzPct val="100000"/>
            </a:pPr>
            <a:r>
              <a:rPr lang="en-US" sz="3200" dirty="0">
                <a:latin typeface="Liberation Sans" pitchFamily="18"/>
              </a:rPr>
              <a:t>GOT is patched by the linker at relocation time</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4" name="Text Placeholder 2">
            <a:extLst>
              <a:ext uri="{FF2B5EF4-FFF2-40B4-BE49-F238E27FC236}">
                <a16:creationId xmlns:a16="http://schemas.microsoft.com/office/drawing/2014/main" id="{6886C659-6B18-7ADE-64AA-F8F9A3CD7107}"/>
              </a:ext>
            </a:extLst>
          </p:cNvPr>
          <p:cNvSpPr txBox="1">
            <a:spLocks/>
          </p:cNvSpPr>
          <p:nvPr/>
        </p:nvSpPr>
        <p:spPr>
          <a:xfrm>
            <a:off x="656399" y="1921440"/>
            <a:ext cx="9071640" cy="4384800"/>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buSzPct val="100000"/>
              <a:buFont typeface="Arial" panose="020B0604020202020204" pitchFamily="34" charset="0"/>
              <a:buChar char="•"/>
            </a:pPr>
            <a:r>
              <a:rPr lang="en-US" dirty="0">
                <a:solidFill>
                  <a:sysClr val="windowText" lastClr="000000"/>
                </a:solidFill>
              </a:rPr>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0" lvl="1" indent="0" hangingPunct="0">
              <a:lnSpc>
                <a:spcPct val="110000"/>
              </a:lnSpc>
              <a:spcBef>
                <a:spcPts val="0"/>
              </a:spcBef>
              <a:spcAft>
                <a:spcPts val="1414"/>
              </a:spcAft>
              <a:buSzPct val="100000"/>
              <a:buNone/>
            </a:pPr>
            <a:endParaRPr lang="en-US" sz="3200" dirty="0">
              <a:latin typeface="Liberation Sans" pitchFamily="18"/>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a:xfrm>
            <a:off x="503999" y="1856127"/>
            <a:ext cx="9071640" cy="43848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457200" lvl="1" indent="-457200" hangingPunct="0">
              <a:lnSpc>
                <a:spcPct val="110000"/>
              </a:lnSpc>
              <a:spcBef>
                <a:spcPts val="0"/>
              </a:spcBef>
              <a:spcAft>
                <a:spcPts val="1414"/>
              </a:spcAft>
              <a:buSzPct val="100000"/>
            </a:pPr>
            <a:endParaRPr lang="en-US" sz="3200" dirty="0">
              <a:latin typeface="Liberation Sans" pitchFamily="18"/>
            </a:endParaRPr>
          </a:p>
          <a:p>
            <a:pPr marL="457200" lvl="0" indent="-457200">
              <a:lnSpc>
                <a:spcPct val="110000"/>
              </a:lnSpc>
              <a:buSzPct val="100000"/>
              <a:buFont typeface="Arial" panose="020B0604020202020204" pitchFamily="34" charset="0"/>
              <a:buChar char="•"/>
            </a:pPr>
            <a:r>
              <a:rPr lang="en-US" dirty="0"/>
              <a:t>x86 32bit architecture requires absolute addresses for </a:t>
            </a:r>
            <a:r>
              <a:rPr lang="en-US" dirty="0">
                <a:solidFill>
                  <a:schemeClr val="accent4"/>
                </a:solidFill>
                <a:latin typeface="FiraMono Nerd Font" panose="020B0509050000020004" pitchFamily="49" charset="0"/>
                <a:ea typeface="FiraMono Nerd Font" panose="020B0509050000020004" pitchFamily="49" charset="0"/>
              </a:rPr>
              <a:t>mov</a:t>
            </a:r>
            <a:r>
              <a:rPr lang="en-US" dirty="0"/>
              <a:t> instructions</a:t>
            </a:r>
          </a:p>
          <a:p>
            <a:pPr marL="914400" lvl="2" indent="-457200" hangingPunct="0">
              <a:lnSpc>
                <a:spcPct val="110000"/>
              </a:lnSpc>
              <a:spcBef>
                <a:spcPts val="0"/>
              </a:spcBef>
              <a:spcAft>
                <a:spcPts val="1414"/>
              </a:spcAft>
              <a:buSzPct val="100000"/>
            </a:pPr>
            <a:r>
              <a:rPr lang="en-US" sz="2800" dirty="0">
                <a:latin typeface="Liberation Sans" pitchFamily="18"/>
              </a:rPr>
              <a:t>No relative addresses allowed</a:t>
            </a:r>
          </a:p>
          <a:p>
            <a:pPr marL="457200" lvl="0" indent="-457200">
              <a:lnSpc>
                <a:spcPct val="110000"/>
              </a:lnSpc>
              <a:buSzPct val="100000"/>
              <a:buFont typeface="Arial" panose="020B0604020202020204" pitchFamily="34" charset="0"/>
              <a:buChar char="•"/>
            </a:pPr>
            <a:r>
              <a:rPr lang="en-US" dirty="0"/>
              <a:t>There is no instruction to learn the value of </a:t>
            </a:r>
            <a:r>
              <a:rPr lang="en-US" dirty="0">
                <a:solidFill>
                  <a:schemeClr val="accent4"/>
                </a:solidFill>
              </a:rPr>
              <a:t>EIP</a:t>
            </a:r>
          </a:p>
          <a:p>
            <a:pPr marL="914400" lvl="2" indent="-457200" hangingPunct="0">
              <a:lnSpc>
                <a:spcPct val="110000"/>
              </a:lnSpc>
              <a:spcBef>
                <a:spcPts val="0"/>
              </a:spcBef>
              <a:spcAft>
                <a:spcPts val="1414"/>
              </a:spcAft>
              <a:buSzPct val="100000"/>
            </a:pPr>
            <a:r>
              <a:rPr lang="en-US" sz="2800" dirty="0">
                <a:latin typeface="Liberation Sans" pitchFamily="18"/>
              </a:rPr>
              <a:t>Instruction pointer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Simple trick</a:t>
            </a:r>
          </a:p>
          <a:p>
            <a:pPr lvl="0"/>
            <a:r>
              <a:rPr lang="en-US" sz="2400" dirty="0">
                <a:solidFill>
                  <a:srgbClr val="94476B"/>
                </a:solidFill>
                <a:latin typeface="FiraMono Nerd Font" panose="020B0509050000020004" pitchFamily="49" charset="0"/>
                <a:ea typeface="FiraMono Nerd Font" panose="020B0509050000020004" pitchFamily="49" charset="0"/>
              </a:rPr>
              <a:t>        call L2</a:t>
            </a:r>
          </a:p>
          <a:p>
            <a:pPr lvl="0"/>
            <a:r>
              <a:rPr lang="en-US" sz="2400" dirty="0">
                <a:solidFill>
                  <a:srgbClr val="94476B"/>
                </a:solidFill>
                <a:latin typeface="FiraMono Nerd Font" panose="020B0509050000020004" pitchFamily="49" charset="0"/>
                <a:ea typeface="FiraMono Nerd Font" panose="020B0509050000020004" pitchFamily="49" charset="0"/>
              </a:rPr>
              <a:t>    L2: </a:t>
            </a:r>
            <a:r>
              <a:rPr lang="en-US" sz="2400" dirty="0" err="1">
                <a:solidFill>
                  <a:srgbClr val="94476B"/>
                </a:solidFill>
                <a:latin typeface="FiraMono Nerd Font" panose="020B0509050000020004" pitchFamily="49" charset="0"/>
                <a:ea typeface="FiraMono Nerd Font" panose="020B0509050000020004" pitchFamily="49" charset="0"/>
              </a:rPr>
              <a:t>popl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ebx</a:t>
            </a:r>
            <a:endParaRPr lang="en-US" sz="2400" dirty="0">
              <a:solidFill>
                <a:srgbClr val="94476B"/>
              </a:solidFill>
              <a:latin typeface="FiraMono Nerd Font" panose="020B0509050000020004" pitchFamily="49" charset="0"/>
              <a:ea typeface="FiraMono Nerd Font" panose="020B0509050000020004" pitchFamily="49" charset="0"/>
            </a:endParaRPr>
          </a:p>
          <a:p>
            <a:pPr marL="457200" lvl="0" indent="-457200">
              <a:buSzPct val="100000"/>
              <a:buFont typeface="Arial" panose="020B0604020202020204" pitchFamily="34" charset="0"/>
              <a:buChar char="•"/>
            </a:pPr>
            <a:r>
              <a:rPr lang="en-US" dirty="0"/>
              <a:t>Call next instruction</a:t>
            </a:r>
          </a:p>
          <a:p>
            <a:pPr marL="914400" lvl="2" indent="-457200" hangingPunct="0">
              <a:spcBef>
                <a:spcPts val="0"/>
              </a:spcBef>
              <a:spcAft>
                <a:spcPts val="1414"/>
              </a:spcAft>
              <a:buSzPct val="100000"/>
            </a:pPr>
            <a:r>
              <a:rPr lang="en-US" sz="2800" dirty="0">
                <a:latin typeface="Liberation Sans" pitchFamily="18"/>
              </a:rPr>
              <a:t>Saves EIP on the stack</a:t>
            </a:r>
          </a:p>
          <a:p>
            <a:pPr marL="914400" lvl="2" indent="-457200" hangingPunct="0">
              <a:spcBef>
                <a:spcPts val="0"/>
              </a:spcBef>
              <a:spcAft>
                <a:spcPts val="1414"/>
              </a:spcAft>
              <a:buSzPct val="100000"/>
            </a:pPr>
            <a:r>
              <a:rPr lang="en-US" sz="2800" dirty="0">
                <a:latin typeface="Liberation Sans" pitchFamily="18"/>
              </a:rPr>
              <a:t>EIP holds current position of the code</a:t>
            </a:r>
          </a:p>
          <a:p>
            <a:pPr marL="914400" lvl="2" indent="-457200" hangingPunct="0">
              <a:spcBef>
                <a:spcPts val="0"/>
              </a:spcBef>
              <a:spcAft>
                <a:spcPts val="1414"/>
              </a:spcAft>
              <a:buSzPct val="100000"/>
            </a:pPr>
            <a:r>
              <a:rPr lang="en-US" sz="2800" dirty="0">
                <a:latin typeface="Liberation Sans" pitchFamily="18"/>
              </a:rPr>
              <a:t>Use </a:t>
            </a:r>
            <a:r>
              <a:rPr lang="en-US" sz="2800" dirty="0" err="1">
                <a:latin typeface="FiraMono Nerd Font" panose="020B0509050000020004" pitchFamily="49" charset="0"/>
                <a:ea typeface="FiraMono Nerd Font" panose="020B0509050000020004" pitchFamily="49" charset="0"/>
              </a:rPr>
              <a:t>popl</a:t>
            </a:r>
            <a:r>
              <a:rPr lang="en-US" sz="2800" dirty="0">
                <a:latin typeface="Liberation Sans" pitchFamily="18"/>
              </a:rPr>
              <a:t> to fetch EIP into a register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2488556"/>
            <a:ext cx="9071640" cy="1477328"/>
          </a:xfrm>
        </p:spPr>
        <p:txBody>
          <a:bodyPr anchor="ctr">
            <a:spAutoFit/>
          </a:bodyPr>
          <a:lstStyle/>
          <a:p>
            <a:pPr lvl="0" algn="ctr"/>
            <a:r>
              <a:rPr lang="en-US" sz="4800" dirty="0">
                <a:solidFill>
                  <a:schemeClr val="accent4"/>
                </a:solidFill>
              </a:rPr>
              <a:t>Example</a:t>
            </a:r>
            <a:r>
              <a:rPr lang="en-US" sz="4800" dirty="0"/>
              <a:t>: position independent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FCB20-3C86-E37A-4593-39A217CE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0F322-5937-395E-6206-C8A7D431B99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241973-4538-E33C-4110-BD314E103B48}"/>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chemeClr val="accent4"/>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a:t>
            </a:r>
            <a:r>
              <a:rPr lang="en-US" sz="1800" dirty="0">
                <a:solidFill>
                  <a:schemeClr val="accent4"/>
                </a:solidFill>
                <a:latin typeface="FiraMono Nerd Font" panose="020B0509050000020004" pitchFamily="49" charset="0"/>
                <a:ea typeface="FiraMono Nerd Font" panose="020B0509050000020004" pitchFamily="49" charset="0"/>
              </a:rPr>
              <a:t>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274AFAE9-45D9-89D5-6FD8-88E918823972}"/>
              </a:ext>
            </a:extLst>
          </p:cNvPr>
          <p:cNvSpPr txBox="1">
            <a:spLocks/>
          </p:cNvSpPr>
          <p:nvPr/>
        </p:nvSpPr>
        <p:spPr>
          <a:xfrm>
            <a:off x="4847759" y="1447840"/>
            <a:ext cx="4724503" cy="1387955"/>
          </a:xfrm>
          <a:prstGeom prst="rect">
            <a:avLst/>
          </a:prstGeom>
          <a:noFill/>
          <a:ln>
            <a:noFill/>
          </a:ln>
        </p:spPr>
        <p:txBody>
          <a:bodyPr lIns="0" tIns="0" rIns="0" bIns="0">
            <a:normAutofit fontScale="850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Figure out position of EIP</a:t>
            </a:r>
          </a:p>
          <a:p>
            <a:pPr marL="457200" indent="-457200">
              <a:buSzPct val="100000"/>
              <a:buFont typeface="Arial" panose="020B0604020202020204" pitchFamily="34" charset="0"/>
              <a:buChar char="•"/>
            </a:pPr>
            <a:r>
              <a:rPr lang="en-US" dirty="0">
                <a:solidFill>
                  <a:sysClr val="windowText" lastClr="000000"/>
                </a:solidFill>
              </a:rPr>
              <a:t>To access global var </a:t>
            </a:r>
            <a:r>
              <a:rPr lang="en-US" dirty="0" err="1">
                <a:solidFill>
                  <a:schemeClr val="accent4"/>
                </a:solidFill>
              </a:rPr>
              <a:t>myglob</a:t>
            </a:r>
            <a:endParaRPr lang="en-US" dirty="0">
              <a:solidFill>
                <a:schemeClr val="accent4"/>
              </a:solidFill>
            </a:endParaRPr>
          </a:p>
        </p:txBody>
      </p:sp>
    </p:spTree>
    <p:extLst>
      <p:ext uri="{BB962C8B-B14F-4D97-AF65-F5344CB8AC3E}">
        <p14:creationId xmlns:p14="http://schemas.microsoft.com/office/powerpoint/2010/main" val="41047458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409AA-606F-EC88-E93A-5C093B2B6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BF1C3-F2D4-8501-0D7C-76652E60CF8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BD264AD3-ED7D-76EE-4B81-68F17E52894A}"/>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chemeClr val="accent4"/>
                </a:solidFill>
                <a:latin typeface="FiraMono Nerd Font" panose="020B0509050000020004" pitchFamily="49" charset="0"/>
                <a:ea typeface="FiraMono Nerd Font" panose="020B0509050000020004" pitchFamily="49" charset="0"/>
              </a:rPr>
              <a:t>ecx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9DA5938-0E4F-2DF6-E950-A2849D3EC41F}"/>
              </a:ext>
            </a:extLst>
          </p:cNvPr>
          <p:cNvSpPr txBox="1">
            <a:spLocks/>
          </p:cNvSpPr>
          <p:nvPr/>
        </p:nvSpPr>
        <p:spPr>
          <a:xfrm>
            <a:off x="4847760" y="1540440"/>
            <a:ext cx="4296240" cy="974160"/>
          </a:xfrm>
          <a:prstGeom prst="rect">
            <a:avLst/>
          </a:prstGeom>
          <a:noFill/>
          <a:ln>
            <a:noFill/>
          </a:ln>
        </p:spPr>
        <p:txBody>
          <a:bodyPr lIns="0" tIns="0" rIns="0" bIns="0">
            <a:normAutofit fontScale="92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Save </a:t>
            </a:r>
            <a:r>
              <a:rPr lang="en-US" dirty="0">
                <a:solidFill>
                  <a:schemeClr val="accent4"/>
                </a:solidFill>
              </a:rPr>
              <a:t>EIP</a:t>
            </a:r>
            <a:r>
              <a:rPr lang="en-US" dirty="0">
                <a:solidFill>
                  <a:sysClr val="windowText" lastClr="000000"/>
                </a:solidFill>
              </a:rPr>
              <a:t> into </a:t>
            </a:r>
            <a:r>
              <a:rPr lang="en-US" dirty="0">
                <a:solidFill>
                  <a:schemeClr val="accent4"/>
                </a:solidFill>
              </a:rPr>
              <a:t>ECX</a:t>
            </a:r>
          </a:p>
          <a:p>
            <a:pPr marL="457200" indent="-457200">
              <a:buSzPct val="100000"/>
              <a:buFont typeface="Arial" panose="020B0604020202020204" pitchFamily="34" charset="0"/>
              <a:buChar char="•"/>
            </a:pPr>
            <a:r>
              <a:rPr lang="en-US" dirty="0">
                <a:solidFill>
                  <a:sysClr val="windowText" lastClr="000000"/>
                </a:solidFill>
              </a:rPr>
              <a:t>EIP is on the stack</a:t>
            </a:r>
          </a:p>
        </p:txBody>
      </p:sp>
    </p:spTree>
    <p:extLst>
      <p:ext uri="{BB962C8B-B14F-4D97-AF65-F5344CB8AC3E}">
        <p14:creationId xmlns:p14="http://schemas.microsoft.com/office/powerpoint/2010/main" val="1518142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DFDB-05F4-9AF1-0588-FBCF96A2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5124B-79A4-F80F-CB0A-55361FF4A054}"/>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E7B48B-C903-5519-B29B-CFC87ECF6732}"/>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a:t>
            </a:r>
            <a:r>
              <a:rPr lang="en-US" sz="1800" dirty="0">
                <a:solidFill>
                  <a:srgbClr val="00B0F0"/>
                </a:solidFill>
                <a:latin typeface="FiraMono Nerd Font" panose="020B0509050000020004" pitchFamily="49" charset="0"/>
                <a:ea typeface="FiraMono Nerd Font" panose="020B0509050000020004" pitchFamily="49" charset="0"/>
              </a:rPr>
              <a:t>ecx</a:t>
            </a:r>
            <a:r>
              <a:rPr lang="en-US" sz="1800" dirty="0">
                <a:solidFill>
                  <a:srgbClr val="94476B"/>
                </a:solidFill>
                <a:latin typeface="FiraMono Nerd Font" panose="020B0509050000020004" pitchFamily="49" charset="0"/>
                <a:ea typeface="FiraMono Nerd Font" panose="020B0509050000020004" pitchFamily="49" charset="0"/>
              </a:rPr>
              <a:t>,</a:t>
            </a:r>
            <a:r>
              <a:rPr lang="en-US" sz="1800" dirty="0">
                <a:solidFill>
                  <a:schemeClr val="accent4"/>
                </a:solidFill>
                <a:latin typeface="FiraMono Nerd Font" panose="020B0509050000020004" pitchFamily="49" charset="0"/>
                <a:ea typeface="FiraMono Nerd Font" panose="020B0509050000020004" pitchFamily="49" charset="0"/>
              </a:rPr>
              <a:t>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8BB3865-FC28-8BF1-9666-A6A555D9A249}"/>
              </a:ext>
            </a:extLst>
          </p:cNvPr>
          <p:cNvSpPr txBox="1">
            <a:spLocks/>
          </p:cNvSpPr>
          <p:nvPr/>
        </p:nvSpPr>
        <p:spPr>
          <a:xfrm>
            <a:off x="4963886" y="1426030"/>
            <a:ext cx="4180114" cy="1143000"/>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Add offset to GOT</a:t>
            </a:r>
          </a:p>
          <a:p>
            <a:pPr marL="914400" lvl="2" indent="-457200" hangingPunct="0">
              <a:spcBef>
                <a:spcPts val="0"/>
              </a:spcBef>
              <a:spcAft>
                <a:spcPts val="1414"/>
              </a:spcAft>
              <a:buSzPct val="100000"/>
            </a:pPr>
            <a:r>
              <a:rPr lang="en-US" sz="2800" dirty="0">
                <a:latin typeface="Liberation Sans" pitchFamily="18"/>
              </a:rPr>
              <a:t>0x1bb0</a:t>
            </a:r>
          </a:p>
          <a:p>
            <a:pPr marL="914400" lvl="2" indent="-457200" hangingPunct="0">
              <a:spcBef>
                <a:spcPts val="0"/>
              </a:spcBef>
              <a:spcAft>
                <a:spcPts val="1414"/>
              </a:spcAft>
              <a:buSzPct val="100000"/>
            </a:pPr>
            <a:r>
              <a:rPr lang="en-US" sz="2800" dirty="0">
                <a:latin typeface="Liberation Sans" pitchFamily="18"/>
              </a:rPr>
              <a:t>Keep it in </a:t>
            </a:r>
            <a:r>
              <a:rPr lang="en-US" sz="2800" dirty="0">
                <a:solidFill>
                  <a:srgbClr val="00B0F0"/>
                </a:solidFill>
                <a:latin typeface="Liberation Sans" pitchFamily="18"/>
              </a:rPr>
              <a:t>ECX</a:t>
            </a:r>
          </a:p>
        </p:txBody>
      </p:sp>
    </p:spTree>
    <p:extLst>
      <p:ext uri="{BB962C8B-B14F-4D97-AF65-F5344CB8AC3E}">
        <p14:creationId xmlns:p14="http://schemas.microsoft.com/office/powerpoint/2010/main" val="38398363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56D54-1863-866A-0B5C-47D88473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79009-3133-1175-CA7E-C94EA09179C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56A9B98C-0B04-15E1-FFE2-7C7107B40F4C}"/>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00B0F0"/>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rgbClr val="00B0F0"/>
                </a:solidFill>
                <a:latin typeface="FiraMono Nerd Font" panose="020B0509050000020004" pitchFamily="49" charset="0"/>
                <a:ea typeface="FiraMono Nerd Font" panose="020B0509050000020004" pitchFamily="49" charset="0"/>
              </a:rPr>
              <a:t>ecx-0x10</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5" name="Text Placeholder 5">
            <a:extLst>
              <a:ext uri="{FF2B5EF4-FFF2-40B4-BE49-F238E27FC236}">
                <a16:creationId xmlns:a16="http://schemas.microsoft.com/office/drawing/2014/main" id="{B501563C-EDFE-E004-3847-D07EE10E4854}"/>
              </a:ext>
            </a:extLst>
          </p:cNvPr>
          <p:cNvSpPr txBox="1">
            <a:spLocks/>
          </p:cNvSpPr>
          <p:nvPr/>
        </p:nvSpPr>
        <p:spPr>
          <a:xfrm>
            <a:off x="4680857" y="1349829"/>
            <a:ext cx="5007429" cy="1328057"/>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Access address of a specific GOT entry (address of </a:t>
            </a:r>
            <a:r>
              <a:rPr lang="en-US" dirty="0" err="1">
                <a:solidFill>
                  <a:schemeClr val="accent4"/>
                </a:solidFill>
              </a:rPr>
              <a:t>myglob</a:t>
            </a:r>
            <a:r>
              <a:rPr lang="en-US" dirty="0">
                <a:solidFill>
                  <a:sysClr val="windowText" lastClr="000000"/>
                </a:solidFill>
              </a:rPr>
              <a:t>)</a:t>
            </a:r>
          </a:p>
          <a:p>
            <a:pPr marL="457200" lvl="1" indent="-457200" hangingPunct="0">
              <a:lnSpc>
                <a:spcPct val="120000"/>
              </a:lnSpc>
              <a:spcBef>
                <a:spcPts val="0"/>
              </a:spcBef>
              <a:spcAft>
                <a:spcPts val="1414"/>
              </a:spcAft>
              <a:buSzPct val="100000"/>
            </a:pPr>
            <a:r>
              <a:rPr lang="en-US" sz="3200" dirty="0">
                <a:latin typeface="Liberation Sans" pitchFamily="18"/>
              </a:rPr>
              <a:t>Save it in </a:t>
            </a:r>
            <a:r>
              <a:rPr lang="en-US" sz="3200" dirty="0">
                <a:solidFill>
                  <a:srgbClr val="00B0F0"/>
                </a:solidFill>
                <a:latin typeface="Liberation Sans" pitchFamily="18"/>
              </a:rPr>
              <a:t>EAX</a:t>
            </a:r>
          </a:p>
        </p:txBody>
      </p:sp>
    </p:spTree>
    <p:extLst>
      <p:ext uri="{BB962C8B-B14F-4D97-AF65-F5344CB8AC3E}">
        <p14:creationId xmlns:p14="http://schemas.microsoft.com/office/powerpoint/2010/main" val="41041226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A569-2022-7269-CAE2-7923F8B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9C993-AA01-49E7-9AE9-CA588676726E}"/>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4E9013-1428-F564-AA99-AAA1405E921E}"/>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82B6F570-ED4C-5314-156A-977E8FCB6F79}"/>
              </a:ext>
            </a:extLst>
          </p:cNvPr>
          <p:cNvSpPr txBox="1">
            <a:spLocks/>
          </p:cNvSpPr>
          <p:nvPr/>
        </p:nvSpPr>
        <p:spPr>
          <a:xfrm>
            <a:off x="4800600" y="1319515"/>
            <a:ext cx="4679066" cy="1307938"/>
          </a:xfrm>
          <a:prstGeom prst="rect">
            <a:avLst/>
          </a:prstGeom>
          <a:noFill/>
          <a:ln>
            <a:noFill/>
          </a:ln>
        </p:spPr>
        <p:txBody>
          <a:bodyPr lIns="0" tIns="0" rIns="0" bIns="0">
            <a:normAutofit fontScale="700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Load the value of the variable at the address pointed by EAX</a:t>
            </a:r>
          </a:p>
          <a:p>
            <a:pPr marL="914400" lvl="2" indent="-457200" hangingPunct="0">
              <a:lnSpc>
                <a:spcPct val="120000"/>
              </a:lnSpc>
              <a:spcBef>
                <a:spcPts val="0"/>
              </a:spcBef>
              <a:spcAft>
                <a:spcPts val="1414"/>
              </a:spcAft>
              <a:buSzPct val="100000"/>
            </a:pPr>
            <a:r>
              <a:rPr lang="en-US" sz="2800" dirty="0">
                <a:latin typeface="Liberation Sans" pitchFamily="18"/>
              </a:rPr>
              <a:t>i.e., load </a:t>
            </a:r>
            <a:r>
              <a:rPr lang="en-US" sz="2800" dirty="0" err="1">
                <a:solidFill>
                  <a:schemeClr val="accent4"/>
                </a:solidFill>
                <a:latin typeface="Liberation Sans" pitchFamily="18"/>
              </a:rPr>
              <a:t>myglob</a:t>
            </a:r>
            <a:r>
              <a:rPr lang="en-US" sz="2800" dirty="0">
                <a:latin typeface="Liberation Sans" pitchFamily="18"/>
              </a:rPr>
              <a:t> into EAX</a:t>
            </a:r>
          </a:p>
        </p:txBody>
      </p:sp>
    </p:spTree>
    <p:extLst>
      <p:ext uri="{BB962C8B-B14F-4D97-AF65-F5344CB8AC3E}">
        <p14:creationId xmlns:p14="http://schemas.microsoft.com/office/powerpoint/2010/main" val="7264587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39004-37FD-F34A-FB12-C86D8A37F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06919-237B-2B61-67B3-5E75F413D846}"/>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63ABDDA-93C7-D873-FD01-589160153A6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a</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b</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ebp+0x8</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ebp+0xc</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FCAD766D-E19D-6DF3-E522-34E6FAEEAD4B}"/>
              </a:ext>
            </a:extLst>
          </p:cNvPr>
          <p:cNvSpPr txBox="1">
            <a:spLocks/>
          </p:cNvSpPr>
          <p:nvPr/>
        </p:nvSpPr>
        <p:spPr>
          <a:xfrm>
            <a:off x="4800600" y="1319515"/>
            <a:ext cx="4679066" cy="1307938"/>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Do the additions with local vars </a:t>
            </a:r>
            <a:r>
              <a:rPr lang="en-US" dirty="0">
                <a:solidFill>
                  <a:schemeClr val="accent4"/>
                </a:solidFill>
              </a:rPr>
              <a:t>a</a:t>
            </a:r>
            <a:r>
              <a:rPr lang="en-US" dirty="0">
                <a:solidFill>
                  <a:sysClr val="windowText" lastClr="000000"/>
                </a:solidFill>
              </a:rPr>
              <a:t> and </a:t>
            </a:r>
            <a:r>
              <a:rPr lang="en-US" dirty="0">
                <a:solidFill>
                  <a:schemeClr val="accent4"/>
                </a:solidFill>
              </a:rPr>
              <a:t>b</a:t>
            </a:r>
            <a:endParaRPr lang="en-US" sz="2800" dirty="0">
              <a:solidFill>
                <a:schemeClr val="accent4"/>
              </a:solidFill>
              <a:latin typeface="Liberation Sans" pitchFamily="18"/>
            </a:endParaRPr>
          </a:p>
        </p:txBody>
      </p:sp>
    </p:spTree>
    <p:extLst>
      <p:ext uri="{BB962C8B-B14F-4D97-AF65-F5344CB8AC3E}">
        <p14:creationId xmlns:p14="http://schemas.microsoft.com/office/powerpoint/2010/main" val="2633314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F192-13DA-6BF2-7FAB-478068CA0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C656-2778-B2B2-02D1-0E09B0835D1C}"/>
              </a:ext>
            </a:extLst>
          </p:cNvPr>
          <p:cNvSpPr txBox="1">
            <a:spLocks noGrp="1"/>
          </p:cNvSpPr>
          <p:nvPr>
            <p:ph type="title" idx="4294967295"/>
          </p:nvPr>
        </p:nvSpPr>
        <p:spPr/>
        <p:txBody>
          <a:bodyPr/>
          <a:lstStyle/>
          <a:p>
            <a:pPr lvl="0"/>
            <a:r>
              <a:rPr lang="en-US" dirty="0"/>
              <a:t>What did we gain?</a:t>
            </a:r>
          </a:p>
        </p:txBody>
      </p:sp>
      <p:sp>
        <p:nvSpPr>
          <p:cNvPr id="3" name="Text Placeholder 2">
            <a:extLst>
              <a:ext uri="{FF2B5EF4-FFF2-40B4-BE49-F238E27FC236}">
                <a16:creationId xmlns:a16="http://schemas.microsoft.com/office/drawing/2014/main" id="{DE524770-F4FA-7843-DED2-90941D81675E}"/>
              </a:ext>
            </a:extLst>
          </p:cNvPr>
          <p:cNvSpPr txBox="1">
            <a:spLocks noGrp="1"/>
          </p:cNvSpPr>
          <p:nvPr>
            <p:ph type="body" idx="4294967295"/>
          </p:nvPr>
        </p:nvSpPr>
        <p:spPr>
          <a:xfrm>
            <a:off x="503999" y="1435261"/>
            <a:ext cx="8558978" cy="5879939"/>
          </a:xfrm>
        </p:spPr>
        <p:txBody>
          <a:bodyPr>
            <a:normAutofit fontScale="92500"/>
          </a:bodyPr>
          <a:lstStyle/>
          <a:p>
            <a:pPr marL="457200" lvl="0" indent="-457200">
              <a:lnSpc>
                <a:spcPct val="120000"/>
              </a:lnSpc>
              <a:buSzPct val="100000"/>
              <a:buFont typeface="Arial" panose="020B0604020202020204" pitchFamily="34" charset="0"/>
              <a:buChar char="•"/>
            </a:pPr>
            <a:r>
              <a:rPr lang="en-US" sz="2400" dirty="0"/>
              <a:t>Processes can share code</a:t>
            </a:r>
          </a:p>
          <a:p>
            <a:pPr marL="457200" lvl="0" indent="-457200">
              <a:lnSpc>
                <a:spcPct val="120000"/>
              </a:lnSpc>
              <a:buSzPct val="100000"/>
              <a:buFont typeface="Arial" panose="020B0604020202020204" pitchFamily="34" charset="0"/>
              <a:buChar char="•"/>
            </a:pPr>
            <a:r>
              <a:rPr lang="en-US" sz="2400" dirty="0"/>
              <a:t>Each have private GOT</a:t>
            </a:r>
          </a:p>
          <a:p>
            <a:pPr marL="457200" lvl="0" indent="-457200">
              <a:lnSpc>
                <a:spcPct val="120000"/>
              </a:lnSpc>
              <a:buSzPct val="100000"/>
              <a:buFont typeface="Arial" panose="020B0604020202020204" pitchFamily="34" charset="0"/>
              <a:buChar char="•"/>
            </a:pPr>
            <a:r>
              <a:rPr lang="en-US" sz="2400" dirty="0"/>
              <a:t>Why is it better?</a:t>
            </a:r>
          </a:p>
          <a:p>
            <a:pPr marL="457200" lvl="1" indent="-457200" hangingPunct="0">
              <a:lnSpc>
                <a:spcPct val="120000"/>
              </a:lnSpc>
              <a:spcBef>
                <a:spcPts val="0"/>
              </a:spcBef>
              <a:spcAft>
                <a:spcPts val="1414"/>
              </a:spcAft>
              <a:buSzPct val="100000"/>
            </a:pPr>
            <a:r>
              <a:rPr lang="en-US" dirty="0">
                <a:latin typeface="Liberation Sans" pitchFamily="18"/>
              </a:rPr>
              <a:t>GOT is in the data section, private to each process anyway</a:t>
            </a:r>
          </a:p>
          <a:p>
            <a:pPr marL="914400" lvl="3" indent="-457200" hangingPunct="0">
              <a:lnSpc>
                <a:spcPct val="120000"/>
              </a:lnSpc>
              <a:spcBef>
                <a:spcPts val="0"/>
              </a:spcBef>
              <a:spcAft>
                <a:spcPts val="1414"/>
              </a:spcAft>
              <a:buSzPct val="100000"/>
            </a:pPr>
            <a:r>
              <a:rPr lang="en-US" sz="2400" dirty="0">
                <a:latin typeface="Liberation Sans" pitchFamily="18"/>
              </a:rPr>
              <a:t>We saved memory</a:t>
            </a:r>
          </a:p>
          <a:p>
            <a:pPr marL="457200" lvl="1" indent="-457200" hangingPunct="0">
              <a:lnSpc>
                <a:spcPct val="120000"/>
              </a:lnSpc>
              <a:spcBef>
                <a:spcPts val="0"/>
              </a:spcBef>
              <a:spcAft>
                <a:spcPts val="1414"/>
              </a:spcAft>
              <a:buSzPct val="100000"/>
            </a:pPr>
            <a:r>
              <a:rPr lang="en-US" dirty="0">
                <a:latin typeface="Liberation Sans" pitchFamily="18"/>
              </a:rPr>
              <a:t>We saved some linking time too</a:t>
            </a:r>
          </a:p>
          <a:p>
            <a:pPr marL="914400" lvl="3" indent="-457200" hangingPunct="0">
              <a:lnSpc>
                <a:spcPct val="120000"/>
              </a:lnSpc>
              <a:spcBef>
                <a:spcPts val="0"/>
              </a:spcBef>
              <a:spcAft>
                <a:spcPts val="1414"/>
              </a:spcAft>
              <a:buSzPct val="100000"/>
            </a:pPr>
            <a:r>
              <a:rPr lang="en-US" sz="2400" dirty="0">
                <a:latin typeface="Liberation Sans" pitchFamily="18"/>
              </a:rPr>
              <a:t>GOT is patched per variable, not per variable reference</a:t>
            </a:r>
          </a:p>
          <a:p>
            <a:pPr marL="914400" lvl="3" indent="-457200" hangingPunct="0">
              <a:lnSpc>
                <a:spcPct val="120000"/>
              </a:lnSpc>
              <a:spcBef>
                <a:spcPts val="0"/>
              </a:spcBef>
              <a:spcAft>
                <a:spcPts val="1414"/>
              </a:spcAft>
              <a:buSzPct val="100000"/>
            </a:pPr>
            <a:r>
              <a:rPr lang="en-US" sz="2400" dirty="0">
                <a:latin typeface="Liberation Sans" pitchFamily="18"/>
              </a:rPr>
              <a:t>There are many references to the same variable in the code</a:t>
            </a:r>
          </a:p>
          <a:p>
            <a:pPr marL="914400" lvl="3" indent="-457200" hangingPunct="0">
              <a:lnSpc>
                <a:spcPct val="120000"/>
              </a:lnSpc>
              <a:spcBef>
                <a:spcPts val="0"/>
              </a:spcBef>
              <a:spcAft>
                <a:spcPts val="1414"/>
              </a:spcAft>
              <a:buSzPct val="100000"/>
            </a:pPr>
            <a:r>
              <a:rPr lang="en-US" sz="2400" dirty="0">
                <a:latin typeface="Liberation Sans" pitchFamily="18"/>
              </a:rPr>
              <a:t>It takes some time to relocate</a:t>
            </a:r>
          </a:p>
          <a:p>
            <a:pPr marL="914400" lvl="3" indent="-457200" hangingPunct="0">
              <a:lnSpc>
                <a:spcPct val="120000"/>
              </a:lnSpc>
              <a:spcBef>
                <a:spcPts val="0"/>
              </a:spcBef>
              <a:spcAft>
                <a:spcPts val="1414"/>
              </a:spcAft>
              <a:buSzPct val="100000"/>
            </a:pPr>
            <a:r>
              <a:rPr lang="en-US" sz="2400" dirty="0">
                <a:latin typeface="Liberation Sans" pitchFamily="18"/>
              </a:rPr>
              <a:t>We saved this time</a:t>
            </a:r>
          </a:p>
        </p:txBody>
      </p:sp>
    </p:spTree>
    <p:extLst>
      <p:ext uri="{BB962C8B-B14F-4D97-AF65-F5344CB8AC3E}">
        <p14:creationId xmlns:p14="http://schemas.microsoft.com/office/powerpoint/2010/main" val="23425319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D9B-4F68-3097-DB9E-28AFCFEF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84D8B-0571-FBBF-01E5-FAD7D614D366}"/>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92F05D1F-3EE3-9DD8-D2F3-B8611ADAE2F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Any ideas?</a:t>
            </a:r>
          </a:p>
          <a:p>
            <a:pPr marL="457200" lvl="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Poll: </a:t>
            </a:r>
            <a:r>
              <a:rPr lang="en-US" b="1" i="0" dirty="0">
                <a:effectLst/>
                <a:latin typeface="Arial" panose="020B0604020202020204" pitchFamily="34" charset="0"/>
                <a:cs typeface="Arial" panose="020B0604020202020204" pitchFamily="34" charset="0"/>
                <a:hlinkClick r:id="rId3"/>
              </a:rPr>
              <a:t>PollEv.com​/aburtsev</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4922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48C2-A018-E659-FE44-6F0B51B3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D4BCB-3435-A211-1436-476C6F0F4847}"/>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CD3980F-2E6B-BA33-207A-AB711B94BA42}"/>
              </a:ext>
            </a:extLst>
          </p:cNvPr>
          <p:cNvSpPr txBox="1">
            <a:spLocks noGrp="1"/>
          </p:cNvSpPr>
          <p:nvPr>
            <p:ph type="body" idx="4294967295"/>
          </p:nvPr>
        </p:nvSpPr>
        <p:spPr>
          <a:xfrm>
            <a:off x="503999" y="1388963"/>
            <a:ext cx="9071640" cy="5775766"/>
          </a:xfrm>
        </p:spPr>
        <p:txBody>
          <a:bodyPr>
            <a:normAutofit/>
          </a:bodyPr>
          <a:lstStyle/>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Bad</a:t>
            </a:r>
          </a:p>
          <a:p>
            <a:pPr marL="1143000" lvl="1" indent="-457200">
              <a:buSzPct val="100000"/>
            </a:pPr>
            <a:r>
              <a:rPr lang="en-US" dirty="0">
                <a:latin typeface="Arial" panose="020B0604020202020204" pitchFamily="34" charset="0"/>
                <a:cs typeface="Arial" panose="020B0604020202020204" pitchFamily="34" charset="0"/>
              </a:rPr>
              <a:t>Code gets slower</a:t>
            </a:r>
          </a:p>
          <a:p>
            <a:pPr marL="1600200" lvl="2" indent="-457200">
              <a:buSzPct val="100000"/>
            </a:pPr>
            <a:r>
              <a:rPr lang="en-US" dirty="0">
                <a:latin typeface="Arial" panose="020B0604020202020204" pitchFamily="34" charset="0"/>
                <a:cs typeface="Arial" panose="020B0604020202020204" pitchFamily="34" charset="0"/>
              </a:rPr>
              <a:t>One register is wasted to keep GOT pointer</a:t>
            </a:r>
          </a:p>
          <a:p>
            <a:pPr marL="1600200" lvl="2" indent="-457200">
              <a:buSzPct val="100000"/>
            </a:pPr>
            <a:r>
              <a:rPr lang="en-US" dirty="0">
                <a:latin typeface="Arial" panose="020B0604020202020204" pitchFamily="34" charset="0"/>
                <a:cs typeface="Arial" panose="020B0604020202020204" pitchFamily="34" charset="0"/>
              </a:rPr>
              <a:t>x86 has 7 registers (plus maybe EBP is used to maintain the </a:t>
            </a:r>
            <a:r>
              <a:rPr lang="en-US" dirty="0" err="1">
                <a:latin typeface="Arial" panose="020B0604020202020204" pitchFamily="34" charset="0"/>
                <a:cs typeface="Arial" panose="020B0604020202020204" pitchFamily="34" charset="0"/>
              </a:rPr>
              <a:t>fraim</a:t>
            </a:r>
            <a:r>
              <a:rPr lang="en-US" dirty="0">
                <a:latin typeface="Arial" panose="020B0604020202020204" pitchFamily="34" charset="0"/>
                <a:cs typeface="Arial" panose="020B0604020202020204" pitchFamily="34" charset="0"/>
              </a:rPr>
              <a:t>, so maybe 6)</a:t>
            </a:r>
          </a:p>
          <a:p>
            <a:pPr marL="1600200" lvl="2" indent="-457200">
              <a:buSzPct val="100000"/>
            </a:pPr>
            <a:r>
              <a:rPr lang="en-US" dirty="0">
                <a:latin typeface="Arial" panose="020B0604020202020204" pitchFamily="34" charset="0"/>
                <a:cs typeface="Arial" panose="020B0604020202020204" pitchFamily="34" charset="0"/>
              </a:rPr>
              <a:t>Loosing one of them is bad</a:t>
            </a:r>
          </a:p>
          <a:p>
            <a:pPr marL="1143000" lvl="1" indent="-457200">
              <a:buSzPct val="100000"/>
            </a:pPr>
            <a:r>
              <a:rPr lang="en-US" dirty="0">
                <a:latin typeface="Arial" panose="020B0604020202020204" pitchFamily="34" charset="0"/>
                <a:cs typeface="Arial" panose="020B0604020202020204" pitchFamily="34" charset="0"/>
              </a:rPr>
              <a:t>One more memory dereference</a:t>
            </a:r>
          </a:p>
          <a:p>
            <a:pPr marL="1143000" lvl="1" indent="-457200">
              <a:buSzPct val="100000"/>
            </a:pPr>
            <a:r>
              <a:rPr lang="en-US" dirty="0">
                <a:latin typeface="Arial" panose="020B0604020202020204" pitchFamily="34" charset="0"/>
                <a:cs typeface="Arial" panose="020B0604020202020204" pitchFamily="34" charset="0"/>
              </a:rPr>
              <a:t>GOT can be large (lots of global variables)</a:t>
            </a:r>
          </a:p>
          <a:p>
            <a:pPr marL="1143000" lvl="1" indent="-457200">
              <a:buSzPct val="100000"/>
            </a:pPr>
            <a:r>
              <a:rPr lang="en-US" dirty="0">
                <a:latin typeface="Arial" panose="020B0604020202020204" pitchFamily="34" charset="0"/>
                <a:cs typeface="Arial" panose="020B0604020202020204" pitchFamily="34" charset="0"/>
              </a:rPr>
              <a:t>Extra memory dereferences can have a high cost due to cache misses</a:t>
            </a:r>
          </a:p>
          <a:p>
            <a:pPr marL="1143000" lvl="1" indent="-457200">
              <a:buSzPct val="100000"/>
            </a:pPr>
            <a:r>
              <a:rPr lang="en-US" dirty="0">
                <a:latin typeface="Arial" panose="020B0604020202020204" pitchFamily="34" charset="0"/>
                <a:cs typeface="Arial" panose="020B0604020202020204" pitchFamily="34" charset="0"/>
              </a:rPr>
              <a:t>One more call to find GOT</a:t>
            </a:r>
          </a:p>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Good</a:t>
            </a:r>
          </a:p>
          <a:p>
            <a:pPr marL="1143000" lvl="1" indent="-457200">
              <a:buSzPct val="100000"/>
            </a:pPr>
            <a:r>
              <a:rPr lang="en-US" dirty="0">
                <a:latin typeface="Arial" panose="020B0604020202020204" pitchFamily="34" charset="0"/>
                <a:cs typeface="Arial" panose="020B0604020202020204" pitchFamily="34" charset="0"/>
              </a:rPr>
              <a:t>Share memory of common libraries</a:t>
            </a:r>
          </a:p>
          <a:p>
            <a:pPr marL="1143000" lvl="1" indent="-457200">
              <a:buSzPct val="100000"/>
            </a:pPr>
            <a:r>
              <a:rPr lang="en-US" dirty="0">
                <a:latin typeface="Arial" panose="020B0604020202020204" pitchFamily="34" charset="0"/>
                <a:cs typeface="Arial" panose="020B0604020202020204" pitchFamily="34" charset="0"/>
              </a:rPr>
              <a:t>Address space randomization</a:t>
            </a:r>
          </a:p>
          <a:p>
            <a:pPr marL="457200" indent="-457200">
              <a:buSzPct val="1000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93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5C8C-FE59-31EA-D0C8-EEA02444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F832-6E3E-77D8-8920-2F8D12B6A277}"/>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2D9ABC77-D5D0-5CBE-A91D-7B11C996B21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You understand linking and loading</a:t>
            </a:r>
          </a:p>
          <a:p>
            <a:pPr marL="457200" lvl="1" indent="-457200" hangingPunct="0">
              <a:spcBef>
                <a:spcPts val="0"/>
              </a:spcBef>
              <a:spcAft>
                <a:spcPts val="1414"/>
              </a:spcAft>
              <a:buSzPct val="100000"/>
            </a:pPr>
            <a:r>
              <a:rPr lang="en-US" sz="3200" dirty="0">
                <a:latin typeface="Liberation Sans" pitchFamily="18"/>
              </a:rPr>
              <a:t>Relocation</a:t>
            </a:r>
          </a:p>
          <a:p>
            <a:pPr marL="914400" lvl="3" indent="-457200" hangingPunct="0">
              <a:spcBef>
                <a:spcPts val="0"/>
              </a:spcBef>
              <a:spcAft>
                <a:spcPts val="1414"/>
              </a:spcAft>
              <a:buSzPct val="100000"/>
            </a:pPr>
            <a:r>
              <a:rPr lang="en-US" sz="3000" dirty="0">
                <a:latin typeface="Liberation Sans" pitchFamily="18"/>
              </a:rPr>
              <a:t>Assign load address to each object file</a:t>
            </a:r>
          </a:p>
          <a:p>
            <a:pPr marL="914400" lvl="3" indent="-457200" hangingPunct="0">
              <a:spcBef>
                <a:spcPts val="0"/>
              </a:spcBef>
              <a:spcAft>
                <a:spcPts val="1414"/>
              </a:spcAft>
              <a:buSzPct val="100000"/>
            </a:pPr>
            <a:r>
              <a:rPr lang="en-US" sz="3000" dirty="0">
                <a:latin typeface="Liberation Sans" pitchFamily="18"/>
              </a:rPr>
              <a:t>Patch the code</a:t>
            </a:r>
          </a:p>
          <a:p>
            <a:pPr marL="457200" lvl="1" indent="-457200" hangingPunct="0">
              <a:spcBef>
                <a:spcPts val="0"/>
              </a:spcBef>
              <a:spcAft>
                <a:spcPts val="1414"/>
              </a:spcAft>
              <a:buSzPct val="100000"/>
            </a:pPr>
            <a:r>
              <a:rPr lang="en-US" sz="3200" dirty="0">
                <a:latin typeface="Liberation Sans" pitchFamily="18"/>
              </a:rPr>
              <a:t>Symbol resolution</a:t>
            </a:r>
          </a:p>
          <a:p>
            <a:pPr marL="914400" lvl="3" indent="-457200" hangingPunct="0">
              <a:spcBef>
                <a:spcPts val="0"/>
              </a:spcBef>
              <a:spcAft>
                <a:spcPts val="1414"/>
              </a:spcAft>
              <a:buSzPct val="100000"/>
            </a:pPr>
            <a:r>
              <a:rPr lang="en-US" sz="3000" dirty="0">
                <a:latin typeface="Liberation Sans" pitchFamily="18"/>
              </a:rPr>
              <a:t>Resolve symbols imported from other object files</a:t>
            </a:r>
          </a:p>
        </p:txBody>
      </p:sp>
    </p:spTree>
    <p:extLst>
      <p:ext uri="{BB962C8B-B14F-4D97-AF65-F5344CB8AC3E}">
        <p14:creationId xmlns:p14="http://schemas.microsoft.com/office/powerpoint/2010/main" val="21800823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AC55-B851-C343-76FC-610899D80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46E6F-3095-2DD7-DA4A-B1C05A127304}"/>
              </a:ext>
            </a:extLst>
          </p:cNvPr>
          <p:cNvSpPr txBox="1">
            <a:spLocks noGrp="1"/>
          </p:cNvSpPr>
          <p:nvPr>
            <p:ph type="title" idx="4294967295"/>
          </p:nvPr>
        </p:nvSpPr>
        <p:spPr/>
        <p:txBody>
          <a:bodyPr/>
          <a:lstStyle/>
          <a:p>
            <a:pPr lvl="0"/>
            <a:r>
              <a:rPr lang="en-US" dirty="0"/>
              <a:t>Resources</a:t>
            </a:r>
          </a:p>
        </p:txBody>
      </p:sp>
      <p:sp>
        <p:nvSpPr>
          <p:cNvPr id="3" name="Text Placeholder 2">
            <a:extLst>
              <a:ext uri="{FF2B5EF4-FFF2-40B4-BE49-F238E27FC236}">
                <a16:creationId xmlns:a16="http://schemas.microsoft.com/office/drawing/2014/main" id="{0FE184F0-5638-2B0C-81A7-3843859466E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sz="2600" dirty="0"/>
              <a:t>How statically linked programs run on Linux by Eli </a:t>
            </a:r>
            <a:r>
              <a:rPr lang="en-US" sz="2600" dirty="0" err="1"/>
              <a:t>Bendersky</a:t>
            </a:r>
            <a:endParaRPr lang="en-US" sz="2600" dirty="0"/>
          </a:p>
          <a:p>
            <a:pPr marL="457200" lvl="0" indent="-457200">
              <a:buSzPct val="100000"/>
              <a:buFont typeface="Arial" panose="020B0604020202020204" pitchFamily="34" charset="0"/>
              <a:buChar char="•"/>
            </a:pPr>
            <a:r>
              <a:rPr lang="en-US" sz="1800" dirty="0">
                <a:hlinkClick r:id="rId3"/>
              </a:rPr>
              <a:t>https://eli.thegreenplace.net/2012/08/13/how-statically-linked-programs-run-on-linux</a:t>
            </a:r>
          </a:p>
          <a:p>
            <a:pPr marL="342900" lvl="0" indent="-342900">
              <a:buSzPct val="100000"/>
              <a:buFont typeface="Arial" panose="020B0604020202020204" pitchFamily="34" charset="0"/>
              <a:buChar char="•"/>
            </a:pPr>
            <a:r>
              <a:rPr lang="en-US" sz="2400" dirty="0"/>
              <a:t>Linux x86 Program Start Up or - How the heck do we get to main()? by Patrick Horgan</a:t>
            </a:r>
          </a:p>
          <a:p>
            <a:pPr marL="342900" lvl="0" indent="-342900">
              <a:buSzPct val="100000"/>
              <a:buFont typeface="Arial" panose="020B0604020202020204" pitchFamily="34" charset="0"/>
              <a:buChar char="•"/>
            </a:pPr>
            <a:r>
              <a:rPr lang="en-US" sz="2000" dirty="0">
                <a:hlinkClick r:id="rId4"/>
              </a:rPr>
              <a:t>http://dbp-consulting.com/tutorials/debugging/linuxProgramStartup.html</a:t>
            </a:r>
            <a:endParaRPr lang="en-US" sz="2000" dirty="0"/>
          </a:p>
          <a:p>
            <a:pPr marL="342900" lvl="0" indent="-342900">
              <a:buSzPct val="100000"/>
              <a:buFont typeface="Arial" panose="020B0604020202020204" pitchFamily="34" charset="0"/>
              <a:buChar char="•"/>
            </a:pPr>
            <a:r>
              <a:rPr lang="en-US" sz="2000" dirty="0">
                <a:hlinkClick r:id="rId5"/>
              </a:rPr>
              <a:t>https://lwn.net/Articles/630727/</a:t>
            </a:r>
            <a:endParaRPr lang="en-US" sz="2000" dirty="0"/>
          </a:p>
          <a:p>
            <a:pPr marL="342900" lvl="0" indent="-342900">
              <a:buSzPct val="100000"/>
              <a:buFont typeface="Arial" panose="020B0604020202020204" pitchFamily="34" charset="0"/>
              <a:buChar char="•"/>
            </a:pPr>
            <a:r>
              <a:rPr lang="en-US" sz="2000" dirty="0">
                <a:hlinkClick r:id="rId6"/>
              </a:rPr>
              <a:t>https://lwn.net/Articles/631631/</a:t>
            </a:r>
          </a:p>
          <a:p>
            <a:pPr lvl="0">
              <a:buSzPct val="45000"/>
              <a:buFont typeface="StarSymbol"/>
              <a:buChar char="●"/>
            </a:pPr>
            <a:endParaRPr lang="en-US" sz="2600" dirty="0"/>
          </a:p>
          <a:p>
            <a:pPr lvl="0"/>
            <a:endParaRPr lang="en-US" dirty="0"/>
          </a:p>
        </p:txBody>
      </p:sp>
    </p:spTree>
    <p:extLst>
      <p:ext uri="{BB962C8B-B14F-4D97-AF65-F5344CB8AC3E}">
        <p14:creationId xmlns:p14="http://schemas.microsoft.com/office/powerpoint/2010/main" val="38904218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9D860-B21D-3330-FC09-84921BADC5D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E6C30FFA-47CF-5E18-D07F-4254631105FA}"/>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extLst>
      <p:ext uri="{BB962C8B-B14F-4D97-AF65-F5344CB8AC3E}">
        <p14:creationId xmlns:p14="http://schemas.microsoft.com/office/powerpoint/2010/main" val="39848287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lvl="0">
              <a:buSzPct val="45000"/>
              <a:buFont typeface="StarSymbol"/>
              <a:buChar char="●"/>
            </a:pPr>
            <a:r>
              <a:rPr lang="en-US"/>
              <a:t>Same approach can work</a:t>
            </a:r>
          </a:p>
          <a:p>
            <a:pPr lvl="0">
              <a:buSzPct val="45000"/>
              <a:buFont typeface="StarSymbol"/>
              <a:buChar char="●"/>
            </a:pPr>
            <a:r>
              <a:rPr lang="en-US"/>
              <a:t>But this is not how it is done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lvl="0">
              <a:buSzPct val="45000"/>
              <a:buFont typeface="StarSymbol"/>
              <a:buChar char="●"/>
            </a:pPr>
            <a:r>
              <a:rPr lang="en-US"/>
              <a:t>When a shared library refers to some function, the real address of that function is not known until load time</a:t>
            </a:r>
          </a:p>
          <a:p>
            <a:pPr marL="0" lvl="1" indent="0" hangingPunct="0">
              <a:spcBef>
                <a:spcPts val="0"/>
              </a:spcBef>
              <a:spcAft>
                <a:spcPts val="1414"/>
              </a:spcAft>
              <a:buSzPct val="45000"/>
              <a:buFont typeface="StarSymbol"/>
              <a:buChar char="●"/>
            </a:pPr>
            <a:r>
              <a:rPr lang="en-US" sz="3200">
                <a:latin typeface="Liberation Sans" pitchFamily="18"/>
              </a:rPr>
              <a:t>Resolving this address is called binding</a:t>
            </a:r>
          </a:p>
          <a:p>
            <a:pPr lvl="0">
              <a:buSzPct val="45000"/>
              <a:buFont typeface="StarSymbol"/>
              <a:buChar char="●"/>
            </a:pP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In large libraries many routines are never called</a:t>
            </a:r>
          </a:p>
          <a:p>
            <a:pPr marL="0" lvl="1" indent="0" hangingPunct="0">
              <a:spcBef>
                <a:spcPts val="0"/>
              </a:spcBef>
              <a:spcAft>
                <a:spcPts val="1414"/>
              </a:spcAft>
              <a:buSzPct val="45000"/>
              <a:buFont typeface="StarSymbol"/>
              <a:buChar char="●"/>
            </a:pPr>
            <a:r>
              <a:rPr lang="en-US" sz="3200">
                <a:latin typeface="Liberation Sans" pitchFamily="18"/>
              </a:rPr>
              <a:t>Libc has over 600</a:t>
            </a:r>
          </a:p>
          <a:p>
            <a:pPr marL="0" lvl="2" indent="0" hangingPunct="0">
              <a:spcBef>
                <a:spcPts val="0"/>
              </a:spcBef>
              <a:spcAft>
                <a:spcPts val="1414"/>
              </a:spcAft>
              <a:buSzPct val="75000"/>
              <a:buFont typeface="StarSymbol"/>
              <a:buChar char="–"/>
            </a:pPr>
            <a:r>
              <a:rPr lang="en-US" sz="3200" b="1">
                <a:latin typeface="Liberation Sans" pitchFamily="18"/>
              </a:rPr>
              <a:t>The number of functions is much larger than the number of global variables</a:t>
            </a:r>
          </a:p>
          <a:p>
            <a:pPr marL="0" lvl="1" indent="0" hangingPunct="0">
              <a:spcBef>
                <a:spcPts val="0"/>
              </a:spcBef>
              <a:spcAft>
                <a:spcPts val="1414"/>
              </a:spcAft>
              <a:buSzPct val="45000"/>
              <a:buFont typeface="StarSymbol"/>
              <a:buChar char="●"/>
            </a:pPr>
            <a:r>
              <a:rPr lang="en-US" sz="3200">
                <a:latin typeface="Liberation Sans" pitchFamily="18"/>
              </a:rPr>
              <a:t>It's ok to bind all routines when the program is </a:t>
            </a:r>
            <a:r>
              <a:rPr lang="en-US" sz="3200">
                <a:solidFill>
                  <a:srgbClr val="006699"/>
                </a:solidFill>
                <a:latin typeface="Liberation Sans" pitchFamily="18"/>
              </a:rPr>
              <a:t>statically</a:t>
            </a:r>
            <a:r>
              <a:rPr lang="en-US" sz="3200">
                <a:latin typeface="Liberation Sans" pitchFamily="18"/>
              </a:rPr>
              <a:t> </a:t>
            </a:r>
            <a:r>
              <a:rPr lang="en-US" sz="3200">
                <a:solidFill>
                  <a:srgbClr val="006699"/>
                </a:solidFill>
                <a:latin typeface="Liberation Sans" pitchFamily="18"/>
              </a:rPr>
              <a:t>linked</a:t>
            </a:r>
          </a:p>
          <a:p>
            <a:pPr marL="0" lvl="2" indent="0" hangingPunct="0">
              <a:spcBef>
                <a:spcPts val="0"/>
              </a:spcBef>
              <a:spcAft>
                <a:spcPts val="1414"/>
              </a:spcAft>
              <a:buSzPct val="75000"/>
              <a:buFont typeface="StarSymbol"/>
              <a:buChar char="–"/>
            </a:pPr>
            <a:r>
              <a:rPr lang="en-US" sz="3200">
                <a:latin typeface="Liberation Sans" pitchFamily="18"/>
              </a:rPr>
              <a:t>Binding is done offline, no runtime costst</a:t>
            </a:r>
          </a:p>
          <a:p>
            <a:pPr marL="0" lvl="1" indent="0" hangingPunct="0">
              <a:spcBef>
                <a:spcPts val="0"/>
              </a:spcBef>
              <a:spcAft>
                <a:spcPts val="1414"/>
              </a:spcAft>
              <a:buSzPct val="45000"/>
              <a:buFont typeface="StarSymbol"/>
              <a:buChar char="●"/>
            </a:pPr>
            <a:r>
              <a:rPr lang="en-US" sz="3200">
                <a:latin typeface="Liberation Sans" pitchFamily="18"/>
              </a:rPr>
              <a:t>But with </a:t>
            </a:r>
            <a:r>
              <a:rPr lang="en-US" sz="3200">
                <a:solidFill>
                  <a:srgbClr val="006699"/>
                </a:solidFill>
                <a:latin typeface="Liberation Sans" pitchFamily="18"/>
              </a:rPr>
              <a:t>dynamic linking</a:t>
            </a:r>
            <a:r>
              <a:rPr lang="en-US" sz="3200">
                <a:latin typeface="Liberation Sans" pitchFamily="18"/>
              </a:rPr>
              <a:t> run-time overhead is too high</a:t>
            </a:r>
          </a:p>
          <a:p>
            <a:pPr marL="0" lvl="2" indent="0" hangingPunct="0">
              <a:spcBef>
                <a:spcPts val="0"/>
              </a:spcBef>
              <a:spcAft>
                <a:spcPts val="1414"/>
              </a:spcAft>
              <a:buSzPct val="75000"/>
              <a:buFont typeface="StarSymbol"/>
              <a:buChar char="–"/>
            </a:pPr>
            <a:r>
              <a:rPr lang="en-US" sz="3200" b="1">
                <a:latin typeface="Liberation Sans" pitchFamily="18"/>
              </a:rPr>
              <a:t>Lazy approach, i.e., linking only when used, works better</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PLT is part of the executable text section</a:t>
            </a:r>
          </a:p>
          <a:p>
            <a:pPr marL="0" lvl="1" indent="0" hangingPunct="0">
              <a:spcBef>
                <a:spcPts val="0"/>
              </a:spcBef>
              <a:spcAft>
                <a:spcPts val="1414"/>
              </a:spcAft>
              <a:buSzPct val="45000"/>
              <a:buFont typeface="StarSymbol"/>
              <a:buChar char="●"/>
            </a:pPr>
            <a:r>
              <a:rPr lang="en-US" sz="3200">
                <a:latin typeface="Liberation Sans" pitchFamily="18"/>
              </a:rPr>
              <a:t>A set of entries</a:t>
            </a:r>
          </a:p>
          <a:p>
            <a:pPr marL="0" lvl="2" indent="0" hangingPunct="0">
              <a:spcBef>
                <a:spcPts val="0"/>
              </a:spcBef>
              <a:spcAft>
                <a:spcPts val="1414"/>
              </a:spcAft>
              <a:buSzPct val="75000"/>
              <a:buFont typeface="StarSymbol"/>
              <a:buChar char="–"/>
            </a:pPr>
            <a:r>
              <a:rPr lang="en-US" sz="3200">
                <a:latin typeface="Liberation Sans" pitchFamily="18"/>
              </a:rPr>
              <a:t>A special first entry</a:t>
            </a:r>
          </a:p>
          <a:p>
            <a:pPr marL="0" lvl="2" indent="0" hangingPunct="0">
              <a:spcBef>
                <a:spcPts val="0"/>
              </a:spcBef>
              <a:spcAft>
                <a:spcPts val="1414"/>
              </a:spcAft>
              <a:buSzPct val="75000"/>
              <a:buFont typeface="StarSymbol"/>
              <a:buChar char="–"/>
            </a:pPr>
            <a:r>
              <a:rPr lang="en-US" sz="3200">
                <a:latin typeface="Liberation Sans" pitchFamily="18"/>
              </a:rPr>
              <a:t>One for each external function</a:t>
            </a:r>
          </a:p>
          <a:p>
            <a:pPr lvl="0">
              <a:buSzPct val="45000"/>
              <a:buFont typeface="StarSymbol"/>
              <a:buChar char="●"/>
            </a:pPr>
            <a:r>
              <a:rPr lang="en-US"/>
              <a:t>Each PLT entry</a:t>
            </a:r>
          </a:p>
          <a:p>
            <a:pPr marL="0" lvl="1" indent="0" hangingPunct="0">
              <a:spcBef>
                <a:spcPts val="0"/>
              </a:spcBef>
              <a:spcAft>
                <a:spcPts val="1414"/>
              </a:spcAft>
              <a:buSzPct val="45000"/>
              <a:buFont typeface="StarSymbol"/>
              <a:buChar char="●"/>
            </a:pPr>
            <a:r>
              <a:rPr lang="en-US" sz="3200">
                <a:latin typeface="Liberation Sans" pitchFamily="18"/>
              </a:rPr>
              <a:t>Is a short chunk of executable code</a:t>
            </a:r>
          </a:p>
          <a:p>
            <a:pPr marL="0" lvl="1" indent="0" hangingPunct="0">
              <a:spcBef>
                <a:spcPts val="0"/>
              </a:spcBef>
              <a:spcAft>
                <a:spcPts val="1414"/>
              </a:spcAft>
              <a:buSzPct val="45000"/>
              <a:buFont typeface="StarSymbol"/>
              <a:buChar char="●"/>
            </a:pPr>
            <a:r>
              <a:rPr lang="en-US" sz="3200">
                <a:latin typeface="Liberation Sans" pitchFamily="18"/>
              </a:rPr>
              <a:t>Has a corresponding entry in the GOT</a:t>
            </a:r>
          </a:p>
          <a:p>
            <a:pPr marL="0" lvl="2" indent="0" hangingPunct="0">
              <a:spcBef>
                <a:spcPts val="0"/>
              </a:spcBef>
              <a:spcAft>
                <a:spcPts val="1414"/>
              </a:spcAft>
              <a:buSzPct val="75000"/>
              <a:buFont typeface="StarSymbol"/>
              <a:buChar char="–"/>
            </a:pPr>
            <a:r>
              <a:rPr lang="en-US" sz="3200">
                <a:latin typeface="Liberation Sans" pitchFamily="18"/>
              </a:rPr>
              <a:t>Contains an actual offset to the function</a:t>
            </a:r>
          </a:p>
          <a:p>
            <a:pPr marL="0" lvl="2" indent="0" hangingPunct="0">
              <a:spcBef>
                <a:spcPts val="0"/>
              </a:spcBef>
              <a:spcAft>
                <a:spcPts val="1414"/>
              </a:spcAft>
              <a:buSzPct val="75000"/>
              <a:buFont typeface="StarSymbol"/>
              <a:buChar char="–"/>
            </a:pPr>
            <a:r>
              <a:rPr lang="en-US" sz="3200">
                <a:latin typeface="Liberation Sans" pitchFamily="18"/>
              </a:rPr>
              <a:t>Only after it is resolved by the dynamic loader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lvl="0">
              <a:buSzPct val="45000"/>
              <a:buFont typeface="StarSymbol"/>
              <a:buChar char="●"/>
            </a:pPr>
            <a:r>
              <a:rPr lang="en-US"/>
              <a:t>Each PLT entry but the first consists of these parts:</a:t>
            </a:r>
          </a:p>
          <a:p>
            <a:pPr marL="0" lvl="1" indent="0" hangingPunct="0">
              <a:spcBef>
                <a:spcPts val="0"/>
              </a:spcBef>
              <a:spcAft>
                <a:spcPts val="1414"/>
              </a:spcAft>
              <a:buSzPct val="45000"/>
              <a:buFont typeface="StarSymbol"/>
              <a:buChar char="●"/>
            </a:pPr>
            <a:r>
              <a:rPr lang="en-US" sz="3200">
                <a:latin typeface="Liberation Sans" pitchFamily="18"/>
              </a:rPr>
              <a:t>A jump to a location which is specified in a corresponding GOT entry</a:t>
            </a:r>
          </a:p>
          <a:p>
            <a:pPr marL="0" lvl="1" indent="0" hangingPunct="0">
              <a:spcBef>
                <a:spcPts val="0"/>
              </a:spcBef>
              <a:spcAft>
                <a:spcPts val="1414"/>
              </a:spcAft>
              <a:buSzPct val="45000"/>
              <a:buFont typeface="StarSymbol"/>
              <a:buChar char="●"/>
            </a:pPr>
            <a:r>
              <a:rPr lang="en-US" sz="3200">
                <a:latin typeface="Liberation Sans" pitchFamily="18"/>
              </a:rPr>
              <a:t>Preparation of arguments for a "resolver" routine</a:t>
            </a:r>
          </a:p>
          <a:p>
            <a:pPr marL="0" lvl="1" indent="0" hangingPunct="0">
              <a:spcBef>
                <a:spcPts val="0"/>
              </a:spcBef>
              <a:spcAft>
                <a:spcPts val="1414"/>
              </a:spcAft>
              <a:buSzPct val="45000"/>
              <a:buFont typeface="StarSymbol"/>
              <a:buChar char="●"/>
            </a:pPr>
            <a:r>
              <a:rPr lang="en-US" sz="3200">
                <a:latin typeface="Liberation Sans" pitchFamily="18"/>
              </a:rPr>
              <a:t>Call to the resolver routine, which resides in the first entry of the PLT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after the jump</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the actual function</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rmAutofit fontScale="47500" lnSpcReduction="20000"/>
          </a:bodyPr>
          <a:lstStyle/>
          <a:p>
            <a:pPr lvl="0">
              <a:buSzPct val="45000"/>
              <a:buFont typeface="StarSymbol"/>
              <a:buChar char="●"/>
            </a:pPr>
            <a:r>
              <a:rPr lang="en-US"/>
              <a:t>Resolve the address of GOT</a:t>
            </a:r>
          </a:p>
          <a:p>
            <a:pPr lvl="0">
              <a:buSzPct val="45000"/>
              <a:buFont typeface="StarSymbol"/>
              <a:buChar char="●"/>
            </a:pPr>
            <a:r>
              <a:rPr lang="en-US"/>
              <a:t>First learn EIP</a:t>
            </a:r>
          </a:p>
          <a:p>
            <a:pPr marL="0" lvl="1" indent="0" hangingPunct="0">
              <a:spcBef>
                <a:spcPts val="0"/>
              </a:spcBef>
              <a:spcAft>
                <a:spcPts val="1414"/>
              </a:spcAft>
              <a:buSzPct val="45000"/>
              <a:buFont typeface="StarSymbol"/>
              <a:buChar char="●"/>
            </a:pPr>
            <a:r>
              <a:rPr lang="en-US" sz="3200">
                <a:latin typeface="Liberation Sans" pitchFamily="18"/>
              </a:rPr>
              <a:t>Saved in EBX</a:t>
            </a:r>
          </a:p>
          <a:p>
            <a:pPr lvl="0">
              <a:buSzPct val="45000"/>
              <a:buFont typeface="StarSymbol"/>
              <a:buChar char="●"/>
            </a:pPr>
            <a:r>
              <a:rPr lang="en-US"/>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3657600" y="4307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Push the argument a on the stack</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3657600" y="4883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321000" y="17568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Call the PLT entry for the </a:t>
            </a:r>
            <a:r>
              <a:rPr lang="en-US">
                <a:solidFill>
                  <a:srgbClr val="1B75BC"/>
                </a:solidFill>
              </a:rPr>
              <a:t>ml_util_func()</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3657600" y="5423400"/>
            <a:ext cx="3200400"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4847760" y="1828800"/>
            <a:ext cx="4296240" cy="1828800"/>
          </a:xfrm>
        </p:spPr>
        <p:txBody>
          <a:bodyPr>
            <a:normAutofit fontScale="62500" lnSpcReduction="20000"/>
          </a:bodyPr>
          <a:lstStyle/>
          <a:p>
            <a:pPr lvl="0">
              <a:buSzPct val="45000"/>
              <a:buFont typeface="StarSymbol"/>
              <a:buChar char="●"/>
            </a:pPr>
            <a:r>
              <a:rPr lang="en-US"/>
              <a:t>Jump to an address specified in 	GOT</a:t>
            </a:r>
          </a:p>
          <a:p>
            <a:pPr marL="0" lvl="1" indent="0" hangingPunct="0">
              <a:spcBef>
                <a:spcPts val="0"/>
              </a:spcBef>
              <a:spcAft>
                <a:spcPts val="1414"/>
              </a:spcAft>
              <a:buSzPct val="45000"/>
              <a:buFont typeface="StarSymbol"/>
              <a:buChar char="●"/>
            </a:pPr>
            <a:r>
              <a:rPr lang="en-US" sz="3200">
                <a:latin typeface="Liberation Sans" pitchFamily="18"/>
              </a:rPr>
              <a:t> [ebx+0x14] contains address 0x3a6</a:t>
            </a:r>
          </a:p>
          <a:p>
            <a:pPr marL="0" lvl="1" indent="0" hangingPunct="0">
              <a:spcBef>
                <a:spcPts val="0"/>
              </a:spcBef>
              <a:spcAft>
                <a:spcPts val="1414"/>
              </a:spcAft>
              <a:buSzPct val="45000"/>
              <a:buFont typeface="StarSymbol"/>
              <a:buChar char="●"/>
            </a:pPr>
            <a:r>
              <a:rPr lang="en-US" sz="320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57200" y="6459480"/>
            <a:ext cx="6172200"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Prepare arguments for the resolver</a:t>
            </a:r>
          </a:p>
          <a:p>
            <a:pPr lvl="0">
              <a:buSzPct val="45000"/>
              <a:buFont typeface="StarSymbol"/>
              <a:buChar char="●"/>
            </a:pPr>
            <a:endParaRPr lang="en-US"/>
          </a:p>
        </p:txBody>
      </p:sp>
      <p:sp>
        <p:nvSpPr>
          <p:cNvPr id="5" name="Freeform 4">
            <a:extLst>
              <a:ext uri="{FF2B5EF4-FFF2-40B4-BE49-F238E27FC236}">
                <a16:creationId xmlns:a16="http://schemas.microsoft.com/office/drawing/2014/main" id="{C85EF386-125E-9E07-1845-A8B72B7F26EE}"/>
              </a:ext>
            </a:extLst>
          </p:cNvPr>
          <p:cNvSpPr/>
          <p:nvPr/>
        </p:nvSpPr>
        <p:spPr>
          <a:xfrm>
            <a:off x="457200" y="6736680"/>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457200" y="696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296240" cy="1828800"/>
          </a:xfrm>
        </p:spPr>
        <p:txBody>
          <a:bodyPr>
            <a:normAutofit fontScale="70000" lnSpcReduction="20000"/>
          </a:bodyPr>
          <a:lstStyle/>
          <a:p>
            <a:pPr lvl="0">
              <a:buSzPct val="45000"/>
              <a:buFont typeface="StarSymbol"/>
              <a:buChar char="●"/>
            </a:pPr>
            <a:r>
              <a:rPr lang="en-US"/>
              <a:t>After the address of </a:t>
            </a:r>
            <a:r>
              <a:rPr lang="en-US">
                <a:solidFill>
                  <a:srgbClr val="1B75BC"/>
                </a:solidFill>
              </a:rPr>
              <a:t>ml_util_func()</a:t>
            </a:r>
            <a:r>
              <a:rPr lang="en-US"/>
              <a:t> is resolved</a:t>
            </a:r>
          </a:p>
          <a:p>
            <a:pPr marL="0" lvl="1" indent="0" hangingPunct="0">
              <a:spcBef>
                <a:spcPts val="0"/>
              </a:spcBef>
              <a:spcAft>
                <a:spcPts val="1414"/>
              </a:spcAft>
              <a:buSzPct val="45000"/>
              <a:buFont typeface="StarSymbol"/>
              <a:buChar char="●"/>
            </a:pPr>
            <a:r>
              <a:rPr lang="en-US" sz="3200">
                <a:latin typeface="Liberation Sans" pitchFamily="18"/>
              </a:rPr>
              <a:t>i.e., on the next invocation</a:t>
            </a:r>
          </a:p>
          <a:p>
            <a:pPr lvl="0">
              <a:buSzPct val="45000"/>
              <a:buFont typeface="StarSymbol"/>
              <a:buChar char="●"/>
            </a:pPr>
            <a:r>
              <a:rPr lang="en-US"/>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200" y="642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lvl="0">
              <a:buSzPct val="45000"/>
              <a:buFont typeface="StarSymbol"/>
              <a:buChar char="●"/>
            </a:pPr>
            <a:r>
              <a:rPr lang="en-US"/>
              <a:t>Kernel reads the program from disk</a:t>
            </a:r>
          </a:p>
          <a:p>
            <a:pPr lvl="0">
              <a:buSzPct val="45000"/>
              <a:buFont typeface="StarSymbol"/>
              <a:buChar char="●"/>
            </a:pPr>
            <a:r>
              <a:rPr lang="en-US"/>
              <a:t>Kernel can handle multiple executable formats</a:t>
            </a:r>
          </a:p>
          <a:p>
            <a:pPr marL="0" lvl="1" indent="0" hangingPunct="0">
              <a:spcBef>
                <a:spcPts val="0"/>
              </a:spcBef>
              <a:spcAft>
                <a:spcPts val="1414"/>
              </a:spcAft>
              <a:buSzPct val="45000"/>
              <a:buFont typeface="StarSymbol"/>
              <a:buChar char="●"/>
            </a:pPr>
            <a:r>
              <a:rPr lang="en-US" sz="3200">
                <a:latin typeface="Liberation Sans" pitchFamily="18"/>
              </a:rPr>
              <a:t>It tries all of them one by one until it succeeds</a:t>
            </a:r>
          </a:p>
          <a:p>
            <a:pPr marL="0" lvl="1" indent="0" hangingPunct="0">
              <a:spcBef>
                <a:spcPts val="0"/>
              </a:spcBef>
              <a:spcAft>
                <a:spcPts val="1414"/>
              </a:spcAft>
              <a:buSzPct val="45000"/>
              <a:buFont typeface="StarSymbol"/>
              <a:buChar char="●"/>
            </a:pPr>
            <a:r>
              <a:rPr lang="en-US" sz="3200">
                <a:latin typeface="Liberation Sans" pitchFamily="18"/>
              </a:rPr>
              <a:t>E.g. it can execute scripts by noticing that the program starts with</a:t>
            </a:r>
          </a:p>
          <a:p>
            <a:pPr marL="0" lvl="2" indent="0" hangingPunct="0">
              <a:spcBef>
                <a:spcPts val="0"/>
              </a:spcBef>
              <a:spcAft>
                <a:spcPts val="1414"/>
              </a:spcAft>
              <a:buSzPct val="75000"/>
              <a:buFont typeface="StarSymbol"/>
              <a:buChar char="–"/>
            </a:pPr>
            <a:r>
              <a:rPr lang="en-US" sz="3200">
                <a:latin typeface="Liberation Sans" pitchFamily="18"/>
              </a:rPr>
              <a:t>#!</a:t>
            </a:r>
          </a:p>
          <a:p>
            <a:pPr lvl="0">
              <a:buSzPct val="45000"/>
              <a:buFont typeface="StarSymbol"/>
              <a:buChar char="●"/>
            </a:pPr>
            <a:r>
              <a:rPr lang="en-US"/>
              <a:t>We’ll concentrate on ELF</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Execute this command in GDB</a:t>
            </a:r>
          </a:p>
          <a:p>
            <a:pPr marL="0" lvl="1" indent="0" hangingPunct="0">
              <a:spcBef>
                <a:spcPts val="0"/>
              </a:spcBef>
              <a:buNone/>
            </a:pPr>
            <a:r>
              <a:rPr lang="en-US" sz="3200">
                <a:solidFill>
                  <a:srgbClr val="94476B"/>
                </a:solidFill>
                <a:latin typeface="LMMono10" pitchFamily="17"/>
              </a:rPr>
              <a:t>(gdb) set backtrace past-main on</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a:t>Example for our homework</a:t>
            </a:r>
          </a:p>
          <a:p>
            <a:pPr marL="0" lvl="1" indent="0" hangingPunct="0">
              <a:spcBef>
                <a:spcPts val="0"/>
              </a:spcBef>
              <a:spcAft>
                <a:spcPts val="1414"/>
              </a:spcAft>
              <a:buNone/>
            </a:pPr>
            <a:r>
              <a:rPr lang="en-US" sz="3200">
                <a:solidFill>
                  <a:srgbClr val="94476B"/>
                </a:solidFill>
                <a:latin typeface="LMMono10" pitchFamily="17"/>
              </a:rPr>
              <a:t>Breakpoint 1, main () at main.c:26</a:t>
            </a:r>
          </a:p>
          <a:p>
            <a:pPr marL="0" lvl="1" indent="0" hangingPunct="0">
              <a:spcBef>
                <a:spcPts val="0"/>
              </a:spcBef>
              <a:spcAft>
                <a:spcPts val="1414"/>
              </a:spcAft>
              <a:buNone/>
            </a:pPr>
            <a:r>
              <a:rPr lang="en-US" sz="3200">
                <a:solidFill>
                  <a:srgbClr val="94476B"/>
                </a:solidFill>
                <a:latin typeface="LMMono10" pitchFamily="17"/>
              </a:rPr>
              <a:t>26	    s = sum(100);</a:t>
            </a:r>
          </a:p>
          <a:p>
            <a:pPr marL="0" lvl="1" indent="0" hangingPunct="0">
              <a:spcBef>
                <a:spcPts val="0"/>
              </a:spcBef>
              <a:spcAft>
                <a:spcPts val="1414"/>
              </a:spcAft>
              <a:buNone/>
            </a:pPr>
            <a:r>
              <a:rPr lang="en-US" sz="3200">
                <a:solidFill>
                  <a:srgbClr val="94476B"/>
                </a:solidFill>
                <a:latin typeface="LMMono10" pitchFamily="17"/>
              </a:rPr>
              <a:t>Missing separate debuginfos, use: debuginfo-install glibc-2.17-292.el7.i686</a:t>
            </a:r>
          </a:p>
          <a:p>
            <a:pPr marL="0" lvl="1" indent="0" hangingPunct="0">
              <a:spcBef>
                <a:spcPts val="0"/>
              </a:spcBef>
              <a:spcAft>
                <a:spcPts val="1414"/>
              </a:spcAft>
              <a:buNone/>
            </a:pPr>
            <a:r>
              <a:rPr lang="en-US" sz="3200">
                <a:solidFill>
                  <a:srgbClr val="94476B"/>
                </a:solidFill>
                <a:latin typeface="LMMono10" pitchFamily="17"/>
              </a:rPr>
              <a:t>(gdb) set backtrace past-main on</a:t>
            </a:r>
          </a:p>
          <a:p>
            <a:pPr marL="0" lvl="1" indent="0" hangingPunct="0">
              <a:spcBef>
                <a:spcPts val="0"/>
              </a:spcBef>
              <a:spcAft>
                <a:spcPts val="1414"/>
              </a:spcAft>
              <a:buNone/>
            </a:pPr>
            <a:r>
              <a:rPr lang="en-US" sz="3200">
                <a:solidFill>
                  <a:srgbClr val="94476B"/>
                </a:solidFill>
                <a:latin typeface="LMMono10" pitchFamily="17"/>
              </a:rPr>
              <a:t>(gdb) bt</a:t>
            </a:r>
          </a:p>
          <a:p>
            <a:pPr marL="0" lvl="1" indent="0" hangingPunct="0">
              <a:spcBef>
                <a:spcPts val="0"/>
              </a:spcBef>
              <a:spcAft>
                <a:spcPts val="1414"/>
              </a:spcAft>
              <a:buNone/>
            </a:pPr>
            <a:r>
              <a:rPr lang="en-US" sz="3200">
                <a:solidFill>
                  <a:srgbClr val="94476B"/>
                </a:solidFill>
                <a:latin typeface="LMMono10" pitchFamily="17"/>
              </a:rPr>
              <a:t>#0  main () at main.c:26</a:t>
            </a:r>
          </a:p>
          <a:p>
            <a:pPr marL="0" lvl="1" indent="0" hangingPunct="0">
              <a:spcBef>
                <a:spcPts val="0"/>
              </a:spcBef>
              <a:spcAft>
                <a:spcPts val="1414"/>
              </a:spcAft>
              <a:buNone/>
            </a:pPr>
            <a:r>
              <a:rPr lang="en-US" sz="3200">
                <a:solidFill>
                  <a:srgbClr val="94476B"/>
                </a:solidFill>
                <a:latin typeface="LMMono10" pitchFamily="17"/>
              </a:rPr>
              <a:t>#1  0xf7dfb2a3 in __libc_start_main () from /lib/libc.so.6</a:t>
            </a:r>
          </a:p>
          <a:p>
            <a:pPr marL="0" lvl="1" indent="0" hangingPunct="0">
              <a:spcBef>
                <a:spcPts val="0"/>
              </a:spcBef>
              <a:spcAft>
                <a:spcPts val="1414"/>
              </a:spcAft>
              <a:buNone/>
            </a:pPr>
            <a:r>
              <a:rPr lang="en-US" sz="3200">
                <a:solidFill>
                  <a:srgbClr val="94476B"/>
                </a:solidFill>
                <a:latin typeface="LMMono10" pitchFamily="17"/>
              </a:rPr>
              <a:t>#2  0x08048331 in _start ()</a:t>
            </a:r>
          </a:p>
          <a:p>
            <a:pPr marL="0" lvl="1" indent="0" hangingPunct="0">
              <a:spcBef>
                <a:spcPts val="0"/>
              </a:spcBef>
              <a:spcAft>
                <a:spcPts val="1414"/>
              </a:spcAft>
              <a:buNone/>
            </a:pPr>
            <a:r>
              <a:rPr lang="en-US" sz="3200">
                <a:solidFill>
                  <a:srgbClr val="94476B"/>
                </a:solidFill>
                <a:latin typeface="LMMono10" pitchFamily="17"/>
              </a:rPr>
              <a:t>(gdb)</a:t>
            </a: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C++ needs a segment for invoking constructors for static variables</a:t>
            </a:r>
          </a:p>
          <a:p>
            <a:pPr marL="0" lvl="1" indent="0" hangingPunct="0">
              <a:spcBef>
                <a:spcPts val="0"/>
              </a:spcBef>
              <a:spcAft>
                <a:spcPts val="1414"/>
              </a:spcAft>
              <a:buSzPct val="45000"/>
              <a:buFont typeface="StarSymbol"/>
              <a:buChar char="●"/>
            </a:pPr>
            <a:r>
              <a:rPr lang="en-US" sz="3200">
                <a:latin typeface="Liberation Sans" pitchFamily="18"/>
              </a:rPr>
              <a:t>List of pointers to startup routines</a:t>
            </a:r>
          </a:p>
          <a:p>
            <a:pPr marL="0" lvl="2" indent="0" hangingPunct="0">
              <a:spcBef>
                <a:spcPts val="0"/>
              </a:spcBef>
              <a:spcAft>
                <a:spcPts val="1414"/>
              </a:spcAft>
              <a:buSzPct val="75000"/>
              <a:buFont typeface="StarSymbol"/>
              <a:buChar char="–"/>
            </a:pPr>
            <a:r>
              <a:rPr lang="en-US" sz="3200">
                <a:latin typeface="Liberation Sans" pitchFamily="18"/>
              </a:rPr>
              <a:t>Startup code in every module is put into an anonymous startup routine</a:t>
            </a:r>
          </a:p>
          <a:p>
            <a:pPr marL="0" lvl="2" indent="0" hangingPunct="0">
              <a:spcBef>
                <a:spcPts val="0"/>
              </a:spcBef>
              <a:spcAft>
                <a:spcPts val="1414"/>
              </a:spcAft>
              <a:buSzPct val="75000"/>
              <a:buFont typeface="StarSymbol"/>
              <a:buChar char="–"/>
            </a:pPr>
            <a:r>
              <a:rPr lang="en-US" sz="3200">
                <a:latin typeface="Liberation Sans" pitchFamily="18"/>
              </a:rPr>
              <a:t>Put into a segment called .init</a:t>
            </a:r>
          </a:p>
          <a:p>
            <a:pPr lvl="0">
              <a:buSzPct val="45000"/>
              <a:buFont typeface="StarSymbol"/>
              <a:buChar char="●"/>
            </a:pPr>
            <a:r>
              <a:rPr lang="en-US"/>
              <a:t>Problem</a:t>
            </a:r>
          </a:p>
          <a:p>
            <a:pPr marL="0" lvl="1" indent="0" hangingPunct="0">
              <a:spcBef>
                <a:spcPts val="0"/>
              </a:spcBef>
              <a:spcAft>
                <a:spcPts val="1414"/>
              </a:spcAft>
              <a:buSzPct val="45000"/>
              <a:buFont typeface="StarSymbol"/>
              <a:buChar char="●"/>
            </a:pPr>
            <a:r>
              <a:rPr lang="en-US" sz="3200">
                <a:latin typeface="Liberation Sans" pitchFamily="18"/>
              </a:rPr>
              <a:t>Order matters</a:t>
            </a:r>
          </a:p>
          <a:p>
            <a:pPr marL="0" lvl="1" indent="0" hangingPunct="0">
              <a:spcBef>
                <a:spcPts val="0"/>
              </a:spcBef>
              <a:spcAft>
                <a:spcPts val="1414"/>
              </a:spcAft>
              <a:buSzPct val="45000"/>
              <a:buFont typeface="StarSymbol"/>
              <a:buChar char="●"/>
            </a:pPr>
            <a:r>
              <a:rPr lang="en-US" sz="3200">
                <a:latin typeface="Liberation Sans" pitchFamily="18"/>
              </a:rPr>
              <a:t>Ideally you should track dependencies</a:t>
            </a:r>
          </a:p>
          <a:p>
            <a:pPr marL="0" lvl="2" indent="0" hangingPunct="0">
              <a:spcBef>
                <a:spcPts val="0"/>
              </a:spcBef>
              <a:spcAft>
                <a:spcPts val="1414"/>
              </a:spcAft>
              <a:buSzPct val="75000"/>
              <a:buFont typeface="StarSymbol"/>
              <a:buChar char="–"/>
            </a:pPr>
            <a:r>
              <a:rPr lang="en-US" sz="3200">
                <a:latin typeface="Liberation Sans" pitchFamily="18"/>
              </a:rPr>
              <a:t>This is not done</a:t>
            </a:r>
          </a:p>
          <a:p>
            <a:pPr marL="0" lvl="1" indent="0" hangingPunct="0">
              <a:spcBef>
                <a:spcPts val="0"/>
              </a:spcBef>
              <a:spcAft>
                <a:spcPts val="1414"/>
              </a:spcAft>
              <a:buSzPct val="45000"/>
              <a:buFont typeface="StarSymbol"/>
              <a:buChar char="●"/>
            </a:pPr>
            <a:r>
              <a:rPr lang="en-US" sz="3200">
                <a:latin typeface="Liberation Sans" pitchFamily="18"/>
              </a:rPr>
              <a:t>Simple hack</a:t>
            </a:r>
          </a:p>
          <a:p>
            <a:pPr marL="0" lvl="2" indent="0" hangingPunct="0">
              <a:spcBef>
                <a:spcPts val="0"/>
              </a:spcBef>
              <a:spcAft>
                <a:spcPts val="1414"/>
              </a:spcAft>
              <a:buSzPct val="75000"/>
              <a:buFont typeface="StarSymbol"/>
              <a:buChar char="–"/>
            </a:pPr>
            <a:r>
              <a:rPr lang="en-US" sz="3200">
                <a:latin typeface="Liberation Sans" pitchFamily="18"/>
              </a:rPr>
              <a:t>System libraries go first (.init), then user (.ctor)</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fontScale="70000" lnSpcReduction="20000"/>
          </a:bodyPr>
          <a:lstStyle/>
          <a:p>
            <a:pPr lvl="0"/>
            <a:endParaRPr lang="en-US">
              <a:solidFill>
                <a:srgbClr val="94476B"/>
              </a:solidFill>
              <a:latin typeface="LMMono10" pitchFamily="17"/>
            </a:endParaRPr>
          </a:p>
          <a:p>
            <a:pPr lvl="0">
              <a:spcAft>
                <a:spcPts val="0"/>
              </a:spcAft>
            </a:pPr>
            <a:r>
              <a:rPr lang="en-US">
                <a:solidFill>
                  <a:srgbClr val="94476B"/>
                </a:solidFill>
                <a:latin typeface="LMMono10" pitchFamily="17"/>
              </a:rPr>
              <a:t>#include &lt;stdio.h&gt;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void __attribute__ ((constructor)) a_constructor() {</a:t>
            </a:r>
          </a:p>
          <a:p>
            <a:pPr lvl="0">
              <a:spcAft>
                <a:spcPts val="0"/>
              </a:spcAft>
            </a:pPr>
            <a:r>
              <a:rPr lang="en-US">
                <a:solidFill>
                  <a:srgbClr val="94476B"/>
                </a:solidFill>
                <a:latin typeface="LMMono10" pitchFamily="17"/>
              </a:rPr>
              <a:t>    printf("%s\n", 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a:t>
            </a:r>
          </a:p>
          <a:p>
            <a:pPr lvl="0">
              <a:spcAft>
                <a:spcPts val="0"/>
              </a:spcAft>
            </a:pPr>
            <a:r>
              <a:rPr lang="en-US">
                <a:solidFill>
                  <a:srgbClr val="94476B"/>
                </a:solidFill>
                <a:latin typeface="LMMono10" pitchFamily="17"/>
              </a:rPr>
              <a:t>main()</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printf("%s\n",__FUNCTION__);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buSzPct val="45000"/>
              <a:buFont typeface="StarSymbol"/>
              <a:buChar char="●"/>
            </a:pPr>
            <a:r>
              <a:rPr lang="en-US" sz="5400"/>
              <a:t>Run it</a:t>
            </a:r>
          </a:p>
          <a:p>
            <a:pPr lvl="0">
              <a:spcAft>
                <a:spcPts val="0"/>
              </a:spcAft>
              <a:buSzPct val="45000"/>
              <a:buFont typeface="StarSymbol"/>
              <a:buChar char="●"/>
            </a:pPr>
            <a:r>
              <a:rPr lang="en-US">
                <a:solidFill>
                  <a:srgbClr val="94476B"/>
                </a:solidFill>
                <a:latin typeface="LMMono10" pitchFamily="17"/>
              </a:rPr>
              <a:t>$ ./hello</a:t>
            </a:r>
          </a:p>
          <a:p>
            <a:pPr lvl="0">
              <a:buSzPct val="45000"/>
              <a:buFont typeface="StarSymbol"/>
              <a:buChar char="●"/>
            </a:pPr>
            <a:r>
              <a:rPr lang="en-US">
                <a:solidFill>
                  <a:srgbClr val="94476B"/>
                </a:solidFill>
                <a:latin typeface="LMMono10" pitchFamily="17"/>
              </a:rPr>
              <a:t>a_constructor</a:t>
            </a:r>
          </a:p>
          <a:p>
            <a:pPr lvl="0">
              <a:buSzPct val="45000"/>
              <a:buFont typeface="StarSymbol"/>
              <a:buChar char="●"/>
            </a:pPr>
            <a:r>
              <a:rPr lang="en-US">
                <a:solidFill>
                  <a:srgbClr val="94476B"/>
                </a:solidFill>
                <a:latin typeface="LMMono10" pitchFamily="17"/>
              </a:rPr>
              <a:t>main</a:t>
            </a:r>
          </a:p>
          <a:p>
            <a:pPr lvl="0">
              <a:buSzPct val="45000"/>
              <a:buFont typeface="StarSymbol"/>
              <a:buChar char="●"/>
            </a:pPr>
            <a:r>
              <a:rPr lang="en-US">
                <a:solidFill>
                  <a:srgbClr val="94476B"/>
                </a:solidFill>
                <a:latin typeface="LMMono10" pitchFamily="17"/>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Map ELF sections into memory</a:t>
            </a:r>
          </a:p>
          <a:p>
            <a:pPr lvl="0">
              <a:buSzPct val="45000"/>
              <a:buFont typeface="StarSymbol"/>
              <a:buChar char="●"/>
            </a:pPr>
            <a:r>
              <a:rPr lang="en-US"/>
              <a:t>Note the interpreter section</a:t>
            </a:r>
          </a:p>
          <a:p>
            <a:pPr marL="0" lvl="1" indent="0" hangingPunct="0">
              <a:spcBef>
                <a:spcPts val="0"/>
              </a:spcBef>
              <a:spcAft>
                <a:spcPts val="1414"/>
              </a:spcAft>
              <a:buSzPct val="45000"/>
              <a:buFont typeface="StarSymbol"/>
              <a:buChar char="●"/>
            </a:pPr>
            <a:r>
              <a:rPr lang="en-US" sz="3200">
                <a:latin typeface="Liberation Sans" pitchFamily="18"/>
              </a:rPr>
              <a:t>Usually ld.so</a:t>
            </a:r>
          </a:p>
          <a:p>
            <a:pPr lvl="0">
              <a:buSzPct val="45000"/>
              <a:buFont typeface="StarSymbol"/>
              <a:buChar char="●"/>
            </a:pPr>
            <a:r>
              <a:rPr lang="en-US"/>
              <a:t>Map ld.so into memory</a:t>
            </a:r>
          </a:p>
          <a:p>
            <a:pPr marL="0" lvl="1" indent="0" hangingPunct="0">
              <a:spcBef>
                <a:spcPts val="0"/>
              </a:spcBef>
              <a:spcAft>
                <a:spcPts val="1414"/>
              </a:spcAft>
              <a:buSzPct val="45000"/>
              <a:buFont typeface="StarSymbol"/>
              <a:buChar char="●"/>
            </a:pPr>
            <a:r>
              <a:rPr lang="en-US" sz="3200">
                <a:latin typeface="Liberation Sans" pitchFamily="18"/>
              </a:rPr>
              <a:t>Start ld.so instead of the program</a:t>
            </a:r>
          </a:p>
          <a:p>
            <a:pPr lvl="0">
              <a:buSzPct val="45000"/>
              <a:buFont typeface="StarSymbol"/>
              <a:buChar char="●"/>
            </a:pPr>
            <a:r>
              <a:rPr lang="en-US"/>
              <a:t>Linker (ld.so) intializes itself</a:t>
            </a:r>
          </a:p>
          <a:p>
            <a:pPr lvl="0">
              <a:buSzPct val="45000"/>
              <a:buFont typeface="StarSymbol"/>
              <a:buChar char="●"/>
            </a:pPr>
            <a:r>
              <a:rPr lang="en-US"/>
              <a:t>Finds the names of shared libraries required by the program</a:t>
            </a:r>
          </a:p>
          <a:p>
            <a:pPr marL="0" lvl="1" indent="0" hangingPunct="0">
              <a:spcBef>
                <a:spcPts val="0"/>
              </a:spcBef>
              <a:spcAft>
                <a:spcPts val="1414"/>
              </a:spcAft>
              <a:buSzPct val="45000"/>
              <a:buFont typeface="StarSymbol"/>
              <a:buChar char="●"/>
            </a:pPr>
            <a:r>
              <a:rPr lang="en-US" sz="3200">
                <a:latin typeface="Liberation Sans" pitchFamily="18"/>
              </a:rPr>
              <a:t>DT_NEEDED entries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The kernel checks if </a:t>
            </a:r>
            <a:r>
              <a:rPr lang="en-US">
                <a:solidFill>
                  <a:srgbClr val="1B75BC"/>
                </a:solidFill>
              </a:rPr>
              <a:t>PT_INTERP</a:t>
            </a:r>
            <a:r>
              <a:rPr lang="en-US"/>
              <a:t> is present in the ELF header</a:t>
            </a:r>
          </a:p>
          <a:p>
            <a:pPr marL="0" lvl="1" indent="0" hangingPunct="0">
              <a:spcBef>
                <a:spcPts val="0"/>
              </a:spcBef>
              <a:spcAft>
                <a:spcPts val="1414"/>
              </a:spcAft>
              <a:buSzPct val="45000"/>
              <a:buFont typeface="StarSymbol"/>
              <a:buChar char="●"/>
            </a:pPr>
            <a:r>
              <a:rPr lang="en-US" sz="3200">
                <a:latin typeface="Liberation Sans" pitchFamily="18"/>
              </a:rPr>
              <a:t>Reads the filename of the interpreter</a:t>
            </a:r>
          </a:p>
          <a:p>
            <a:pPr marL="0" lvl="1" indent="0" hangingPunct="0">
              <a:spcBef>
                <a:spcPts val="0"/>
              </a:spcBef>
              <a:spcAft>
                <a:spcPts val="1414"/>
              </a:spcAft>
              <a:buSzPct val="45000"/>
              <a:buFont typeface="StarSymbol"/>
              <a:buChar char="●"/>
            </a:pPr>
            <a:r>
              <a:rPr lang="en-US" sz="3200">
                <a:latin typeface="Liberation Sans" pitchFamily="18"/>
              </a:rPr>
              <a:t>Reads the interpreter and loads it in program’s memory</a:t>
            </a:r>
          </a:p>
          <a:p>
            <a:pPr marL="0" lvl="2" indent="0" hangingPunct="0">
              <a:spcBef>
                <a:spcPts val="0"/>
              </a:spcBef>
              <a:spcAft>
                <a:spcPts val="1414"/>
              </a:spcAft>
              <a:buSzPct val="75000"/>
              <a:buFont typeface="StarSymbol"/>
              <a:buChar char="–"/>
            </a:pPr>
            <a:r>
              <a:rPr lang="en-US" sz="3200">
                <a:latin typeface="Liberation Sans" pitchFamily="18"/>
              </a:rPr>
              <a:t>It’s an ELF executable itself</a:t>
            </a:r>
          </a:p>
          <a:p>
            <a:pPr marL="0" lvl="1" indent="0" hangingPunct="0">
              <a:spcBef>
                <a:spcPts val="0"/>
              </a:spcBef>
              <a:spcAft>
                <a:spcPts val="1414"/>
              </a:spcAft>
              <a:buSzPct val="45000"/>
              <a:buFont typeface="StarSymbol"/>
              <a:buChar char="●"/>
            </a:pPr>
            <a:r>
              <a:rPr lang="en-US" sz="3200">
                <a:latin typeface="Liberation Sans" pitchFamily="18"/>
              </a:rPr>
              <a:t>Sets to start the program at the entry point of the interpreter</a:t>
            </a:r>
          </a:p>
          <a:p>
            <a:pPr marL="0" lvl="2" indent="0" hangingPunct="0">
              <a:spcBef>
                <a:spcPts val="0"/>
              </a:spcBef>
              <a:spcAft>
                <a:spcPts val="1414"/>
              </a:spcAft>
              <a:buSzPct val="75000"/>
              <a:buFont typeface="StarSymbol"/>
              <a:buChar char="–"/>
            </a:pPr>
            <a:r>
              <a:rPr lang="en-US" sz="3200">
                <a:solidFill>
                  <a:srgbClr val="1B75BC"/>
                </a:solidFill>
                <a:latin typeface="Liberation Sans" pitchFamily="18"/>
              </a:rPr>
              <a:t>execv()</a:t>
            </a:r>
            <a:r>
              <a:rPr lang="en-US" sz="3200">
                <a:latin typeface="Liberation Sans" pitchFamily="18"/>
              </a:rPr>
              <a:t> completes starting interpreter</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92500" lnSpcReduction="20000"/>
          </a:bodyPr>
          <a:lstStyle/>
          <a:p>
            <a:pPr lvl="0">
              <a:buSzPct val="45000"/>
              <a:buFont typeface="StarSymbol"/>
              <a:buChar char="●"/>
            </a:pPr>
            <a:r>
              <a:rPr lang="en-US"/>
              <a:t>DT_RPATH symbol</a:t>
            </a:r>
          </a:p>
          <a:p>
            <a:pPr marL="0" lvl="1" indent="0" hangingPunct="0">
              <a:spcBef>
                <a:spcPts val="0"/>
              </a:spcBef>
              <a:spcAft>
                <a:spcPts val="1414"/>
              </a:spcAft>
              <a:buSzPct val="45000"/>
              <a:buFont typeface="StarSymbol"/>
              <a:buChar char="●"/>
            </a:pPr>
            <a:r>
              <a:rPr lang="en-US" sz="3200">
                <a:latin typeface="Liberation Sans" pitchFamily="18"/>
              </a:rPr>
              <a:t>Can be linked into a file by a normal linker at link time</a:t>
            </a:r>
          </a:p>
          <a:p>
            <a:pPr lvl="0">
              <a:buSzPct val="45000"/>
              <a:buFont typeface="StarSymbol"/>
              <a:buChar char="●"/>
            </a:pPr>
            <a:r>
              <a:rPr lang="en-US"/>
              <a:t>LD_LIBRARY_PATH</a:t>
            </a:r>
          </a:p>
          <a:p>
            <a:pPr lvl="0">
              <a:buSzPct val="45000"/>
              <a:buFont typeface="StarSymbol"/>
              <a:buChar char="●"/>
            </a:pPr>
            <a:r>
              <a:rPr lang="en-US"/>
              <a:t>Library cache file</a:t>
            </a:r>
          </a:p>
          <a:p>
            <a:pPr marL="0" lvl="1" indent="0" hangingPunct="0">
              <a:spcBef>
                <a:spcPts val="0"/>
              </a:spcBef>
              <a:spcAft>
                <a:spcPts val="1414"/>
              </a:spcAft>
              <a:buSzPct val="45000"/>
              <a:buFont typeface="StarSymbol"/>
              <a:buChar char="●"/>
            </a:pPr>
            <a:r>
              <a:rPr lang="en-US" sz="3200">
                <a:latin typeface="Liberation Sans" pitchFamily="18"/>
              </a:rPr>
              <a:t>/etc/ld.so.conf</a:t>
            </a:r>
          </a:p>
          <a:p>
            <a:pPr marL="0" lvl="1" indent="0" hangingPunct="0">
              <a:spcBef>
                <a:spcPts val="0"/>
              </a:spcBef>
              <a:spcAft>
                <a:spcPts val="1414"/>
              </a:spcAft>
              <a:buSzPct val="45000"/>
              <a:buFont typeface="StarSymbol"/>
              <a:buChar char="●"/>
            </a:pPr>
            <a:r>
              <a:rPr lang="en-US" sz="3200">
                <a:latin typeface="Liberation Sans" pitchFamily="18"/>
              </a:rPr>
              <a:t>This is the most normal way to resolve library paths</a:t>
            </a:r>
          </a:p>
          <a:p>
            <a:pPr lvl="0">
              <a:buSzPct val="45000"/>
              <a:buFont typeface="StarSymbol"/>
              <a:buChar char="●"/>
            </a:pPr>
            <a:r>
              <a:rPr lang="en-US"/>
              <a:t>Default library path</a:t>
            </a:r>
          </a:p>
          <a:p>
            <a:pPr marL="0" lvl="1" indent="0" hangingPunct="0">
              <a:spcBef>
                <a:spcPts val="0"/>
              </a:spcBef>
              <a:spcAft>
                <a:spcPts val="1414"/>
              </a:spcAft>
              <a:buSzPct val="45000"/>
              <a:buFont typeface="StarSymbol"/>
              <a:buChar char="●"/>
            </a:pPr>
            <a:r>
              <a:rPr lang="en-US" sz="3200">
                <a:latin typeface="Liberation Sans" pitchFamily="18"/>
              </a:rPr>
              <a:t>/usr/lib</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lvl="0">
              <a:buSzPct val="45000"/>
              <a:buFont typeface="StarSymbol"/>
              <a:buChar char="●"/>
            </a:pPr>
            <a:r>
              <a:rPr lang="en-US"/>
              <a:t>When the library is found it is loaded into memory</a:t>
            </a:r>
          </a:p>
          <a:p>
            <a:pPr marL="0" lvl="1" indent="0" hangingPunct="0">
              <a:spcBef>
                <a:spcPts val="0"/>
              </a:spcBef>
              <a:spcAft>
                <a:spcPts val="1414"/>
              </a:spcAft>
              <a:buSzPct val="45000"/>
              <a:buFont typeface="StarSymbol"/>
              <a:buChar char="●"/>
            </a:pPr>
            <a:r>
              <a:rPr lang="en-US" sz="3200">
                <a:latin typeface="Liberation Sans" pitchFamily="18"/>
              </a:rPr>
              <a:t>Linker adds its symbol table to the linked list of symbol tables</a:t>
            </a:r>
          </a:p>
          <a:p>
            <a:pPr marL="0" lvl="1" indent="0" hangingPunct="0">
              <a:spcBef>
                <a:spcPts val="0"/>
              </a:spcBef>
              <a:spcAft>
                <a:spcPts val="1414"/>
              </a:spcAft>
              <a:buSzPct val="45000"/>
              <a:buFont typeface="StarSymbol"/>
              <a:buChar char="●"/>
            </a:pPr>
            <a:r>
              <a:rPr lang="en-US" sz="3200">
                <a:latin typeface="Liberation Sans" pitchFamily="18"/>
              </a:rPr>
              <a:t>Recursively searches if the library depends on other libraries</a:t>
            </a:r>
          </a:p>
          <a:p>
            <a:pPr marL="0" lvl="2" indent="0" hangingPunct="0">
              <a:spcBef>
                <a:spcPts val="0"/>
              </a:spcBef>
              <a:spcAft>
                <a:spcPts val="1414"/>
              </a:spcAft>
              <a:buSzPct val="75000"/>
              <a:buFont typeface="StarSymbol"/>
              <a:buChar char="–"/>
            </a:pPr>
            <a:r>
              <a:rPr lang="en-US" sz="3200">
                <a:latin typeface="Liberation Sans" pitchFamily="18"/>
              </a:rPr>
              <a:t>Loads them if needed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lvl="0">
              <a:buSzPct val="45000"/>
              <a:buFont typeface="StarSymbol"/>
              <a:buChar char="●"/>
            </a:pPr>
            <a:r>
              <a:rPr lang="en-US"/>
              <a:t>Remember PIC needs relocation in the data segment and GOT</a:t>
            </a:r>
          </a:p>
          <a:p>
            <a:pPr marL="0" lvl="1" indent="0" hangingPunct="0">
              <a:spcBef>
                <a:spcPts val="0"/>
              </a:spcBef>
              <a:spcAft>
                <a:spcPts val="1414"/>
              </a:spcAft>
              <a:buSzPct val="45000"/>
              <a:buFont typeface="StarSymbol"/>
              <a:buChar char="●"/>
            </a:pPr>
            <a:r>
              <a:rPr lang="en-US" sz="3200">
                <a:latin typeface="Liberation Sans" pitchFamily="18"/>
              </a:rPr>
              <a:t>ld.so linker performs this relocation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5165202" y="3506869"/>
            <a:ext cx="431107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5" name="TextBox 4">
            <a:extLst>
              <a:ext uri="{FF2B5EF4-FFF2-40B4-BE49-F238E27FC236}">
                <a16:creationId xmlns:a16="http://schemas.microsoft.com/office/drawing/2014/main" id="{8B0428AB-E420-92B3-3BCB-6DE946B5E93D}"/>
              </a:ext>
            </a:extLst>
          </p:cNvPr>
          <p:cNvSpPr txBox="1"/>
          <p:nvPr/>
        </p:nvSpPr>
        <p:spPr>
          <a:xfrm>
            <a:off x="5165202" y="4936352"/>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68161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a:xfrm>
            <a:off x="503999" y="1563480"/>
            <a:ext cx="9207160" cy="5578100"/>
          </a:xfrm>
        </p:spPr>
        <p:txBody>
          <a:bodyPr>
            <a:normAutofit fontScale="92500"/>
          </a:bodyPr>
          <a:lstStyle/>
          <a:p>
            <a:pPr marL="457200" lvl="0" indent="-457200">
              <a:lnSpc>
                <a:spcPct val="120000"/>
              </a:lnSpc>
              <a:buSzPct val="100000"/>
              <a:buFont typeface="Arial" panose="020B0604020202020204" pitchFamily="34" charset="0"/>
              <a:buChar char="•"/>
            </a:pPr>
            <a:r>
              <a:rPr lang="en-US" sz="2800" dirty="0"/>
              <a:t>Conceptually: five kinds of information</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Header</a:t>
            </a:r>
            <a:r>
              <a:rPr lang="en-US" sz="2400" dirty="0">
                <a:latin typeface="Liberation Sans" pitchFamily="18"/>
              </a:rPr>
              <a:t>: code size, name of the source file, creation date</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Object code</a:t>
            </a:r>
            <a:r>
              <a:rPr lang="en-US" sz="2400" dirty="0">
                <a:latin typeface="Liberation Sans" pitchFamily="18"/>
              </a:rPr>
              <a:t>: binary instruction and data generated by the compiler</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Relocation information</a:t>
            </a:r>
            <a:r>
              <a:rPr lang="en-US" sz="2400" dirty="0">
                <a:latin typeface="Liberation Sans" pitchFamily="18"/>
              </a:rPr>
              <a:t>: list of places in the object code that need to be patched</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Symbols</a:t>
            </a:r>
            <a:r>
              <a:rPr lang="en-US" sz="2400" dirty="0">
                <a:latin typeface="Liberation Sans" pitchFamily="18"/>
              </a:rPr>
              <a:t>: </a:t>
            </a:r>
          </a:p>
          <a:p>
            <a:pPr marL="1371600" lvl="3" indent="-457200" hangingPunct="0">
              <a:lnSpc>
                <a:spcPct val="120000"/>
              </a:lnSpc>
              <a:spcBef>
                <a:spcPts val="0"/>
              </a:spcBef>
              <a:spcAft>
                <a:spcPts val="1414"/>
              </a:spcAft>
              <a:buSzPct val="100000"/>
            </a:pPr>
            <a:r>
              <a:rPr lang="en-US" sz="2400" dirty="0">
                <a:latin typeface="Liberation Sans" pitchFamily="18"/>
              </a:rPr>
              <a:t>Global symbols defined by this module</a:t>
            </a:r>
          </a:p>
          <a:p>
            <a:pPr marL="1371600" lvl="4" indent="-457200" hangingPunct="0">
              <a:lnSpc>
                <a:spcPct val="120000"/>
              </a:lnSpc>
              <a:spcBef>
                <a:spcPts val="0"/>
              </a:spcBef>
              <a:spcAft>
                <a:spcPts val="1414"/>
              </a:spcAft>
              <a:buSzPct val="100000"/>
            </a:pPr>
            <a:r>
              <a:rPr lang="en-US" sz="2400" dirty="0">
                <a:latin typeface="Liberation Sans" pitchFamily="18"/>
              </a:rPr>
              <a:t>Symbols to be imported from other modules</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Debugging information</a:t>
            </a:r>
            <a:r>
              <a:rPr lang="en-US" sz="2400" dirty="0">
                <a:latin typeface="Liberation Sans" pitchFamily="18"/>
              </a:rPr>
              <a:t>: source file and file number information, local symbols, data structure description</a:t>
            </a:r>
          </a:p>
          <a:p>
            <a:pPr lvl="0">
              <a:lnSpc>
                <a:spcPct val="120000"/>
              </a:lnSpc>
              <a:buSzPct val="45000"/>
              <a:buFont typeface="StarSymbol"/>
              <a:buChar char="●"/>
            </a:pP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normAutofit/>
          </a:bodyPr>
          <a:lstStyle/>
          <a:p>
            <a:pPr marL="457200" lvl="0" indent="-457200">
              <a:buSzPct val="100000"/>
              <a:buFont typeface="Arial" panose="020B0604020202020204" pitchFamily="34" charset="0"/>
              <a:buChar char="•"/>
            </a:pPr>
            <a:r>
              <a:rPr lang="en-US" sz="2800" dirty="0"/>
              <a:t>Small header</a:t>
            </a:r>
          </a:p>
          <a:p>
            <a:pPr marL="457200" lvl="0" indent="-457200">
              <a:buSzPct val="100000"/>
              <a:buFont typeface="Arial" panose="020B0604020202020204" pitchFamily="34" charset="0"/>
              <a:buChar char="•"/>
            </a:pPr>
            <a:r>
              <a:rPr lang="en-US" sz="2800" dirty="0"/>
              <a:t>Text section</a:t>
            </a:r>
          </a:p>
          <a:p>
            <a:pPr marL="457200" lvl="1" indent="-457200" hangingPunct="0">
              <a:spcBef>
                <a:spcPts val="0"/>
              </a:spcBef>
              <a:spcAft>
                <a:spcPts val="1414"/>
              </a:spcAft>
              <a:buSzPct val="100000"/>
            </a:pPr>
            <a:r>
              <a:rPr lang="en-US" sz="2800" dirty="0"/>
              <a:t>Executable code</a:t>
            </a:r>
          </a:p>
          <a:p>
            <a:pPr marL="457200" lvl="0" indent="-457200">
              <a:buSzPct val="100000"/>
              <a:buFont typeface="Arial" panose="020B0604020202020204" pitchFamily="34" charset="0"/>
              <a:buChar char="•"/>
            </a:pPr>
            <a:r>
              <a:rPr lang="en-US" sz="2800" dirty="0"/>
              <a:t>Data section</a:t>
            </a:r>
          </a:p>
          <a:p>
            <a:pPr marL="457200" lvl="1" indent="-457200" hangingPunct="0">
              <a:spcBef>
                <a:spcPts val="0"/>
              </a:spcBef>
              <a:spcAft>
                <a:spcPts val="1414"/>
              </a:spcAft>
              <a:buSzPct val="100000"/>
            </a:pPr>
            <a:r>
              <a:rPr lang="en-US" sz="2800" dirty="0"/>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fontScale="92500"/>
          </a:bodyPr>
          <a:lstStyle/>
          <a:p>
            <a:pPr marL="457200" lvl="0" indent="-457200">
              <a:buSzPct val="100000"/>
              <a:buFont typeface="Arial" panose="020B0604020202020204" pitchFamily="34" charset="0"/>
              <a:buChar char="•"/>
            </a:pPr>
            <a:r>
              <a:rPr lang="en-US" dirty="0"/>
              <a:t>A.OUT header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a_magic</a:t>
            </a:r>
            <a:r>
              <a:rPr lang="en-US" sz="3000" dirty="0">
                <a:solidFill>
                  <a:srgbClr val="94476B"/>
                </a:solidFill>
                <a:latin typeface="FiraMono Nerd Font" panose="020B0509050000020004" pitchFamily="49" charset="0"/>
                <a:ea typeface="FiraMono Nerd Font" panose="020B0509050000020004" pitchFamily="49" charset="0"/>
              </a:rPr>
              <a:t>;  // magic number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a_text</a:t>
            </a:r>
            <a:r>
              <a:rPr lang="en-US" sz="3000" dirty="0">
                <a:solidFill>
                  <a:srgbClr val="94476B"/>
                </a:solidFill>
                <a:latin typeface="FiraMono Nerd Font" panose="020B0509050000020004" pitchFamily="49" charset="0"/>
                <a:ea typeface="FiraMono Nerd Font" panose="020B0509050000020004" pitchFamily="49" charset="0"/>
              </a:rPr>
              <a:t>;   // text segment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a_data</a:t>
            </a:r>
            <a:r>
              <a:rPr lang="en-US" sz="3000" dirty="0">
                <a:solidFill>
                  <a:srgbClr val="94476B"/>
                </a:solidFill>
                <a:latin typeface="FiraMono Nerd Font" panose="020B0509050000020004" pitchFamily="49" charset="0"/>
                <a:ea typeface="FiraMono Nerd Font" panose="020B0509050000020004" pitchFamily="49" charset="0"/>
              </a:rPr>
              <a:t>;   // 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a_bss</a:t>
            </a:r>
            <a:r>
              <a:rPr lang="en-US" sz="3000" dirty="0">
                <a:solidFill>
                  <a:srgbClr val="94476B"/>
                </a:solidFill>
                <a:latin typeface="FiraMono Nerd Font" panose="020B0509050000020004" pitchFamily="49" charset="0"/>
                <a:ea typeface="FiraMono Nerd Font" panose="020B0509050000020004" pitchFamily="49" charset="0"/>
              </a:rPr>
              <a:t>;    // uninitialized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a_syms</a:t>
            </a:r>
            <a:r>
              <a:rPr lang="en-US" sz="3000" dirty="0">
                <a:solidFill>
                  <a:srgbClr val="94476B"/>
                </a:solidFill>
                <a:latin typeface="FiraMono Nerd Font" panose="020B0509050000020004" pitchFamily="49" charset="0"/>
                <a:ea typeface="FiraMono Nerd Font" panose="020B0509050000020004" pitchFamily="49" charset="0"/>
              </a:rPr>
              <a:t>;   // symbol table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a_entry</a:t>
            </a:r>
            <a:r>
              <a:rPr lang="en-US" sz="3000" dirty="0">
                <a:solidFill>
                  <a:srgbClr val="94476B"/>
                </a:solidFill>
                <a:latin typeface="FiraMono Nerd Font" panose="020B0509050000020004" pitchFamily="49" charset="0"/>
                <a:ea typeface="FiraMono Nerd Font" panose="020B0509050000020004" pitchFamily="49" charset="0"/>
              </a:rPr>
              <a:t>;  // entry point</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a_trsize</a:t>
            </a:r>
            <a:r>
              <a:rPr lang="en-US" sz="3000" dirty="0">
                <a:solidFill>
                  <a:srgbClr val="94476B"/>
                </a:solidFill>
                <a:latin typeface="FiraMono Nerd Font" panose="020B0509050000020004" pitchFamily="49" charset="0"/>
                <a:ea typeface="FiraMono Nerd Font" panose="020B0509050000020004" pitchFamily="49" charset="0"/>
              </a:rPr>
              <a:t>; // text relocation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a_drsize</a:t>
            </a:r>
            <a:r>
              <a:rPr lang="en-US" sz="3000" dirty="0">
                <a:solidFill>
                  <a:srgbClr val="94476B"/>
                </a:solidFill>
                <a:latin typeface="FiraMono Nerd Font" panose="020B0509050000020004" pitchFamily="49" charset="0"/>
                <a:ea typeface="FiraMono Nerd Font" panose="020B0509050000020004" pitchFamily="49" charset="0"/>
              </a:rPr>
              <a:t>; // data relocation size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a:xfrm>
            <a:off x="503999" y="1769040"/>
            <a:ext cx="9071640" cy="5337816"/>
          </a:xfrm>
        </p:spPr>
        <p:txBody>
          <a:bodyPr>
            <a:normAutofit fontScale="85000" lnSpcReduction="20000"/>
          </a:bodyPr>
          <a:lstStyle/>
          <a:p>
            <a:pPr marL="457200" lvl="0" indent="-457200">
              <a:buSzPct val="100000"/>
              <a:buFont typeface="Arial" panose="020B0604020202020204" pitchFamily="34" charset="0"/>
              <a:buChar char="•"/>
            </a:pPr>
            <a:r>
              <a:rPr lang="en-US" dirty="0">
                <a:solidFill>
                  <a:schemeClr val="accent4"/>
                </a:solidFill>
              </a:rPr>
              <a:t>Read the header </a:t>
            </a:r>
            <a:r>
              <a:rPr lang="en-US" dirty="0"/>
              <a:t>to get segment sizes</a:t>
            </a:r>
          </a:p>
          <a:p>
            <a:pPr marL="457200" lvl="0" indent="-457200">
              <a:buSzPct val="100000"/>
              <a:buFont typeface="Arial" panose="020B0604020202020204" pitchFamily="34" charset="0"/>
              <a:buChar char="•"/>
            </a:pPr>
            <a:r>
              <a:rPr lang="en-US" dirty="0"/>
              <a:t>Check if there is a </a:t>
            </a:r>
            <a:r>
              <a:rPr lang="en-US" dirty="0">
                <a:solidFill>
                  <a:schemeClr val="accent4"/>
                </a:solidFill>
              </a:rPr>
              <a:t>shareable code segment </a:t>
            </a:r>
            <a:r>
              <a:rPr lang="en-US" dirty="0"/>
              <a:t>for this file</a:t>
            </a:r>
          </a:p>
          <a:p>
            <a:pPr marL="914400" lvl="3" indent="-457200" hangingPunct="0">
              <a:spcBef>
                <a:spcPts val="0"/>
              </a:spcBef>
              <a:spcAft>
                <a:spcPts val="1414"/>
              </a:spcAft>
              <a:buSzPct val="100000"/>
            </a:pPr>
            <a:r>
              <a:rPr lang="en-US" sz="3000" dirty="0">
                <a:latin typeface="Liberation Sans" pitchFamily="18"/>
              </a:rPr>
              <a:t>If not, create one,</a:t>
            </a:r>
          </a:p>
          <a:p>
            <a:pPr marL="914400" lvl="3" indent="-457200" hangingPunct="0">
              <a:spcBef>
                <a:spcPts val="0"/>
              </a:spcBef>
              <a:spcAft>
                <a:spcPts val="1414"/>
              </a:spcAft>
              <a:buSzPct val="100000"/>
            </a:pPr>
            <a:r>
              <a:rPr lang="en-US" sz="3000" dirty="0">
                <a:latin typeface="Liberation Sans" pitchFamily="18"/>
              </a:rPr>
              <a:t>Map into the address space,</a:t>
            </a:r>
          </a:p>
          <a:p>
            <a:pPr marL="914400" lvl="3" indent="-457200" hangingPunct="0">
              <a:spcBef>
                <a:spcPts val="0"/>
              </a:spcBef>
              <a:spcAft>
                <a:spcPts val="1414"/>
              </a:spcAft>
              <a:buSzPct val="100000"/>
            </a:pPr>
            <a:r>
              <a:rPr lang="en-US" sz="3000" dirty="0">
                <a:latin typeface="Liberation Sans" pitchFamily="18"/>
              </a:rPr>
              <a:t>Read segment from a file into the address space</a:t>
            </a:r>
          </a:p>
          <a:p>
            <a:pPr marL="457200" lvl="0" indent="-457200">
              <a:buSzPct val="100000"/>
              <a:buFont typeface="Arial" panose="020B0604020202020204" pitchFamily="34" charset="0"/>
              <a:buChar char="•"/>
            </a:pPr>
            <a:r>
              <a:rPr lang="en-US" dirty="0"/>
              <a:t>Create a </a:t>
            </a:r>
            <a:r>
              <a:rPr lang="en-US" dirty="0">
                <a:solidFill>
                  <a:schemeClr val="accent4"/>
                </a:solidFill>
              </a:rPr>
              <a:t>private data segment</a:t>
            </a:r>
          </a:p>
          <a:p>
            <a:pPr marL="914400" lvl="3" indent="-457200" hangingPunct="0">
              <a:spcBef>
                <a:spcPts val="0"/>
              </a:spcBef>
              <a:spcAft>
                <a:spcPts val="1414"/>
              </a:spcAft>
              <a:buSzPct val="100000"/>
            </a:pPr>
            <a:r>
              <a:rPr lang="en-US" sz="3000" dirty="0">
                <a:latin typeface="Liberation Sans" pitchFamily="18"/>
              </a:rPr>
              <a:t>Large enough for data and BSS</a:t>
            </a:r>
          </a:p>
          <a:p>
            <a:pPr marL="914400" lvl="3" indent="-457200" hangingPunct="0">
              <a:spcBef>
                <a:spcPts val="0"/>
              </a:spcBef>
              <a:spcAft>
                <a:spcPts val="1414"/>
              </a:spcAft>
              <a:buSzPct val="100000"/>
            </a:pPr>
            <a:r>
              <a:rPr lang="en-US" sz="3000" dirty="0">
                <a:latin typeface="Liberation Sans" pitchFamily="18"/>
              </a:rPr>
              <a:t>Read data segment, zero out the BSS segment</a:t>
            </a:r>
          </a:p>
          <a:p>
            <a:pPr marL="457200" lvl="0" indent="-457200">
              <a:buSzPct val="100000"/>
              <a:buFont typeface="Arial" panose="020B0604020202020204" pitchFamily="34" charset="0"/>
              <a:buChar char="•"/>
            </a:pPr>
            <a:r>
              <a:rPr lang="en-US" dirty="0"/>
              <a:t>Create and map </a:t>
            </a:r>
            <a:r>
              <a:rPr lang="en-US" dirty="0">
                <a:solidFill>
                  <a:schemeClr val="accent4"/>
                </a:solidFill>
              </a:rPr>
              <a:t>stack segment</a:t>
            </a:r>
          </a:p>
          <a:p>
            <a:pPr marL="914400" lvl="3" indent="-457200" hangingPunct="0">
              <a:spcBef>
                <a:spcPts val="0"/>
              </a:spcBef>
              <a:spcAft>
                <a:spcPts val="1414"/>
              </a:spcAft>
              <a:buSzPct val="100000"/>
            </a:pPr>
            <a:r>
              <a:rPr lang="en-US" sz="3000" dirty="0">
                <a:latin typeface="Liberation Sans" pitchFamily="18"/>
              </a:rPr>
              <a:t>Place arguments from the command line on the stack</a:t>
            </a:r>
          </a:p>
          <a:p>
            <a:pPr marL="457200" lvl="0" indent="-457200">
              <a:buSzPct val="100000"/>
              <a:buFont typeface="Arial" panose="020B0604020202020204" pitchFamily="34" charset="0"/>
              <a:buChar char="•"/>
            </a:pPr>
            <a:r>
              <a:rPr lang="en-US" dirty="0"/>
              <a:t>Jump to the </a:t>
            </a:r>
            <a:r>
              <a:rPr lang="en-US" dirty="0">
                <a:solidFill>
                  <a:schemeClr val="accent4"/>
                </a:solidFill>
              </a:rPr>
              <a:t>entry point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Relocatable object files (.o)</a:t>
            </a:r>
          </a:p>
          <a:p>
            <a:pPr marL="457200" lvl="0" indent="-457200">
              <a:buSzPct val="100000"/>
              <a:buFont typeface="Arial" panose="020B0604020202020204" pitchFamily="34" charset="0"/>
              <a:buChar char="•"/>
            </a:pPr>
            <a:r>
              <a:rPr lang="en-US" dirty="0"/>
              <a:t>Static libraries (.a)</a:t>
            </a:r>
          </a:p>
          <a:p>
            <a:pPr marL="457200" lvl="0" indent="-457200">
              <a:buSzPct val="100000"/>
              <a:buFont typeface="Arial" panose="020B0604020202020204" pitchFamily="34" charset="0"/>
              <a:buChar char="•"/>
            </a:pPr>
            <a:r>
              <a:rPr lang="en-US" dirty="0"/>
              <a:t>Shared libraries (.so)</a:t>
            </a:r>
          </a:p>
          <a:p>
            <a:pPr marL="457200" lvl="0" indent="-457200">
              <a:buSzPct val="100000"/>
              <a:buFont typeface="Arial" panose="020B0604020202020204" pitchFamily="34" charset="0"/>
              <a:buChar char="•"/>
            </a:pPr>
            <a:r>
              <a:rPr lang="en-US" dirty="0"/>
              <a:t>Executable files</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We looked at A.OUT, but Unix has a general format capable to hold all of these files</a:t>
            </a:r>
          </a:p>
          <a:p>
            <a:pPr marL="457200" lvl="1" indent="-457200" hangingPunct="0">
              <a:spcBef>
                <a:spcPts val="0"/>
              </a:spcBef>
              <a:spcAft>
                <a:spcPts val="1414"/>
              </a:spcAft>
              <a:buSzPct val="100000"/>
            </a:pPr>
            <a:r>
              <a:rPr lang="en-US" sz="3200" dirty="0">
                <a:solidFill>
                  <a:schemeClr val="accent4"/>
                </a:solidFill>
                <a:latin typeface="Liberation Sans" pitchFamily="18"/>
              </a:rPr>
              <a:t>ELF</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normAutofit fontScale="92500" lnSpcReduction="10000"/>
          </a:bodyPr>
          <a:lstStyle/>
          <a:p>
            <a:pPr marL="457200" lvl="0" indent="-457200">
              <a:buSzPct val="100000"/>
              <a:buFont typeface="Arial" panose="020B0604020202020204" pitchFamily="34" charset="0"/>
              <a:buChar char="•"/>
            </a:pPr>
            <a:r>
              <a:rPr lang="en-US" dirty="0"/>
              <a:t>Header</a:t>
            </a:r>
          </a:p>
          <a:p>
            <a:pPr marL="457200" lvl="1" indent="-457200" hangingPunct="0">
              <a:spcBef>
                <a:spcPts val="0"/>
              </a:spcBef>
              <a:spcAft>
                <a:spcPts val="1414"/>
              </a:spcAft>
              <a:buSzPct val="100000"/>
            </a:pPr>
            <a:r>
              <a:rPr lang="en-US" sz="3200" dirty="0">
                <a:latin typeface="Liberation Sans" pitchFamily="18"/>
              </a:rPr>
              <a:t>Magic number</a:t>
            </a:r>
          </a:p>
          <a:p>
            <a:pPr marL="457200" lvl="1" indent="-457200" hangingPunct="0">
              <a:spcBef>
                <a:spcPts val="0"/>
              </a:spcBef>
              <a:spcAft>
                <a:spcPts val="1414"/>
              </a:spcAft>
              <a:buSzPct val="100000"/>
            </a:pPr>
            <a:r>
              <a:rPr lang="en-US" sz="3200" dirty="0">
                <a:latin typeface="Liberation Sans" pitchFamily="18"/>
              </a:rPr>
              <a:t>Entry point</a:t>
            </a:r>
          </a:p>
          <a:p>
            <a:pPr marL="457200" lvl="1" indent="-457200" hangingPunct="0">
              <a:spcBef>
                <a:spcPts val="0"/>
              </a:spcBef>
              <a:spcAft>
                <a:spcPts val="1414"/>
              </a:spcAft>
              <a:buSzPct val="100000"/>
            </a:pPr>
            <a:r>
              <a:rPr lang="en-US" sz="3200" dirty="0">
                <a:latin typeface="Liberation Sans" pitchFamily="18"/>
              </a:rPr>
              <a:t>Pointers to two tables</a:t>
            </a:r>
          </a:p>
          <a:p>
            <a:pPr marL="914400" lvl="3" indent="-457200" hangingPunct="0">
              <a:spcBef>
                <a:spcPts val="0"/>
              </a:spcBef>
              <a:spcAft>
                <a:spcPts val="1414"/>
              </a:spcAft>
              <a:buSzPct val="100000"/>
            </a:pPr>
            <a:r>
              <a:rPr lang="en-US" sz="3000" dirty="0">
                <a:solidFill>
                  <a:schemeClr val="accent4"/>
                </a:solidFill>
                <a:latin typeface="Liberation Sans" pitchFamily="18"/>
              </a:rPr>
              <a:t>Program header </a:t>
            </a:r>
            <a:r>
              <a:rPr lang="en-US" sz="3000" dirty="0">
                <a:latin typeface="Liberation Sans" pitchFamily="18"/>
              </a:rPr>
              <a:t>table</a:t>
            </a:r>
          </a:p>
          <a:p>
            <a:pPr marL="914400" lvl="3" indent="-457200" hangingPunct="0">
              <a:spcBef>
                <a:spcPts val="0"/>
              </a:spcBef>
              <a:spcAft>
                <a:spcPts val="1414"/>
              </a:spcAft>
              <a:buSzPct val="100000"/>
            </a:pPr>
            <a:r>
              <a:rPr lang="en-US" sz="3000" dirty="0">
                <a:solidFill>
                  <a:schemeClr val="accent4"/>
                </a:solidFill>
                <a:latin typeface="Liberation Sans" pitchFamily="18"/>
              </a:rPr>
              <a:t>Section header </a:t>
            </a:r>
            <a:r>
              <a:rPr lang="en-US" sz="3000" dirty="0">
                <a:latin typeface="Liberation Sans" pitchFamily="18"/>
              </a:rPr>
              <a:t>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531016"/>
            <a:ext cx="4068000" cy="804960"/>
          </a:xfrm>
        </p:spPr>
        <p:txBody>
          <a:bodyPr/>
          <a:lstStyle/>
          <a:p>
            <a:pPr lvl="0"/>
            <a:r>
              <a:rPr lang="en-US" dirty="0"/>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8" y="457200"/>
            <a:ext cx="9279001" cy="6629400"/>
          </a:xfrm>
        </p:spPr>
        <p:txBody>
          <a:bodyPr>
            <a:normAutofit fontScale="55000" lnSpcReduction="20000"/>
          </a:bodyPr>
          <a:lstStyle/>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gcc</a:t>
            </a:r>
            <a:r>
              <a:rPr lang="en-US" sz="3600" dirty="0">
                <a:latin typeface="FiraMono Nerd Font" panose="020B0509050000020004" pitchFamily="49" charset="0"/>
                <a:ea typeface="FiraMono Nerd Font" panose="020B0509050000020004" pitchFamily="49" charset="0"/>
              </a:rPr>
              <a:t> -c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-pic -static -</a:t>
            </a:r>
            <a:r>
              <a:rPr lang="en-US" sz="3600" dirty="0" err="1">
                <a:latin typeface="FiraMono Nerd Font" panose="020B0509050000020004" pitchFamily="49" charset="0"/>
                <a:ea typeface="FiraMono Nerd Font" panose="020B0509050000020004" pitchFamily="49" charset="0"/>
              </a:rPr>
              <a:t>fno-builtin</a:t>
            </a:r>
            <a:r>
              <a:rPr lang="en-US" sz="3600" dirty="0">
                <a:latin typeface="FiraMono Nerd Font" panose="020B0509050000020004" pitchFamily="49" charset="0"/>
                <a:ea typeface="FiraMono Nerd Font" panose="020B0509050000020004" pitchFamily="49" charset="0"/>
              </a:rPr>
              <a:t> -</a:t>
            </a:r>
            <a:r>
              <a:rPr lang="en-US" sz="3600" dirty="0" err="1">
                <a:latin typeface="FiraMono Nerd Font" panose="020B0509050000020004" pitchFamily="49" charset="0"/>
                <a:ea typeface="FiraMono Nerd Font" panose="020B0509050000020004" pitchFamily="49" charset="0"/>
              </a:rPr>
              <a:t>ggdb</a:t>
            </a:r>
            <a:r>
              <a:rPr lang="en-US" sz="3600" dirty="0">
                <a:latin typeface="FiraMono Nerd Font" panose="020B0509050000020004" pitchFamily="49" charset="0"/>
                <a:ea typeface="FiraMono Nerd Font" panose="020B0509050000020004" pitchFamily="49" charset="0"/>
              </a:rPr>
              <a:t> -m32 -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-omit-frame-pointer hello-</a:t>
            </a:r>
            <a:r>
              <a:rPr lang="en-US" sz="3600" dirty="0" err="1">
                <a:latin typeface="FiraMono Nerd Font" panose="020B0509050000020004" pitchFamily="49" charset="0"/>
                <a:ea typeface="FiraMono Nerd Font" panose="020B0509050000020004" pitchFamily="49" charset="0"/>
              </a:rPr>
              <a:t>elf.c</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ld</a:t>
            </a:r>
            <a:r>
              <a:rPr lang="en-US" sz="3600" dirty="0">
                <a:latin typeface="FiraMono Nerd Font" panose="020B0509050000020004" pitchFamily="49" charset="0"/>
                <a:ea typeface="FiraMono Nerd Font" panose="020B0509050000020004" pitchFamily="49" charset="0"/>
              </a:rPr>
              <a:t> -m elf_i386 -N -e main -</a:t>
            </a:r>
            <a:r>
              <a:rPr lang="en-US" sz="3600" dirty="0" err="1">
                <a:latin typeface="FiraMono Nerd Font" panose="020B0509050000020004" pitchFamily="49" charset="0"/>
                <a:ea typeface="FiraMono Nerd Font" panose="020B0509050000020004" pitchFamily="49" charset="0"/>
              </a:rPr>
              <a:t>Ttext</a:t>
            </a:r>
            <a:r>
              <a:rPr lang="en-US" sz="3600" dirty="0">
                <a:latin typeface="FiraMono Nerd Font" panose="020B0509050000020004" pitchFamily="49" charset="0"/>
                <a:ea typeface="FiraMono Nerd Font" panose="020B0509050000020004" pitchFamily="49" charset="0"/>
              </a:rPr>
              <a:t> 0 -o </a:t>
            </a:r>
            <a:r>
              <a:rPr lang="en-US" sz="3600" dirty="0" err="1">
                <a:latin typeface="FiraMono Nerd Font" panose="020B0509050000020004" pitchFamily="49" charset="0"/>
                <a:ea typeface="FiraMono Nerd Font" panose="020B0509050000020004" pitchFamily="49" charset="0"/>
              </a:rPr>
              <a:t>a.out</a:t>
            </a:r>
            <a:r>
              <a:rPr lang="en-US" sz="3600" dirty="0">
                <a:latin typeface="FiraMono Nerd Font" panose="020B0509050000020004" pitchFamily="49" charset="0"/>
                <a:ea typeface="FiraMono Nerd Font" panose="020B0509050000020004" pitchFamily="49" charset="0"/>
              </a:rPr>
              <a:t> hello-</a:t>
            </a:r>
            <a:r>
              <a:rPr lang="en-US" sz="3600" dirty="0" err="1">
                <a:latin typeface="FiraMono Nerd Font" panose="020B0509050000020004" pitchFamily="49" charset="0"/>
                <a:ea typeface="FiraMono Nerd Font" panose="020B0509050000020004" pitchFamily="49" charset="0"/>
              </a:rPr>
              <a:t>elf.o</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readelf</a:t>
            </a:r>
            <a:r>
              <a:rPr lang="en-US" sz="3600" dirty="0">
                <a:latin typeface="FiraMono Nerd Font" panose="020B0509050000020004" pitchFamily="49" charset="0"/>
                <a:ea typeface="FiraMono Nerd Font" panose="020B0509050000020004" pitchFamily="49" charset="0"/>
              </a:rPr>
              <a:t> -a </a:t>
            </a:r>
            <a:r>
              <a:rPr lang="en-US" sz="3600" dirty="0" err="1">
                <a:latin typeface="FiraMono Nerd Font" panose="020B0509050000020004" pitchFamily="49" charset="0"/>
                <a:ea typeface="FiraMono Nerd Font" panose="020B0509050000020004" pitchFamily="49" charset="0"/>
              </a:rPr>
              <a:t>a.out</a:t>
            </a:r>
            <a:endParaRPr lang="en-US" sz="3600" dirty="0">
              <a:latin typeface="FiraMono Nerd Font" panose="020B0509050000020004" pitchFamily="49" charset="0"/>
              <a:ea typeface="FiraMono Nerd Font" panose="020B0509050000020004" pitchFamily="49" charset="0"/>
            </a:endParaRP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ELF Header:</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Magic:   7f 45 4c 46 01 01 01 00 00 00 00 00 00 00 00 00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Class:                             ELF32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Data:                              2's complement, little endian</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1 (current)</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OS/ABI:                            UNIX - System V</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ABI Version:                       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Type:                              EXEC (Executable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Machine:                           Intel 80386</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0x1</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Entry point address: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program headers:          52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section headers:          2980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Flags: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this header:               52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program headers:           32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program headers:         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section headers:           40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section headers:         15</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Section header string table index: 14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marL="457200" lvl="0" indent="-457200">
              <a:buSzPct val="100000"/>
              <a:buFont typeface="Arial" panose="020B0604020202020204" pitchFamily="34" charset="0"/>
              <a:buChar char="•"/>
            </a:pPr>
            <a:r>
              <a:rPr lang="en-US" dirty="0"/>
              <a:t>Used by the loader</a:t>
            </a:r>
          </a:p>
          <a:p>
            <a:pPr marL="457200" lvl="1" indent="-457200" hangingPunct="0">
              <a:lnSpc>
                <a:spcPct val="100000"/>
              </a:lnSpc>
              <a:spcBef>
                <a:spcPts val="0"/>
              </a:spcBef>
              <a:spcAft>
                <a:spcPts val="1414"/>
              </a:spcAft>
              <a:buSzPct val="100000"/>
            </a:pPr>
            <a:r>
              <a:rPr lang="en-US" sz="3200" dirty="0">
                <a:latin typeface="Liberation Sans" pitchFamily="18"/>
              </a:rPr>
              <a:t>Take all “</a:t>
            </a:r>
            <a:r>
              <a:rPr lang="en-US" sz="3200" dirty="0">
                <a:solidFill>
                  <a:schemeClr val="accent4"/>
                </a:solidFill>
                <a:latin typeface="Liberation Sans" pitchFamily="18"/>
              </a:rPr>
              <a:t>segments</a:t>
            </a:r>
            <a:r>
              <a:rPr lang="en-US" sz="3200" dirty="0">
                <a:latin typeface="Liberation Sans" pitchFamily="18"/>
              </a:rPr>
              <a:t>” marked as </a:t>
            </a:r>
            <a:r>
              <a:rPr lang="en-US" sz="3200" dirty="0">
                <a:solidFill>
                  <a:schemeClr val="accent4"/>
                </a:solidFill>
                <a:latin typeface="Liberation Sans" pitchFamily="18"/>
              </a:rPr>
              <a:t>LOAD</a:t>
            </a:r>
            <a:r>
              <a:rPr lang="en-US" sz="3200" dirty="0">
                <a:latin typeface="Liberation Sans" pitchFamily="18"/>
              </a:rPr>
              <a:t>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8" y="1563480"/>
            <a:ext cx="9276609" cy="5523120"/>
          </a:xfrm>
        </p:spPr>
        <p:txBody>
          <a:bodyPr>
            <a:normAutofit fontScale="47500" lnSpcReduction="20000"/>
          </a:bodyPr>
          <a:lstStyle/>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gcc</a:t>
            </a:r>
            <a:r>
              <a:rPr lang="en-US" sz="4200" dirty="0">
                <a:latin typeface="FiraMono Nerd Font" panose="020B0509050000020004" pitchFamily="49" charset="0"/>
                <a:ea typeface="FiraMono Nerd Font" panose="020B0509050000020004" pitchFamily="49" charset="0"/>
              </a:rPr>
              <a:t> -c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-pic -static -</a:t>
            </a:r>
            <a:r>
              <a:rPr lang="en-US" sz="4200" dirty="0" err="1">
                <a:latin typeface="FiraMono Nerd Font" panose="020B0509050000020004" pitchFamily="49" charset="0"/>
                <a:ea typeface="FiraMono Nerd Font" panose="020B0509050000020004" pitchFamily="49" charset="0"/>
              </a:rPr>
              <a:t>fno-builtin</a:t>
            </a:r>
            <a:r>
              <a:rPr lang="en-US" sz="4200" dirty="0">
                <a:latin typeface="FiraMono Nerd Font" panose="020B0509050000020004" pitchFamily="49" charset="0"/>
                <a:ea typeface="FiraMono Nerd Font" panose="020B0509050000020004" pitchFamily="49" charset="0"/>
              </a:rPr>
              <a:t> -</a:t>
            </a:r>
            <a:r>
              <a:rPr lang="en-US" sz="4200" dirty="0" err="1">
                <a:latin typeface="FiraMono Nerd Font" panose="020B0509050000020004" pitchFamily="49" charset="0"/>
                <a:ea typeface="FiraMono Nerd Font" panose="020B0509050000020004" pitchFamily="49" charset="0"/>
              </a:rPr>
              <a:t>ggdb</a:t>
            </a:r>
            <a:r>
              <a:rPr lang="en-US" sz="4200" dirty="0">
                <a:latin typeface="FiraMono Nerd Font" panose="020B0509050000020004" pitchFamily="49" charset="0"/>
                <a:ea typeface="FiraMono Nerd Font" panose="020B0509050000020004" pitchFamily="49" charset="0"/>
              </a:rPr>
              <a:t> -m32 -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-omit-frame-pointer hello-</a:t>
            </a:r>
            <a:r>
              <a:rPr lang="en-US" sz="4200" dirty="0" err="1">
                <a:latin typeface="FiraMono Nerd Font" panose="020B0509050000020004" pitchFamily="49" charset="0"/>
                <a:ea typeface="FiraMono Nerd Font" panose="020B0509050000020004" pitchFamily="49" charset="0"/>
              </a:rPr>
              <a:t>elf.c</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ld</a:t>
            </a:r>
            <a:r>
              <a:rPr lang="en-US" sz="4200" dirty="0">
                <a:latin typeface="FiraMono Nerd Font" panose="020B0509050000020004" pitchFamily="49" charset="0"/>
                <a:ea typeface="FiraMono Nerd Font" panose="020B0509050000020004" pitchFamily="49" charset="0"/>
              </a:rPr>
              <a:t> -m elf_i386 -N -e main -</a:t>
            </a:r>
            <a:r>
              <a:rPr lang="en-US" sz="4200" dirty="0" err="1">
                <a:latin typeface="FiraMono Nerd Font" panose="020B0509050000020004" pitchFamily="49" charset="0"/>
                <a:ea typeface="FiraMono Nerd Font" panose="020B0509050000020004" pitchFamily="49" charset="0"/>
              </a:rPr>
              <a:t>Ttext</a:t>
            </a:r>
            <a:r>
              <a:rPr lang="en-US" sz="4200" dirty="0">
                <a:latin typeface="FiraMono Nerd Font" panose="020B0509050000020004" pitchFamily="49" charset="0"/>
                <a:ea typeface="FiraMono Nerd Font" panose="020B0509050000020004" pitchFamily="49" charset="0"/>
              </a:rPr>
              <a:t> 0 -o </a:t>
            </a:r>
            <a:r>
              <a:rPr lang="en-US" sz="4200" dirty="0" err="1">
                <a:latin typeface="FiraMono Nerd Font" panose="020B0509050000020004" pitchFamily="49" charset="0"/>
                <a:ea typeface="FiraMono Nerd Font" panose="020B0509050000020004" pitchFamily="49" charset="0"/>
              </a:rPr>
              <a:t>a.out</a:t>
            </a:r>
            <a:r>
              <a:rPr lang="en-US" sz="4200" dirty="0">
                <a:latin typeface="FiraMono Nerd Font" panose="020B0509050000020004" pitchFamily="49" charset="0"/>
                <a:ea typeface="FiraMono Nerd Font" panose="020B0509050000020004" pitchFamily="49" charset="0"/>
              </a:rPr>
              <a:t> hello-</a:t>
            </a:r>
            <a:r>
              <a:rPr lang="en-US" sz="4200" dirty="0" err="1">
                <a:latin typeface="FiraMono Nerd Font" panose="020B0509050000020004" pitchFamily="49" charset="0"/>
                <a:ea typeface="FiraMono Nerd Font" panose="020B0509050000020004" pitchFamily="49" charset="0"/>
              </a:rPr>
              <a:t>elf.o</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readelf</a:t>
            </a:r>
            <a:r>
              <a:rPr lang="en-US" sz="4200" dirty="0">
                <a:latin typeface="FiraMono Nerd Font" panose="020B0509050000020004" pitchFamily="49" charset="0"/>
                <a:ea typeface="FiraMono Nerd Font" panose="020B0509050000020004" pitchFamily="49" charset="0"/>
              </a:rPr>
              <a:t> -a </a:t>
            </a:r>
            <a:r>
              <a:rPr lang="en-US" sz="4200" dirty="0" err="1">
                <a:latin typeface="FiraMono Nerd Font" panose="020B0509050000020004" pitchFamily="49" charset="0"/>
                <a:ea typeface="FiraMono Nerd Font" panose="020B0509050000020004" pitchFamily="49" charset="0"/>
              </a:rPr>
              <a:t>a.out</a:t>
            </a:r>
            <a:endParaRPr lang="en-US" sz="4200" dirty="0">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Program Headers:</a:t>
            </a:r>
          </a:p>
          <a:p>
            <a:pPr lvl="0"/>
            <a:r>
              <a:rPr lang="en-US" sz="3400" dirty="0">
                <a:solidFill>
                  <a:srgbClr val="94476B"/>
                </a:solidFill>
                <a:latin typeface="FiraMono Nerd Font" panose="020B0509050000020004" pitchFamily="49" charset="0"/>
                <a:ea typeface="FiraMono Nerd Font" panose="020B0509050000020004" pitchFamily="49" charset="0"/>
              </a:rPr>
              <a:t>  Type           Offset   </a:t>
            </a:r>
            <a:r>
              <a:rPr lang="en-US" sz="3400" dirty="0" err="1">
                <a:solidFill>
                  <a:srgbClr val="94476B"/>
                </a:solidFill>
                <a:latin typeface="FiraMono Nerd Font" panose="020B0509050000020004" pitchFamily="49" charset="0"/>
                <a:ea typeface="FiraMono Nerd Font" panose="020B0509050000020004" pitchFamily="49" charset="0"/>
              </a:rPr>
              <a:t>VirtAddr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PhysAddr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FileSiz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MemSiz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Flg</a:t>
            </a:r>
            <a:r>
              <a:rPr lang="en-US" sz="3400" dirty="0">
                <a:solidFill>
                  <a:srgbClr val="94476B"/>
                </a:solidFill>
                <a:latin typeface="FiraMono Nerd Font" panose="020B0509050000020004" pitchFamily="49" charset="0"/>
                <a:ea typeface="FiraMono Nerd Font" panose="020B0509050000020004" pitchFamily="49" charset="0"/>
              </a:rPr>
              <a:t> Align</a:t>
            </a:r>
          </a:p>
          <a:p>
            <a:pPr lvl="0"/>
            <a:r>
              <a:rPr lang="en-US" sz="3400" dirty="0">
                <a:solidFill>
                  <a:srgbClr val="94476B"/>
                </a:solidFill>
                <a:latin typeface="FiraMono Nerd Font" panose="020B0509050000020004" pitchFamily="49" charset="0"/>
                <a:ea typeface="FiraMono Nerd Font" panose="020B0509050000020004" pitchFamily="49" charset="0"/>
              </a:rPr>
              <a:t>  LOAD           0x000074 0x00000000 0x00000000 0x00068 0x0006c RWE 0x4</a:t>
            </a:r>
          </a:p>
          <a:p>
            <a:pPr lvl="0"/>
            <a:r>
              <a:rPr lang="en-US" sz="3400" dirty="0">
                <a:solidFill>
                  <a:srgbClr val="94476B"/>
                </a:solidFill>
                <a:latin typeface="FiraMono Nerd Font" panose="020B0509050000020004" pitchFamily="49" charset="0"/>
                <a:ea typeface="FiraMono Nerd Font" panose="020B0509050000020004" pitchFamily="49" charset="0"/>
              </a:rPr>
              <a:t>  GNU_STACK      0x000000 0x00000000 0x00000000 0x00000 0x00000 RW  0x10</a:t>
            </a:r>
          </a:p>
          <a:p>
            <a:pPr lvl="0"/>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Section to Segment mapping:</a:t>
            </a:r>
          </a:p>
          <a:p>
            <a:pPr lvl="0"/>
            <a:r>
              <a:rPr lang="en-US" sz="3400" dirty="0">
                <a:solidFill>
                  <a:srgbClr val="94476B"/>
                </a:solidFill>
                <a:latin typeface="FiraMono Nerd Font" panose="020B0509050000020004" pitchFamily="49" charset="0"/>
                <a:ea typeface="FiraMono Nerd Font" panose="020B0509050000020004" pitchFamily="49" charset="0"/>
              </a:rPr>
              <a:t>  Segment Sections...</a:t>
            </a:r>
          </a:p>
          <a:p>
            <a:pPr lvl="0"/>
            <a:r>
              <a:rPr lang="en-US" sz="3400" dirty="0">
                <a:solidFill>
                  <a:srgbClr val="94476B"/>
                </a:solidFill>
                <a:latin typeface="FiraMono Nerd Font" panose="020B0509050000020004" pitchFamily="49" charset="0"/>
                <a:ea typeface="FiraMono Nerd Font" panose="020B0509050000020004" pitchFamily="49" charset="0"/>
              </a:rPr>
              <a:t>   00     .text .</a:t>
            </a:r>
            <a:r>
              <a:rPr lang="en-US" sz="3400" dirty="0" err="1">
                <a:solidFill>
                  <a:srgbClr val="94476B"/>
                </a:solidFill>
                <a:latin typeface="FiraMono Nerd Font" panose="020B0509050000020004" pitchFamily="49" charset="0"/>
                <a:ea typeface="FiraMono Nerd Font" panose="020B0509050000020004" pitchFamily="49" charset="0"/>
              </a:rPr>
              <a:t>rodata</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eh_frame</a:t>
            </a:r>
            <a:r>
              <a:rPr lang="en-US" sz="3400" dirty="0">
                <a:solidFill>
                  <a:srgbClr val="94476B"/>
                </a:solidFill>
                <a:latin typeface="FiraMono Nerd Font" panose="020B0509050000020004" pitchFamily="49" charset="0"/>
                <a:ea typeface="FiraMono Nerd Font" panose="020B0509050000020004" pitchFamily="49" charset="0"/>
              </a:rPr>
              <a:t> .data .</a:t>
            </a:r>
            <a:r>
              <a:rPr lang="en-US" sz="3400" dirty="0" err="1">
                <a:solidFill>
                  <a:srgbClr val="94476B"/>
                </a:solidFill>
                <a:latin typeface="FiraMono Nerd Font" panose="020B0509050000020004" pitchFamily="49" charset="0"/>
                <a:ea typeface="FiraMono Nerd Font" panose="020B0509050000020004" pitchFamily="49" charset="0"/>
              </a:rPr>
              <a:t>bss</a:t>
            </a:r>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01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39"/>
            <a:ext cx="4068000" cy="5489315"/>
          </a:xfrm>
        </p:spPr>
        <p:txBody>
          <a:bodyPr>
            <a:normAutofit lnSpcReduction="10000"/>
          </a:bodyPr>
          <a:lstStyle/>
          <a:p>
            <a:pPr marL="457200" lvl="0" indent="-457200">
              <a:lnSpc>
                <a:spcPct val="110000"/>
              </a:lnSpc>
              <a:buSzPct val="100000"/>
              <a:buFont typeface="Arial" panose="020B0604020202020204" pitchFamily="34" charset="0"/>
              <a:buChar char="•"/>
            </a:pPr>
            <a:r>
              <a:rPr lang="en-US" sz="2000" dirty="0"/>
              <a:t>Used by the linker</a:t>
            </a:r>
          </a:p>
          <a:p>
            <a:pPr marL="457200" lvl="1" indent="-457200" hangingPunct="0">
              <a:lnSpc>
                <a:spcPct val="110000"/>
              </a:lnSpc>
              <a:spcBef>
                <a:spcPts val="0"/>
              </a:spcBef>
              <a:spcAft>
                <a:spcPts val="1414"/>
              </a:spcAft>
              <a:buSzPct val="100000"/>
            </a:pPr>
            <a:r>
              <a:rPr lang="en-US" sz="2000" dirty="0">
                <a:latin typeface="Liberation Sans" pitchFamily="18"/>
              </a:rPr>
              <a:t>Merging (linking) code and data sections together</a:t>
            </a:r>
          </a:p>
          <a:p>
            <a:pPr marL="457200" lvl="1" indent="-457200" hangingPunct="0">
              <a:lnSpc>
                <a:spcPct val="110000"/>
              </a:lnSpc>
              <a:spcBef>
                <a:spcPts val="0"/>
              </a:spcBef>
              <a:spcAft>
                <a:spcPts val="1414"/>
              </a:spcAft>
              <a:buSzPct val="100000"/>
            </a:pPr>
            <a:r>
              <a:rPr lang="en-US" sz="2000" dirty="0">
                <a:latin typeface="Liberation Sans" pitchFamily="18"/>
              </a:rPr>
              <a:t>.text</a:t>
            </a:r>
          </a:p>
          <a:p>
            <a:pPr marL="914400" lvl="3" indent="-457200" hangingPunct="0">
              <a:lnSpc>
                <a:spcPct val="110000"/>
              </a:lnSpc>
              <a:spcBef>
                <a:spcPts val="0"/>
              </a:spcBef>
              <a:spcAft>
                <a:spcPts val="1414"/>
              </a:spcAft>
              <a:buSzPct val="100000"/>
            </a:pPr>
            <a:r>
              <a:rPr lang="en-US" dirty="0">
                <a:latin typeface="Liberation Sans" pitchFamily="18"/>
              </a:rPr>
              <a:t>Code of the program</a:t>
            </a:r>
          </a:p>
          <a:p>
            <a:pPr marL="457200" lvl="1" indent="-457200" hangingPunct="0">
              <a:lnSpc>
                <a:spcPct val="110000"/>
              </a:lnSpc>
              <a:spcBef>
                <a:spcPts val="0"/>
              </a:spcBef>
              <a:spcAft>
                <a:spcPts val="1414"/>
              </a:spcAft>
              <a:buSzPct val="100000"/>
            </a:pPr>
            <a:r>
              <a:rPr lang="en-US" sz="2000" dirty="0">
                <a:latin typeface="Liberation Sans" pitchFamily="18"/>
              </a:rPr>
              <a:t>.data</a:t>
            </a:r>
          </a:p>
          <a:p>
            <a:pPr marL="914400" lvl="3" indent="-457200" hangingPunct="0">
              <a:lnSpc>
                <a:spcPct val="110000"/>
              </a:lnSpc>
              <a:spcBef>
                <a:spcPts val="0"/>
              </a:spcBef>
              <a:spcAft>
                <a:spcPts val="1414"/>
              </a:spcAft>
              <a:buSzPct val="100000"/>
            </a:pPr>
            <a:r>
              <a:rPr lang="en-US" dirty="0">
                <a:latin typeface="Liberation Sans" pitchFamily="18"/>
              </a:rPr>
              <a:t>Initialized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rodata</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Initialized R/O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bss</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Better Save Space</a:t>
            </a:r>
          </a:p>
          <a:p>
            <a:pPr marL="914400" lvl="3" indent="-457200" hangingPunct="0">
              <a:lnSpc>
                <a:spcPct val="110000"/>
              </a:lnSpc>
              <a:spcBef>
                <a:spcPts val="0"/>
              </a:spcBef>
              <a:spcAft>
                <a:spcPts val="1414"/>
              </a:spcAft>
              <a:buSzPct val="100000"/>
            </a:pPr>
            <a:r>
              <a:rPr lang="en-US" dirty="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305308"/>
            <a:ext cx="5947200" cy="83808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119900" y="228600"/>
            <a:ext cx="9960725" cy="6855106"/>
          </a:xfrm>
        </p:spPr>
        <p:txBody>
          <a:bodyPr>
            <a:normAutofit fontScale="25000" lnSpcReduction="20000"/>
          </a:bodyPr>
          <a:lstStyle/>
          <a:p>
            <a:pPr lvl="0">
              <a:buSzPct val="100000"/>
            </a:pPr>
            <a:r>
              <a:rPr lang="en-US" sz="11200" dirty="0" err="1">
                <a:latin typeface="FiraMono Nerd Font" panose="020B0509050000020004" pitchFamily="49" charset="0"/>
                <a:ea typeface="FiraMono Nerd Font" panose="020B0509050000020004" pitchFamily="49" charset="0"/>
              </a:rPr>
              <a:t>readelf</a:t>
            </a:r>
            <a:r>
              <a:rPr lang="en-US" sz="11200" dirty="0">
                <a:latin typeface="FiraMono Nerd Font" panose="020B0509050000020004" pitchFamily="49" charset="0"/>
                <a:ea typeface="FiraMono Nerd Font" panose="020B0509050000020004" pitchFamily="49" charset="0"/>
              </a:rPr>
              <a:t> -a </a:t>
            </a:r>
            <a:r>
              <a:rPr lang="en-US" sz="11200" dirty="0" err="1">
                <a:latin typeface="FiraMono Nerd Font" panose="020B0509050000020004" pitchFamily="49" charset="0"/>
                <a:ea typeface="FiraMono Nerd Font" panose="020B0509050000020004" pitchFamily="49" charset="0"/>
              </a:rPr>
              <a:t>a.out</a:t>
            </a:r>
            <a:endParaRPr lang="en-US" sz="112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Section Headers: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[Nr] Name              Type            </a:t>
            </a:r>
            <a:r>
              <a:rPr lang="en-US" sz="6400" dirty="0" err="1">
                <a:solidFill>
                  <a:srgbClr val="94476B"/>
                </a:solidFill>
                <a:latin typeface="FiraMono Nerd Font" panose="020B0509050000020004" pitchFamily="49" charset="0"/>
                <a:ea typeface="FiraMono Nerd Font" panose="020B0509050000020004" pitchFamily="49" charset="0"/>
              </a:rPr>
              <a:t>Addr</a:t>
            </a:r>
            <a:r>
              <a:rPr lang="en-US" sz="6400" dirty="0">
                <a:solidFill>
                  <a:srgbClr val="94476B"/>
                </a:solidFill>
                <a:latin typeface="FiraMono Nerd Font" panose="020B0509050000020004" pitchFamily="49" charset="0"/>
                <a:ea typeface="FiraMono Nerd Font" panose="020B0509050000020004" pitchFamily="49" charset="0"/>
              </a:rPr>
              <a:t>     Off    Size   ES </a:t>
            </a:r>
            <a:r>
              <a:rPr lang="en-US" sz="6400" dirty="0" err="1">
                <a:solidFill>
                  <a:srgbClr val="94476B"/>
                </a:solidFill>
                <a:latin typeface="FiraMono Nerd Font" panose="020B0509050000020004" pitchFamily="49" charset="0"/>
                <a:ea typeface="FiraMono Nerd Font" panose="020B0509050000020004" pitchFamily="49" charset="0"/>
              </a:rPr>
              <a:t>Flg</a:t>
            </a:r>
            <a:r>
              <a:rPr lang="en-US" sz="6400" dirty="0">
                <a:solidFill>
                  <a:srgbClr val="94476B"/>
                </a:solidFill>
                <a:latin typeface="FiraMono Nerd Font" panose="020B0509050000020004" pitchFamily="49" charset="0"/>
                <a:ea typeface="FiraMono Nerd Font" panose="020B0509050000020004" pitchFamily="49" charset="0"/>
              </a:rPr>
              <a:t> Lk Inf Al</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[ 0]                   NULL            00000000 000000 000000 00      0   0  0</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[ 1] .text             PROGBITS        00000000 000074 000028 00 WAX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[ 2] .</a:t>
            </a:r>
            <a:r>
              <a:rPr lang="en-US" sz="6400" dirty="0" err="1">
                <a:solidFill>
                  <a:srgbClr val="94476B"/>
                </a:solidFill>
                <a:latin typeface="FiraMono Nerd Font" panose="020B0509050000020004" pitchFamily="49" charset="0"/>
                <a:ea typeface="FiraMono Nerd Font" panose="020B0509050000020004" pitchFamily="49" charset="0"/>
              </a:rPr>
              <a:t>rodata</a:t>
            </a:r>
            <a:r>
              <a:rPr lang="en-US" sz="6400" dirty="0">
                <a:solidFill>
                  <a:srgbClr val="94476B"/>
                </a:solidFill>
                <a:latin typeface="FiraMono Nerd Font" panose="020B0509050000020004" pitchFamily="49" charset="0"/>
                <a:ea typeface="FiraMono Nerd Font" panose="020B0509050000020004" pitchFamily="49" charset="0"/>
              </a:rPr>
              <a:t>           PROGBITS        00000028 00009c 000004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[ 3] .</a:t>
            </a:r>
            <a:r>
              <a:rPr lang="en-US" sz="6400" dirty="0" err="1">
                <a:solidFill>
                  <a:srgbClr val="94476B"/>
                </a:solidFill>
                <a:latin typeface="FiraMono Nerd Font" panose="020B0509050000020004" pitchFamily="49" charset="0"/>
                <a:ea typeface="FiraMono Nerd Font" panose="020B0509050000020004" pitchFamily="49" charset="0"/>
              </a:rPr>
              <a:t>eh_frame</a:t>
            </a:r>
            <a:r>
              <a:rPr lang="en-US" sz="6400" dirty="0">
                <a:solidFill>
                  <a:srgbClr val="94476B"/>
                </a:solidFill>
                <a:latin typeface="FiraMono Nerd Font" panose="020B0509050000020004" pitchFamily="49" charset="0"/>
                <a:ea typeface="FiraMono Nerd Font" panose="020B0509050000020004" pitchFamily="49" charset="0"/>
              </a:rPr>
              <a:t>         PROGBITS        0000002c 0000a0 000038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[ 4] .data             PROGBITS        00000064 0000d8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[ 5] .</a:t>
            </a:r>
            <a:r>
              <a:rPr lang="en-US" sz="6400" dirty="0" err="1">
                <a:solidFill>
                  <a:srgbClr val="94476B"/>
                </a:solidFill>
                <a:latin typeface="FiraMono Nerd Font" panose="020B0509050000020004" pitchFamily="49" charset="0"/>
                <a:ea typeface="FiraMono Nerd Font" panose="020B0509050000020004" pitchFamily="49" charset="0"/>
              </a:rPr>
              <a:t>bss</a:t>
            </a:r>
            <a:r>
              <a:rPr lang="en-US" sz="6400" dirty="0">
                <a:solidFill>
                  <a:srgbClr val="94476B"/>
                </a:solidFill>
                <a:latin typeface="FiraMono Nerd Font" panose="020B0509050000020004" pitchFamily="49" charset="0"/>
                <a:ea typeface="FiraMono Nerd Font" panose="020B0509050000020004" pitchFamily="49" charset="0"/>
              </a:rPr>
              <a:t>              NOBITS          00000068 0000dc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[ 6] .comment          PROGBITS        00000000 0000dc 000029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[ 7] .</a:t>
            </a:r>
            <a:r>
              <a:rPr lang="en-US" sz="6400" dirty="0" err="1">
                <a:solidFill>
                  <a:srgbClr val="94476B"/>
                </a:solidFill>
                <a:latin typeface="FiraMono Nerd Font" panose="020B0509050000020004" pitchFamily="49" charset="0"/>
                <a:ea typeface="FiraMono Nerd Font" panose="020B0509050000020004" pitchFamily="49" charset="0"/>
              </a:rPr>
              <a:t>debug_aranges</a:t>
            </a:r>
            <a:r>
              <a:rPr lang="en-US" sz="6400" dirty="0">
                <a:solidFill>
                  <a:srgbClr val="94476B"/>
                </a:solidFill>
                <a:latin typeface="FiraMono Nerd Font" panose="020B0509050000020004" pitchFamily="49" charset="0"/>
                <a:ea typeface="FiraMono Nerd Font" panose="020B0509050000020004" pitchFamily="49" charset="0"/>
              </a:rPr>
              <a:t>    PROGBITS        00000000 000105 000020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[ 8] .</a:t>
            </a:r>
            <a:r>
              <a:rPr lang="en-US" sz="6400" dirty="0" err="1">
                <a:solidFill>
                  <a:srgbClr val="94476B"/>
                </a:solidFill>
                <a:latin typeface="FiraMono Nerd Font" panose="020B0509050000020004" pitchFamily="49" charset="0"/>
                <a:ea typeface="FiraMono Nerd Font" panose="020B0509050000020004" pitchFamily="49" charset="0"/>
              </a:rPr>
              <a:t>debug_info</a:t>
            </a:r>
            <a:r>
              <a:rPr lang="en-US" sz="6400" dirty="0">
                <a:solidFill>
                  <a:srgbClr val="94476B"/>
                </a:solidFill>
                <a:latin typeface="FiraMono Nerd Font" panose="020B0509050000020004" pitchFamily="49" charset="0"/>
                <a:ea typeface="FiraMono Nerd Font" panose="020B0509050000020004" pitchFamily="49" charset="0"/>
              </a:rPr>
              <a:t>       PROGBITS        00000000 000125 000389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[ 9] .</a:t>
            </a:r>
            <a:r>
              <a:rPr lang="en-US" sz="6400" dirty="0" err="1">
                <a:solidFill>
                  <a:srgbClr val="94476B"/>
                </a:solidFill>
                <a:latin typeface="FiraMono Nerd Font" panose="020B0509050000020004" pitchFamily="49" charset="0"/>
                <a:ea typeface="FiraMono Nerd Font" panose="020B0509050000020004" pitchFamily="49" charset="0"/>
              </a:rPr>
              <a:t>debug_abbrev</a:t>
            </a:r>
            <a:r>
              <a:rPr lang="en-US" sz="6400" dirty="0">
                <a:solidFill>
                  <a:srgbClr val="94476B"/>
                </a:solidFill>
                <a:latin typeface="FiraMono Nerd Font" panose="020B0509050000020004" pitchFamily="49" charset="0"/>
                <a:ea typeface="FiraMono Nerd Font" panose="020B0509050000020004" pitchFamily="49" charset="0"/>
              </a:rPr>
              <a:t>     PROGBITS        00000000 0004ae 000113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[10] .</a:t>
            </a:r>
            <a:r>
              <a:rPr lang="en-US" sz="6400" dirty="0" err="1">
                <a:solidFill>
                  <a:srgbClr val="94476B"/>
                </a:solidFill>
                <a:latin typeface="FiraMono Nerd Font" panose="020B0509050000020004" pitchFamily="49" charset="0"/>
                <a:ea typeface="FiraMono Nerd Font" panose="020B0509050000020004" pitchFamily="49" charset="0"/>
              </a:rPr>
              <a:t>debug_line</a:t>
            </a:r>
            <a:r>
              <a:rPr lang="en-US" sz="6400" dirty="0">
                <a:solidFill>
                  <a:srgbClr val="94476B"/>
                </a:solidFill>
                <a:latin typeface="FiraMono Nerd Font" panose="020B0509050000020004" pitchFamily="49" charset="0"/>
                <a:ea typeface="FiraMono Nerd Font" panose="020B0509050000020004" pitchFamily="49" charset="0"/>
              </a:rPr>
              <a:t>       PROGBITS        00000000 0005c1 0000c2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[11] .</a:t>
            </a:r>
            <a:r>
              <a:rPr lang="en-US" sz="6400" dirty="0" err="1">
                <a:solidFill>
                  <a:srgbClr val="94476B"/>
                </a:solidFill>
                <a:latin typeface="FiraMono Nerd Font" panose="020B0509050000020004" pitchFamily="49" charset="0"/>
                <a:ea typeface="FiraMono Nerd Font" panose="020B0509050000020004" pitchFamily="49" charset="0"/>
              </a:rPr>
              <a:t>debug_str</a:t>
            </a:r>
            <a:r>
              <a:rPr lang="en-US" sz="6400" dirty="0">
                <a:solidFill>
                  <a:srgbClr val="94476B"/>
                </a:solidFill>
                <a:latin typeface="FiraMono Nerd Font" panose="020B0509050000020004" pitchFamily="49" charset="0"/>
                <a:ea typeface="FiraMono Nerd Font" panose="020B0509050000020004" pitchFamily="49" charset="0"/>
              </a:rPr>
              <a:t>        PROGBITS        00000000 000683 00032c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[12] .</a:t>
            </a:r>
            <a:r>
              <a:rPr lang="en-US" sz="6400" dirty="0" err="1">
                <a:solidFill>
                  <a:srgbClr val="94476B"/>
                </a:solidFill>
                <a:latin typeface="FiraMono Nerd Font" panose="020B0509050000020004" pitchFamily="49" charset="0"/>
                <a:ea typeface="FiraMono Nerd Font" panose="020B0509050000020004" pitchFamily="49" charset="0"/>
              </a:rPr>
              <a:t>symtab</a:t>
            </a:r>
            <a:r>
              <a:rPr lang="en-US" sz="6400" dirty="0">
                <a:solidFill>
                  <a:srgbClr val="94476B"/>
                </a:solidFill>
                <a:latin typeface="FiraMono Nerd Font" panose="020B0509050000020004" pitchFamily="49" charset="0"/>
                <a:ea typeface="FiraMono Nerd Font" panose="020B0509050000020004" pitchFamily="49" charset="0"/>
              </a:rPr>
              <a:t>           SYMTAB          00000000 0009b0 000140 10     13  13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[13] .</a:t>
            </a:r>
            <a:r>
              <a:rPr lang="en-US" sz="6400" dirty="0" err="1">
                <a:solidFill>
                  <a:srgbClr val="94476B"/>
                </a:solidFill>
                <a:latin typeface="FiraMono Nerd Font" panose="020B0509050000020004" pitchFamily="49" charset="0"/>
                <a:ea typeface="FiraMono Nerd Font" panose="020B0509050000020004" pitchFamily="49" charset="0"/>
              </a:rPr>
              <a:t>strtab</a:t>
            </a:r>
            <a:r>
              <a:rPr lang="en-US" sz="6400" dirty="0">
                <a:solidFill>
                  <a:srgbClr val="94476B"/>
                </a:solidFill>
                <a:latin typeface="FiraMono Nerd Font" panose="020B0509050000020004" pitchFamily="49" charset="0"/>
                <a:ea typeface="FiraMono Nerd Font" panose="020B0509050000020004" pitchFamily="49" charset="0"/>
              </a:rPr>
              <a:t>           STRTAB          00000000 000af0 00002c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[14] .</a:t>
            </a:r>
            <a:r>
              <a:rPr lang="en-US" sz="6400" dirty="0" err="1">
                <a:solidFill>
                  <a:srgbClr val="94476B"/>
                </a:solidFill>
                <a:latin typeface="FiraMono Nerd Font" panose="020B0509050000020004" pitchFamily="49" charset="0"/>
                <a:ea typeface="FiraMono Nerd Font" panose="020B0509050000020004" pitchFamily="49" charset="0"/>
              </a:rPr>
              <a:t>shstrtab</a:t>
            </a:r>
            <a:r>
              <a:rPr lang="en-US" sz="6400" dirty="0">
                <a:solidFill>
                  <a:srgbClr val="94476B"/>
                </a:solidFill>
                <a:latin typeface="FiraMono Nerd Font" panose="020B0509050000020004" pitchFamily="49" charset="0"/>
                <a:ea typeface="FiraMono Nerd Font" panose="020B0509050000020004" pitchFamily="49" charset="0"/>
              </a:rPr>
              <a:t>         STRTAB          00000000 000b1c 000087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Key to Flags: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W (write), A (</a:t>
            </a:r>
            <a:r>
              <a:rPr lang="en-US" sz="6400" dirty="0" err="1">
                <a:solidFill>
                  <a:srgbClr val="94476B"/>
                </a:solidFill>
                <a:latin typeface="FiraMono Nerd Font" panose="020B0509050000020004" pitchFamily="49" charset="0"/>
                <a:ea typeface="FiraMono Nerd Font" panose="020B0509050000020004" pitchFamily="49" charset="0"/>
              </a:rPr>
              <a:t>alloc</a:t>
            </a:r>
            <a:r>
              <a:rPr lang="en-US" sz="6400" dirty="0">
                <a:solidFill>
                  <a:srgbClr val="94476B"/>
                </a:solidFill>
                <a:latin typeface="FiraMono Nerd Font" panose="020B0509050000020004" pitchFamily="49" charset="0"/>
                <a:ea typeface="FiraMono Nerd Font" panose="020B0509050000020004" pitchFamily="49" charset="0"/>
              </a:rPr>
              <a:t>), X (execute), M (merge), S (strings), I (info),</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L (link order), O (extra OS processing required), G (group), T (TLS),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C (compressed), x (unknown), o (OS specific), E (exclude),</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p (processor specific)</a:t>
            </a:r>
          </a:p>
          <a:p>
            <a:pPr lvl="0">
              <a:spcAft>
                <a:spcPts val="0"/>
              </a:spcAft>
            </a:pPr>
            <a:endParaRPr lang="en-US"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214631" y="301320"/>
            <a:ext cx="4525200" cy="1262160"/>
          </a:xfrm>
        </p:spPr>
        <p:txBody>
          <a:bodyPr/>
          <a:lstStyle/>
          <a:p>
            <a:pPr lvl="0"/>
            <a:r>
              <a:rPr lang="en-US" dirty="0"/>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4FCFB-7825-BBB0-888B-102F23226D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A028FE-E0A6-8FED-3C75-D83B0D5CF5AD}"/>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
        <p:nvSpPr>
          <p:cNvPr id="4" name="Title 1">
            <a:extLst>
              <a:ext uri="{FF2B5EF4-FFF2-40B4-BE49-F238E27FC236}">
                <a16:creationId xmlns:a16="http://schemas.microsoft.com/office/drawing/2014/main" id="{221F528C-6D71-16D2-8797-C391EB88CEF9}"/>
              </a:ext>
            </a:extLst>
          </p:cNvPr>
          <p:cNvSpPr txBox="1">
            <a:spLocks/>
          </p:cNvSpPr>
          <p:nvPr/>
        </p:nvSpPr>
        <p:spPr>
          <a:xfrm>
            <a:off x="370886" y="278533"/>
            <a:ext cx="4311070" cy="2916079"/>
          </a:xfrm>
          <a:prstGeom prst="rect">
            <a:avLst/>
          </a:prstGeom>
        </p:spPr>
        <p:txBody>
          <a:bodyPr/>
          <a:lstStyle>
            <a:lvl1pPr algn="ctr" hangingPunct="0">
              <a:tabLst/>
              <a:defRPr lang="en-US" sz="4400" b="0" i="0" u="none" strike="noStrike" kern="1200">
                <a:ln>
                  <a:noFill/>
                </a:ln>
                <a:latin typeface="Liberation Sans" pitchFamily="18"/>
              </a:defRPr>
            </a:lvl1pPr>
          </a:lstStyle>
          <a:p>
            <a:r>
              <a:rPr lang="en-US" dirty="0">
                <a:solidFill>
                  <a:sysClr val="windowText" lastClr="000000"/>
                </a:solidFill>
              </a:rPr>
              <a:t>Poll: Which table we use to load an ELF file?</a:t>
            </a:r>
          </a:p>
        </p:txBody>
      </p:sp>
      <p:sp>
        <p:nvSpPr>
          <p:cNvPr id="5" name="TextBox 4">
            <a:extLst>
              <a:ext uri="{FF2B5EF4-FFF2-40B4-BE49-F238E27FC236}">
                <a16:creationId xmlns:a16="http://schemas.microsoft.com/office/drawing/2014/main" id="{158C8E17-AEFA-4D9D-8E58-EABDECF01B4E}"/>
              </a:ext>
            </a:extLst>
          </p:cNvPr>
          <p:cNvSpPr txBox="1"/>
          <p:nvPr/>
        </p:nvSpPr>
        <p:spPr>
          <a:xfrm>
            <a:off x="370886" y="3467366"/>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8197529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Conceptually a library is</a:t>
            </a:r>
          </a:p>
          <a:p>
            <a:pPr marL="914400" lvl="2" indent="-457200" hangingPunct="0">
              <a:spcBef>
                <a:spcPts val="0"/>
              </a:spcBef>
              <a:spcAft>
                <a:spcPts val="1414"/>
              </a:spcAft>
              <a:buSzPct val="100000"/>
            </a:pPr>
            <a:r>
              <a:rPr lang="en-US" sz="2800" dirty="0">
                <a:latin typeface="Liberation Sans" pitchFamily="18"/>
              </a:rPr>
              <a:t>Collection of object files</a:t>
            </a:r>
          </a:p>
          <a:p>
            <a:pPr marL="457200" lvl="1" indent="-457200" hangingPunct="0">
              <a:spcBef>
                <a:spcPts val="0"/>
              </a:spcBef>
              <a:spcAft>
                <a:spcPts val="1414"/>
              </a:spcAft>
              <a:buSzPct val="100000"/>
            </a:pPr>
            <a:endParaRPr lang="en-US" sz="3200" dirty="0">
              <a:latin typeface="Liberation Sans" pitchFamily="18"/>
            </a:endParaRPr>
          </a:p>
          <a:p>
            <a:pPr marL="457200" lvl="0" indent="-457200">
              <a:buSzPct val="100000"/>
              <a:buFont typeface="Arial" panose="020B0604020202020204" pitchFamily="34" charset="0"/>
              <a:buChar char="•"/>
            </a:pPr>
            <a:r>
              <a:rPr lang="en-US" dirty="0"/>
              <a:t>UNIX uses an </a:t>
            </a:r>
            <a:r>
              <a:rPr lang="en-US" dirty="0">
                <a:solidFill>
                  <a:schemeClr val="accent4"/>
                </a:solidFill>
              </a:rPr>
              <a:t>archive format</a:t>
            </a:r>
          </a:p>
          <a:p>
            <a:pPr marL="914400" lvl="3" indent="-457200" hangingPunct="0">
              <a:spcBef>
                <a:spcPts val="0"/>
              </a:spcBef>
              <a:spcAft>
                <a:spcPts val="1414"/>
              </a:spcAft>
              <a:buSzPct val="100000"/>
            </a:pPr>
            <a:r>
              <a:rPr lang="en-US" sz="3000" dirty="0">
                <a:latin typeface="Liberation Sans" pitchFamily="18"/>
              </a:rPr>
              <a:t>Remember the </a:t>
            </a:r>
            <a:r>
              <a:rPr lang="en-US" sz="3000" b="1" dirty="0" err="1">
                <a:solidFill>
                  <a:schemeClr val="accent4"/>
                </a:solidFill>
                <a:latin typeface="Liberation Sans" pitchFamily="18"/>
              </a:rPr>
              <a:t>ar</a:t>
            </a:r>
            <a:r>
              <a:rPr lang="en-US" sz="3000" dirty="0">
                <a:latin typeface="Liberation Sans" pitchFamily="18"/>
              </a:rPr>
              <a:t> tool</a:t>
            </a:r>
          </a:p>
          <a:p>
            <a:pPr marL="457200" lvl="1" indent="-457200" hangingPunct="0">
              <a:spcBef>
                <a:spcPts val="0"/>
              </a:spcBef>
              <a:spcAft>
                <a:spcPts val="1414"/>
              </a:spcAft>
              <a:buSzPct val="100000"/>
            </a:pPr>
            <a:r>
              <a:rPr lang="en-US" sz="3200" dirty="0">
                <a:latin typeface="Liberation Sans" pitchFamily="18"/>
              </a:rPr>
              <a:t>Can support collections of any objects</a:t>
            </a:r>
          </a:p>
          <a:p>
            <a:pPr marL="457200" lvl="1" indent="-457200" hangingPunct="0">
              <a:spcBef>
                <a:spcPts val="0"/>
              </a:spcBef>
              <a:spcAft>
                <a:spcPts val="1414"/>
              </a:spcAft>
              <a:buSzPct val="100000"/>
            </a:pPr>
            <a:r>
              <a:rPr lang="en-US" sz="3200" dirty="0">
                <a:latin typeface="Liberation Sans" pitchFamily="18"/>
              </a:rPr>
              <a:t>Rarely used for anything instead of libraries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Create a library</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ar</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rcs</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a:p>
            <a:pPr marL="457200" lvl="0" indent="-457200">
              <a:lnSpc>
                <a:spcPct val="120000"/>
              </a:lnSpc>
              <a:buSzPct val="100000"/>
              <a:buFont typeface="Arial" panose="020B0604020202020204" pitchFamily="34" charset="0"/>
              <a:buChar char="•"/>
            </a:pPr>
            <a:r>
              <a:rPr lang="en-US" dirty="0"/>
              <a:t>Linking (linker can read </a:t>
            </a:r>
            <a:r>
              <a:rPr lang="en-US" dirty="0" err="1">
                <a:solidFill>
                  <a:schemeClr val="accent4"/>
                </a:solidFill>
              </a:rPr>
              <a:t>ar</a:t>
            </a:r>
            <a:r>
              <a:rPr lang="en-US" dirty="0"/>
              <a:t> files)</a:t>
            </a:r>
          </a:p>
          <a:p>
            <a:pPr marL="457200" lvl="1" indent="-457200" hangingPunct="0">
              <a:lnSpc>
                <a:spcPct val="110000"/>
              </a:lnSpc>
              <a:spcBef>
                <a:spcPts val="0"/>
              </a:spcBef>
              <a:spcAft>
                <a:spcPts val="1414"/>
              </a:spcAft>
              <a:buSzPct val="100000"/>
            </a:pPr>
            <a:r>
              <a:rPr lang="en-US" sz="3200" dirty="0">
                <a:latin typeface="Liberation Sans" pitchFamily="18"/>
              </a:rPr>
              <a:t>C compiler calls linker</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(if </a:t>
            </a:r>
            <a:r>
              <a:rPr lang="en-US" dirty="0" err="1"/>
              <a:t>libclass.a</a:t>
            </a:r>
            <a:r>
              <a:rPr lang="en-US" dirty="0"/>
              <a:t> is placed in standard library path, like /</a:t>
            </a:r>
            <a:r>
              <a:rPr lang="en-US" dirty="0" err="1"/>
              <a:t>usr</a:t>
            </a:r>
            <a:r>
              <a:rPr lang="en-US" dirty="0"/>
              <a:t>/local/lib)</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(during linking)</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ld</a:t>
            </a:r>
            <a:r>
              <a:rPr lang="en-US" sz="2600" dirty="0">
                <a:solidFill>
                  <a:srgbClr val="94476B"/>
                </a:solidFill>
                <a:latin typeface="FiraMono Nerd Font" panose="020B0509050000020004" pitchFamily="49" charset="0"/>
                <a:ea typeface="FiraMono Nerd Font" panose="020B0509050000020004" pitchFamily="49" charset="0"/>
              </a:rPr>
              <a:t> ... </a:t>
            </a:r>
            <a:r>
              <a:rPr lang="en-US" sz="2600" dirty="0" err="1">
                <a:solidFill>
                  <a:srgbClr val="94476B"/>
                </a:solidFill>
                <a:latin typeface="FiraMono Nerd Font" panose="020B0509050000020004" pitchFamily="49" charset="0"/>
                <a:ea typeface="FiraMono Nerd Font" panose="020B0509050000020004" pitchFamily="49" charset="0"/>
              </a:rPr>
              <a:t>main.o</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lnSpc>
                <a:spcPct val="120000"/>
              </a:lnSpc>
              <a:buSzPct val="100000"/>
              <a:buFont typeface="Arial" panose="020B0604020202020204" pitchFamily="34" charset="0"/>
              <a:buChar char="•"/>
            </a:pPr>
            <a:r>
              <a:rPr lang="en-US" dirty="0"/>
              <a:t>is the same as: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First linker path needs resolve symbol names into function locations</a:t>
            </a:r>
          </a:p>
          <a:p>
            <a:pPr marL="457200" lvl="0" indent="-457200">
              <a:buSzPct val="100000"/>
              <a:buFont typeface="Arial" panose="020B0604020202020204" pitchFamily="34" charset="0"/>
              <a:buChar char="•"/>
            </a:pPr>
            <a:r>
              <a:rPr lang="en-US" dirty="0"/>
              <a:t>To improve the search library formats add an index</a:t>
            </a:r>
          </a:p>
          <a:p>
            <a:pPr marL="914400" lvl="2" indent="-457200" hangingPunct="0">
              <a:spcBef>
                <a:spcPts val="0"/>
              </a:spcBef>
              <a:spcAft>
                <a:spcPts val="1414"/>
              </a:spcAft>
              <a:buSzPct val="100000"/>
            </a:pPr>
            <a:r>
              <a:rPr lang="en-US" sz="2800" dirty="0">
                <a:latin typeface="Liberation Sans" pitchFamily="18"/>
              </a:rPr>
              <a:t>Map names to member positions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1000 programs in a typical UNIX system</a:t>
            </a:r>
          </a:p>
          <a:p>
            <a:pPr marL="457200" lvl="0" indent="-457200">
              <a:buSzPct val="100000"/>
              <a:buFont typeface="Arial" panose="020B0604020202020204" pitchFamily="34" charset="0"/>
              <a:buChar char="•"/>
            </a:pPr>
            <a:r>
              <a:rPr lang="en-US" dirty="0"/>
              <a:t>1000 copies of </a:t>
            </a:r>
            <a:r>
              <a:rPr lang="en-US" dirty="0" err="1">
                <a:solidFill>
                  <a:schemeClr val="accent4"/>
                </a:solidFill>
                <a:latin typeface="FiraMono Nerd Font" panose="020B0509050000020004" pitchFamily="49" charset="0"/>
                <a:ea typeface="FiraMono Nerd Font" panose="020B0509050000020004" pitchFamily="49" charset="0"/>
              </a:rPr>
              <a:t>printf</a:t>
            </a:r>
            <a:r>
              <a:rPr lang="en-US" dirty="0">
                <a:solidFill>
                  <a:schemeClr val="accent4"/>
                </a:solidFill>
                <a:latin typeface="FiraMono Nerd Font" panose="020B0509050000020004" pitchFamily="49" charset="0"/>
                <a:ea typeface="FiraMono Nerd Font" panose="020B0509050000020004" pitchFamily="49" charset="0"/>
              </a:rPr>
              <a:t>()</a:t>
            </a:r>
          </a:p>
          <a:p>
            <a:pPr lvl="0">
              <a:buSzPct val="45000"/>
              <a:buFont typeface="StarSymbol"/>
              <a:buChar char="●"/>
            </a:pPr>
            <a:endParaRPr lang="en-US" dirty="0"/>
          </a:p>
          <a:p>
            <a:pPr lvl="0">
              <a:buSzPct val="45000"/>
              <a:buFont typeface="StarSymbol"/>
              <a:buChar char="●"/>
            </a:pPr>
            <a:endParaRPr lang="en-US" dirty="0"/>
          </a:p>
          <a:p>
            <a:pPr marL="457200" lvl="0" indent="-457200">
              <a:buSzPct val="100000"/>
              <a:buFont typeface="Arial" panose="020B0604020202020204" pitchFamily="34" charset="0"/>
              <a:buChar char="•"/>
            </a:pPr>
            <a:r>
              <a:rPr lang="en-US" dirty="0"/>
              <a:t>How </a:t>
            </a:r>
            <a:r>
              <a:rPr lang="en-US" dirty="0">
                <a:solidFill>
                  <a:schemeClr val="accent4"/>
                </a:solidFill>
              </a:rPr>
              <a:t>big</a:t>
            </a:r>
            <a:r>
              <a:rPr lang="en-US" dirty="0"/>
              <a:t> is </a:t>
            </a:r>
            <a:r>
              <a:rPr lang="en-US" dirty="0" err="1">
                <a:latin typeface="FiraMono Nerd Font" panose="020B0509050000020004" pitchFamily="49" charset="0"/>
                <a:ea typeface="FiraMono Nerd Font" panose="020B0509050000020004" pitchFamily="49" charset="0"/>
              </a:rPr>
              <a:t>printf</a:t>
            </a:r>
            <a:r>
              <a:rPr lang="en-US" dirty="0">
                <a:latin typeface="FiraMono Nerd Font" panose="020B0509050000020004" pitchFamily="49" charset="0"/>
                <a:ea typeface="FiraMono Nerd Font" panose="020B0509050000020004" pitchFamily="49" charset="0"/>
              </a:rPr>
              <a:t>()</a:t>
            </a:r>
            <a:r>
              <a:rPr lang="en-US" dirty="0"/>
              <a:t> actually?</a:t>
            </a:r>
          </a:p>
          <a:p>
            <a:pPr marL="0" lvl="3"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a:xfrm>
            <a:off x="503999" y="1328057"/>
            <a:ext cx="9071640" cy="5595257"/>
          </a:xfrm>
        </p:spPr>
        <p:txBody>
          <a:bodyPr>
            <a:normAutofit fontScale="77500" lnSpcReduction="20000"/>
          </a:bodyPr>
          <a:lstStyle/>
          <a:p>
            <a:pPr marL="457200" lvl="0" indent="-457200">
              <a:buSzPct val="100000"/>
              <a:buFont typeface="Arial" panose="020B0604020202020204" pitchFamily="34" charset="0"/>
              <a:buChar char="•"/>
            </a:pPr>
            <a:r>
              <a:rPr lang="en-US" dirty="0"/>
              <a:t>Disk space</a:t>
            </a:r>
          </a:p>
          <a:p>
            <a:pPr marL="914400" lvl="2" indent="-457200" hangingPunct="0">
              <a:spcBef>
                <a:spcPts val="0"/>
              </a:spcBef>
              <a:spcAft>
                <a:spcPts val="1414"/>
              </a:spcAft>
              <a:buSzPct val="100000"/>
            </a:pPr>
            <a:r>
              <a:rPr lang="en-US" sz="2800" dirty="0">
                <a:latin typeface="Liberation Sans" pitchFamily="18"/>
              </a:rPr>
              <a:t>2504 programs in /</a:t>
            </a:r>
            <a:r>
              <a:rPr lang="en-US" sz="2800" dirty="0" err="1">
                <a:latin typeface="Liberation Sans" pitchFamily="18"/>
              </a:rPr>
              <a:t>usr</a:t>
            </a:r>
            <a:r>
              <a:rPr lang="en-US" sz="2800" dirty="0">
                <a:latin typeface="Liberation Sans" pitchFamily="18"/>
              </a:rPr>
              <a:t>/bin on my Linux laptop</a:t>
            </a:r>
          </a:p>
          <a:p>
            <a:pPr marL="914400" lvl="3" indent="-457200" hangingPunct="0">
              <a:spcBef>
                <a:spcPts val="0"/>
              </a:spcBef>
              <a:spcAft>
                <a:spcPts val="1414"/>
              </a:spcAft>
              <a:buSzPct val="100000"/>
            </a:pPr>
            <a:r>
              <a:rPr lang="en-US" sz="3000" dirty="0">
                <a:solidFill>
                  <a:srgbClr val="800000"/>
                </a:solidFill>
                <a:latin typeface="FiraMono Nerd Font" panose="020B0509050000020004" pitchFamily="49" charset="0"/>
                <a:ea typeface="FiraMono Nerd Font" panose="020B0509050000020004" pitchFamily="49" charset="0"/>
              </a:rPr>
              <a:t>ls /</a:t>
            </a:r>
            <a:r>
              <a:rPr lang="en-US" sz="3000" dirty="0" err="1">
                <a:solidFill>
                  <a:srgbClr val="800000"/>
                </a:solidFill>
                <a:latin typeface="FiraMono Nerd Font" panose="020B0509050000020004" pitchFamily="49" charset="0"/>
                <a:ea typeface="FiraMono Nerd Font" panose="020B0509050000020004" pitchFamily="49" charset="0"/>
              </a:rPr>
              <a:t>usr</a:t>
            </a:r>
            <a:r>
              <a:rPr lang="en-US" sz="3000" dirty="0">
                <a:solidFill>
                  <a:srgbClr val="800000"/>
                </a:solidFill>
                <a:latin typeface="FiraMono Nerd Font" panose="020B0509050000020004" pitchFamily="49" charset="0"/>
                <a:ea typeface="FiraMono Nerd Font" panose="020B0509050000020004" pitchFamily="49" charset="0"/>
              </a:rPr>
              <a:t>/bin | </a:t>
            </a:r>
            <a:r>
              <a:rPr lang="en-US" sz="3000" dirty="0" err="1">
                <a:solidFill>
                  <a:srgbClr val="800000"/>
                </a:solidFill>
                <a:latin typeface="FiraMono Nerd Font" panose="020B0509050000020004" pitchFamily="49" charset="0"/>
                <a:ea typeface="FiraMono Nerd Font" panose="020B0509050000020004" pitchFamily="49" charset="0"/>
              </a:rPr>
              <a:t>wc</a:t>
            </a:r>
            <a:r>
              <a:rPr lang="en-US" sz="3000" dirty="0">
                <a:solidFill>
                  <a:srgbClr val="800000"/>
                </a:solidFill>
                <a:latin typeface="FiraMono Nerd Font" panose="020B0509050000020004" pitchFamily="49" charset="0"/>
                <a:ea typeface="FiraMono Nerd Font" panose="020B0509050000020004" pitchFamily="49" charset="0"/>
              </a:rPr>
              <a:t> -l</a:t>
            </a:r>
          </a:p>
          <a:p>
            <a:pPr marL="457200" lvl="1" indent="-457200" hangingPunct="0">
              <a:spcBef>
                <a:spcPts val="0"/>
              </a:spcBef>
              <a:spcAft>
                <a:spcPts val="1414"/>
              </a:spcAft>
              <a:buSzPct val="100000"/>
            </a:pPr>
            <a:r>
              <a:rPr lang="en-US" sz="3200" dirty="0" err="1">
                <a:solidFill>
                  <a:schemeClr val="accent4"/>
                </a:solidFill>
                <a:latin typeface="LM Mono 10" pitchFamily="17"/>
              </a:rPr>
              <a:t>printf</a:t>
            </a:r>
            <a:r>
              <a:rPr lang="en-US" sz="3200" dirty="0">
                <a:solidFill>
                  <a:schemeClr val="accent4"/>
                </a:solidFill>
                <a:latin typeface="LM Mono 10" pitchFamily="17"/>
              </a:rPr>
              <a:t>()</a:t>
            </a:r>
            <a:r>
              <a:rPr lang="en-US" sz="3200" dirty="0">
                <a:solidFill>
                  <a:schemeClr val="accent4"/>
                </a:solidFill>
                <a:latin typeface="Liberation Sans" pitchFamily="18"/>
              </a:rPr>
              <a:t> </a:t>
            </a:r>
            <a:r>
              <a:rPr lang="en-US" sz="3200" dirty="0">
                <a:latin typeface="Liberation Sans" pitchFamily="18"/>
              </a:rPr>
              <a:t>is a large function</a:t>
            </a:r>
          </a:p>
          <a:p>
            <a:pPr marL="914400" lvl="2" indent="-457200" hangingPunct="0">
              <a:spcBef>
                <a:spcPts val="0"/>
              </a:spcBef>
              <a:spcAft>
                <a:spcPts val="1414"/>
              </a:spcAft>
              <a:buSzPct val="100000"/>
            </a:pPr>
            <a:r>
              <a:rPr lang="en-US" sz="2800" dirty="0">
                <a:latin typeface="Liberation Sans" pitchFamily="18"/>
              </a:rPr>
              <a:t>Handles conversion of multiple types to strings</a:t>
            </a:r>
          </a:p>
          <a:p>
            <a:pPr marL="914400" lvl="3" indent="-457200" hangingPunct="0">
              <a:spcBef>
                <a:spcPts val="0"/>
              </a:spcBef>
              <a:spcAft>
                <a:spcPts val="1414"/>
              </a:spcAft>
              <a:buSzPct val="100000"/>
            </a:pPr>
            <a:r>
              <a:rPr lang="en-US" sz="3000" dirty="0">
                <a:latin typeface="Liberation Sans" pitchFamily="18"/>
              </a:rPr>
              <a:t>5-10K</a:t>
            </a:r>
          </a:p>
          <a:p>
            <a:pPr marL="914400" lvl="2" indent="-457200" hangingPunct="0">
              <a:spcBef>
                <a:spcPts val="0"/>
              </a:spcBef>
              <a:spcAft>
                <a:spcPts val="1414"/>
              </a:spcAft>
              <a:buSzPct val="100000"/>
            </a:pPr>
            <a:r>
              <a:rPr lang="en-US" sz="2800" dirty="0">
                <a:latin typeface="Liberation Sans" pitchFamily="18"/>
              </a:rPr>
              <a:t>This means 10-25MB of disk can be </a:t>
            </a:r>
            <a:r>
              <a:rPr lang="en-US" sz="2800" dirty="0">
                <a:solidFill>
                  <a:schemeClr val="accent4"/>
                </a:solidFill>
                <a:latin typeface="Liberation Sans" pitchFamily="18"/>
              </a:rPr>
              <a:t>wasted</a:t>
            </a:r>
            <a:r>
              <a:rPr lang="en-US" sz="2800" dirty="0">
                <a:latin typeface="Liberation Sans" pitchFamily="18"/>
              </a:rPr>
              <a:t> just on </a:t>
            </a:r>
            <a:r>
              <a:rPr lang="en-US" sz="2800" dirty="0" err="1">
                <a:latin typeface="LM Mono 10" pitchFamily="17"/>
              </a:rPr>
              <a:t>printf</a:t>
            </a:r>
            <a:r>
              <a:rPr lang="en-US" sz="2800" dirty="0">
                <a:latin typeface="LM Mono 10" pitchFamily="17"/>
              </a:rPr>
              <a:t>()</a:t>
            </a:r>
          </a:p>
          <a:p>
            <a:pPr marL="457200" lvl="0" indent="-457200">
              <a:buSzPct val="100000"/>
              <a:buFont typeface="Arial" panose="020B0604020202020204" pitchFamily="34" charset="0"/>
              <a:buChar char="•"/>
            </a:pPr>
            <a:r>
              <a:rPr lang="en-US" dirty="0"/>
              <a:t>Memory space  </a:t>
            </a:r>
          </a:p>
          <a:p>
            <a:pPr marL="914400" lvl="2" indent="-457200" hangingPunct="0">
              <a:spcBef>
                <a:spcPts val="0"/>
              </a:spcBef>
              <a:spcAft>
                <a:spcPts val="1414"/>
              </a:spcAft>
              <a:buSzPct val="100000"/>
            </a:pPr>
            <a:r>
              <a:rPr lang="en-US" sz="2800" dirty="0">
                <a:latin typeface="Liberation Sans" pitchFamily="18"/>
              </a:rPr>
              <a:t>5-10K times the number of running programs</a:t>
            </a:r>
          </a:p>
          <a:p>
            <a:pPr marL="914400" lvl="2" indent="-457200" hangingPunct="0">
              <a:spcBef>
                <a:spcPts val="0"/>
              </a:spcBef>
              <a:spcAft>
                <a:spcPts val="1414"/>
              </a:spcAft>
              <a:buSzPct val="100000"/>
            </a:pPr>
            <a:r>
              <a:rPr lang="en-US" sz="2800" dirty="0">
                <a:latin typeface="Liberation Sans" pitchFamily="18"/>
              </a:rPr>
              <a:t>250 programs running on my Linux laptop</a:t>
            </a:r>
          </a:p>
          <a:p>
            <a:pPr marL="1371600" lvl="4" indent="-457200" hangingPunct="0">
              <a:spcBef>
                <a:spcPts val="0"/>
              </a:spcBef>
              <a:spcAft>
                <a:spcPts val="1414"/>
              </a:spcAft>
              <a:buSzPct val="100000"/>
            </a:pPr>
            <a:r>
              <a:rPr lang="en-US" sz="3000" dirty="0" err="1">
                <a:solidFill>
                  <a:srgbClr val="800000"/>
                </a:solidFill>
                <a:latin typeface="LM Mono 10" pitchFamily="17"/>
              </a:rPr>
              <a:t>ps</a:t>
            </a:r>
            <a:r>
              <a:rPr lang="en-US" sz="3000" dirty="0">
                <a:solidFill>
                  <a:srgbClr val="800000"/>
                </a:solidFill>
                <a:latin typeface="LM Mono 10" pitchFamily="17"/>
              </a:rPr>
              <a:t> -aux | </a:t>
            </a:r>
            <a:r>
              <a:rPr lang="en-US" sz="3000" dirty="0" err="1">
                <a:solidFill>
                  <a:srgbClr val="800000"/>
                </a:solidFill>
                <a:latin typeface="LM Mono 10" pitchFamily="17"/>
              </a:rPr>
              <a:t>wc</a:t>
            </a:r>
            <a:r>
              <a:rPr lang="en-US" sz="3000" dirty="0">
                <a:solidFill>
                  <a:srgbClr val="800000"/>
                </a:solidFill>
                <a:latin typeface="LM Mono 10" pitchFamily="17"/>
              </a:rPr>
              <a:t> -l</a:t>
            </a:r>
          </a:p>
          <a:p>
            <a:pPr marL="1371600" lvl="4" indent="-457200" hangingPunct="0">
              <a:spcBef>
                <a:spcPts val="0"/>
              </a:spcBef>
              <a:spcAft>
                <a:spcPts val="1414"/>
              </a:spcAft>
              <a:buSzPct val="100000"/>
            </a:pPr>
            <a:r>
              <a:rPr lang="en-US" sz="3000" dirty="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On Ubuntu 16.04 (</a:t>
            </a:r>
            <a:r>
              <a:rPr lang="en-US" dirty="0" err="1"/>
              <a:t>gcc</a:t>
            </a:r>
            <a:r>
              <a:rPr lang="en-US" dirty="0"/>
              <a:t> 5.4.0, </a:t>
            </a:r>
            <a:r>
              <a:rPr lang="en-US" dirty="0" err="1"/>
              <a:t>libc</a:t>
            </a:r>
            <a:r>
              <a:rPr lang="en-US" dirty="0"/>
              <a:t> 2.23)</a:t>
            </a:r>
          </a:p>
          <a:p>
            <a:pPr marL="457200" lvl="1" indent="-457200" hangingPunct="0">
              <a:spcBef>
                <a:spcPts val="0"/>
              </a:spcBef>
              <a:spcAft>
                <a:spcPts val="1414"/>
              </a:spcAft>
              <a:buSzPct val="100000"/>
            </a:pPr>
            <a:r>
              <a:rPr lang="en-US" sz="3200" dirty="0">
                <a:latin typeface="Liberation Sans" pitchFamily="18"/>
              </a:rPr>
              <a:t>Statically linked trivial example</a:t>
            </a:r>
          </a:p>
          <a:p>
            <a:pPr marL="457200" lvl="2"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-m32 -static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725KB</a:t>
            </a:r>
          </a:p>
          <a:p>
            <a:pPr marL="457200" lvl="1" indent="-457200" hangingPunct="0">
              <a:spcBef>
                <a:spcPts val="0"/>
              </a:spcBef>
              <a:spcAft>
                <a:spcPts val="1414"/>
              </a:spcAft>
              <a:buSzPct val="100000"/>
            </a:pPr>
            <a:r>
              <a:rPr lang="en-US" sz="3200" dirty="0" err="1">
                <a:latin typeface="Liberation Sans" pitchFamily="18"/>
              </a:rPr>
              <a:t>Dyncamically</a:t>
            </a:r>
            <a:r>
              <a:rPr lang="en-US" sz="3200" dirty="0">
                <a:latin typeface="Liberation Sans" pitchFamily="18"/>
              </a:rPr>
              <a:t> linked trivial example</a:t>
            </a:r>
          </a:p>
          <a:p>
            <a:pPr marL="914400" lvl="3"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7KB</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Motivation</a:t>
            </a:r>
          </a:p>
          <a:p>
            <a:pPr marL="457200" lvl="1" indent="-457200" hangingPunct="0">
              <a:spcBef>
                <a:spcPts val="0"/>
              </a:spcBef>
              <a:spcAft>
                <a:spcPts val="1414"/>
              </a:spcAft>
              <a:buSzPct val="100000"/>
            </a:pPr>
            <a:r>
              <a:rPr lang="en-US" sz="3200" dirty="0">
                <a:latin typeface="Liberation Sans" pitchFamily="18"/>
              </a:rPr>
              <a:t>Share code of a library across all processes</a:t>
            </a:r>
          </a:p>
          <a:p>
            <a:pPr marL="914400" lvl="3" indent="-457200" hangingPunct="0">
              <a:spcBef>
                <a:spcPts val="0"/>
              </a:spcBef>
              <a:spcAft>
                <a:spcPts val="1414"/>
              </a:spcAft>
              <a:buSzPct val="100000"/>
            </a:pPr>
            <a:r>
              <a:rPr lang="en-US" sz="3000" dirty="0">
                <a:latin typeface="Liberation Sans" pitchFamily="18"/>
              </a:rPr>
              <a:t>E.g., </a:t>
            </a:r>
            <a:r>
              <a:rPr lang="en-US" sz="3000" dirty="0" err="1">
                <a:latin typeface="Liberation Sans" pitchFamily="18"/>
              </a:rPr>
              <a:t>libc</a:t>
            </a:r>
            <a:r>
              <a:rPr lang="en-US" sz="3000" dirty="0">
                <a:latin typeface="Liberation Sans" pitchFamily="18"/>
              </a:rPr>
              <a:t> is linked by all processes in the system</a:t>
            </a:r>
          </a:p>
          <a:p>
            <a:pPr marL="457200" lvl="1" indent="-457200" hangingPunct="0">
              <a:spcBef>
                <a:spcPts val="0"/>
              </a:spcBef>
              <a:spcAft>
                <a:spcPts val="1414"/>
              </a:spcAft>
              <a:buSzPct val="100000"/>
            </a:pPr>
            <a:r>
              <a:rPr lang="en-US" sz="3200" dirty="0">
                <a:latin typeface="Liberation Sans" pitchFamily="18"/>
              </a:rPr>
              <a:t>Code section should remain identical</a:t>
            </a:r>
          </a:p>
          <a:p>
            <a:pPr marL="914400" lvl="3" indent="-457200" hangingPunct="0">
              <a:spcBef>
                <a:spcPts val="0"/>
              </a:spcBef>
              <a:spcAft>
                <a:spcPts val="1414"/>
              </a:spcAft>
              <a:buSzPct val="100000"/>
            </a:pPr>
            <a:r>
              <a:rPr lang="en-US" sz="3000" dirty="0">
                <a:latin typeface="Liberation Sans" pitchFamily="18"/>
              </a:rPr>
              <a:t>To be shared read-only</a:t>
            </a:r>
          </a:p>
          <a:p>
            <a:pPr marL="457200" lvl="1" indent="-457200" hangingPunct="0">
              <a:spcBef>
                <a:spcPts val="0"/>
              </a:spcBef>
              <a:spcAft>
                <a:spcPts val="1414"/>
              </a:spcAft>
              <a:buSzPct val="100000"/>
            </a:pPr>
            <a:r>
              <a:rPr lang="en-US" sz="3200" dirty="0">
                <a:latin typeface="Liberation Sans" pitchFamily="18"/>
              </a:rPr>
              <a:t>What if library is loaded at different addresses?</a:t>
            </a:r>
          </a:p>
          <a:p>
            <a:pPr marL="914400" lvl="3" indent="-457200" hangingPunct="0">
              <a:spcBef>
                <a:spcPts val="0"/>
              </a:spcBef>
              <a:spcAft>
                <a:spcPts val="1414"/>
              </a:spcAft>
              <a:buSzPct val="100000"/>
            </a:pPr>
            <a:r>
              <a:rPr lang="en-US" sz="3000" dirty="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Generate code in such a way that it can work no matter where it is located in the address space</a:t>
            </a:r>
          </a:p>
          <a:p>
            <a:pPr marL="914400" lvl="2" indent="-457200" hangingPunct="0">
              <a:spcBef>
                <a:spcPts val="0"/>
              </a:spcBef>
              <a:spcAft>
                <a:spcPts val="1414"/>
              </a:spcAft>
              <a:buSzPct val="100000"/>
            </a:pPr>
            <a:r>
              <a:rPr lang="en-US" sz="2800" dirty="0">
                <a:latin typeface="Liberation Sans" pitchFamily="18"/>
              </a:rPr>
              <a:t>Share code across all address spaces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Can stay </a:t>
            </a:r>
            <a:r>
              <a:rPr lang="en-US" dirty="0">
                <a:solidFill>
                  <a:schemeClr val="accent4"/>
                </a:solidFill>
              </a:rPr>
              <a:t>untouched</a:t>
            </a:r>
          </a:p>
          <a:p>
            <a:pPr marL="914400" lvl="2" indent="-457200" hangingPunct="0">
              <a:spcBef>
                <a:spcPts val="0"/>
              </a:spcBef>
              <a:spcAft>
                <a:spcPts val="1414"/>
              </a:spcAft>
              <a:buSzPct val="100000"/>
            </a:pPr>
            <a:r>
              <a:rPr lang="en-US" sz="2800" dirty="0">
                <a:latin typeface="Liberation Sans" pitchFamily="18"/>
              </a:rPr>
              <a:t>Local jumps and calls are relative</a:t>
            </a:r>
          </a:p>
          <a:p>
            <a:pPr marL="914400" lvl="2" indent="-457200" hangingPunct="0">
              <a:spcBef>
                <a:spcPts val="0"/>
              </a:spcBef>
              <a:spcAft>
                <a:spcPts val="1414"/>
              </a:spcAft>
              <a:buSzPct val="100000"/>
            </a:pPr>
            <a:r>
              <a:rPr lang="en-US" sz="2800" dirty="0">
                <a:latin typeface="Liberation Sans" pitchFamily="18"/>
              </a:rPr>
              <a:t>Stack data is relative to the stack</a:t>
            </a:r>
          </a:p>
          <a:p>
            <a:pPr marL="457200" lvl="0" indent="-457200">
              <a:buSzPct val="100000"/>
              <a:buFont typeface="Arial" panose="020B0604020202020204" pitchFamily="34" charset="0"/>
              <a:buChar char="•"/>
            </a:pPr>
            <a:r>
              <a:rPr lang="en-US" dirty="0"/>
              <a:t>Needs to be </a:t>
            </a:r>
            <a:r>
              <a:rPr lang="en-US" dirty="0">
                <a:solidFill>
                  <a:schemeClr val="accent4"/>
                </a:solidFill>
              </a:rPr>
              <a:t>modified</a:t>
            </a:r>
          </a:p>
          <a:p>
            <a:pPr marL="914400" lvl="2" indent="-457200" hangingPunct="0">
              <a:spcBef>
                <a:spcPts val="0"/>
              </a:spcBef>
              <a:spcAft>
                <a:spcPts val="1414"/>
              </a:spcAft>
              <a:buSzPct val="100000"/>
            </a:pPr>
            <a:r>
              <a:rPr lang="en-US" sz="2800" dirty="0">
                <a:latin typeface="Liberation Sans" pitchFamily="18"/>
              </a:rPr>
              <a:t>Global variables</a:t>
            </a:r>
          </a:p>
          <a:p>
            <a:pPr marL="914400" lvl="2" indent="-457200" hangingPunct="0">
              <a:spcBef>
                <a:spcPts val="0"/>
              </a:spcBef>
              <a:spcAft>
                <a:spcPts val="1414"/>
              </a:spcAft>
              <a:buSzPct val="100000"/>
            </a:pPr>
            <a:r>
              <a:rPr lang="en-US" sz="2800" dirty="0">
                <a:latin typeface="Liberation Sans" pitchFamily="18"/>
              </a:rPr>
              <a:t>Imported functions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30002</TotalTime>
  <Words>14025</Words>
  <Application>Microsoft Macintosh PowerPoint</Application>
  <PresentationFormat>Custom</PresentationFormat>
  <Paragraphs>2053</Paragraphs>
  <Slides>157</Slides>
  <Notes>157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157</vt:i4>
      </vt:variant>
    </vt:vector>
  </HeadingPairs>
  <TitlesOfParts>
    <vt:vector size="167" baseType="lpstr">
      <vt:lpstr>Aptos</vt:lpstr>
      <vt:lpstr>Arial</vt:lpstr>
      <vt:lpstr>FiraMono Nerd Font</vt:lpstr>
      <vt:lpstr>Liberation Sans</vt:lpstr>
      <vt:lpstr>Liberation Serif</vt:lpstr>
      <vt:lpstr>LM Mono 10</vt:lpstr>
      <vt:lpstr>LMMono10</vt:lpstr>
      <vt:lpstr>Source Sans Pro</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Position independent code</vt:lpstr>
      <vt:lpstr>Position independent code</vt:lpstr>
      <vt:lpstr>Position independent code</vt:lpstr>
      <vt:lpstr>Insight #1: Offset between text and data sections can be the same</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PIC example</vt:lpstr>
      <vt:lpstr>What did we gain?</vt:lpstr>
      <vt:lpstr>PIC: Advantages and disadvantages</vt:lpstr>
      <vt:lpstr>PIC: Advantages and disadvantages</vt:lpstr>
      <vt:lpstr>Conclusion</vt:lpstr>
      <vt:lpstr>Resources</vt:lpstr>
      <vt:lpstr>PowerPoint Presentation</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731</cp:revision>
  <dcterms:created xsi:type="dcterms:W3CDTF">2012-05-17T21:33:40Z</dcterms:created>
  <dcterms:modified xsi:type="dcterms:W3CDTF">2025-01-21T18:36:01Z</dcterms:modified>
</cp:coreProperties>
</file>