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  <p:sldMasterId id="2147483672" r:id="rId3"/>
    <p:sldMasterId id="2147483684" r:id="rId4"/>
    <p:sldMasterId id="2147483696" r:id="rId5"/>
  </p:sldMasterIdLst>
  <p:notesMasterIdLst>
    <p:notesMasterId r:id="rId119"/>
  </p:notesMasterIdLst>
  <p:handoutMasterIdLst>
    <p:handoutMasterId r:id="rId120"/>
  </p:handout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345" r:id="rId31"/>
    <p:sldId id="346" r:id="rId32"/>
    <p:sldId id="347" r:id="rId33"/>
    <p:sldId id="348" r:id="rId34"/>
    <p:sldId id="349" r:id="rId35"/>
    <p:sldId id="350" r:id="rId36"/>
    <p:sldId id="351" r:id="rId37"/>
    <p:sldId id="352" r:id="rId38"/>
    <p:sldId id="353" r:id="rId39"/>
    <p:sldId id="354" r:id="rId40"/>
    <p:sldId id="355" r:id="rId41"/>
    <p:sldId id="356" r:id="rId42"/>
    <p:sldId id="357" r:id="rId43"/>
    <p:sldId id="358" r:id="rId44"/>
    <p:sldId id="359" r:id="rId45"/>
    <p:sldId id="360" r:id="rId46"/>
    <p:sldId id="361" r:id="rId47"/>
    <p:sldId id="362" r:id="rId48"/>
    <p:sldId id="363" r:id="rId49"/>
    <p:sldId id="364" r:id="rId50"/>
    <p:sldId id="365" r:id="rId51"/>
    <p:sldId id="366" r:id="rId52"/>
    <p:sldId id="281" r:id="rId53"/>
    <p:sldId id="282" r:id="rId54"/>
    <p:sldId id="283" r:id="rId55"/>
    <p:sldId id="284" r:id="rId56"/>
    <p:sldId id="285" r:id="rId57"/>
    <p:sldId id="286" r:id="rId58"/>
    <p:sldId id="287" r:id="rId59"/>
    <p:sldId id="288" r:id="rId60"/>
    <p:sldId id="289" r:id="rId61"/>
    <p:sldId id="290" r:id="rId62"/>
    <p:sldId id="291" r:id="rId63"/>
    <p:sldId id="292" r:id="rId64"/>
    <p:sldId id="293" r:id="rId65"/>
    <p:sldId id="294" r:id="rId66"/>
    <p:sldId id="295" r:id="rId67"/>
    <p:sldId id="367" r:id="rId68"/>
    <p:sldId id="296" r:id="rId69"/>
    <p:sldId id="297" r:id="rId70"/>
    <p:sldId id="298" r:id="rId71"/>
    <p:sldId id="299" r:id="rId72"/>
    <p:sldId id="300" r:id="rId73"/>
    <p:sldId id="301" r:id="rId74"/>
    <p:sldId id="302" r:id="rId75"/>
    <p:sldId id="303" r:id="rId76"/>
    <p:sldId id="304" r:id="rId77"/>
    <p:sldId id="305" r:id="rId78"/>
    <p:sldId id="306" r:id="rId79"/>
    <p:sldId id="307" r:id="rId80"/>
    <p:sldId id="308" r:id="rId81"/>
    <p:sldId id="309" r:id="rId82"/>
    <p:sldId id="310" r:id="rId83"/>
    <p:sldId id="311" r:id="rId84"/>
    <p:sldId id="312" r:id="rId85"/>
    <p:sldId id="313" r:id="rId86"/>
    <p:sldId id="314" r:id="rId87"/>
    <p:sldId id="315" r:id="rId88"/>
    <p:sldId id="316" r:id="rId89"/>
    <p:sldId id="317" r:id="rId90"/>
    <p:sldId id="318" r:id="rId91"/>
    <p:sldId id="368" r:id="rId92"/>
    <p:sldId id="319" r:id="rId93"/>
    <p:sldId id="320" r:id="rId94"/>
    <p:sldId id="321" r:id="rId95"/>
    <p:sldId id="322" r:id="rId96"/>
    <p:sldId id="323" r:id="rId97"/>
    <p:sldId id="324" r:id="rId98"/>
    <p:sldId id="325" r:id="rId99"/>
    <p:sldId id="326" r:id="rId100"/>
    <p:sldId id="327" r:id="rId101"/>
    <p:sldId id="328" r:id="rId102"/>
    <p:sldId id="329" r:id="rId103"/>
    <p:sldId id="330" r:id="rId104"/>
    <p:sldId id="331" r:id="rId105"/>
    <p:sldId id="332" r:id="rId106"/>
    <p:sldId id="369" r:id="rId107"/>
    <p:sldId id="334" r:id="rId108"/>
    <p:sldId id="335" r:id="rId109"/>
    <p:sldId id="336" r:id="rId110"/>
    <p:sldId id="337" r:id="rId111"/>
    <p:sldId id="338" r:id="rId112"/>
    <p:sldId id="339" r:id="rId113"/>
    <p:sldId id="340" r:id="rId114"/>
    <p:sldId id="341" r:id="rId115"/>
    <p:sldId id="342" r:id="rId116"/>
    <p:sldId id="343" r:id="rId117"/>
    <p:sldId id="344" r:id="rId118"/>
  </p:sldIdLst>
  <p:sldSz cx="10080625" cy="7559675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975"/>
    <p:restoredTop sz="94817"/>
  </p:normalViewPr>
  <p:slideViewPr>
    <p:cSldViewPr snapToGrid="0">
      <p:cViewPr varScale="1">
        <p:scale>
          <a:sx n="145" d="100"/>
          <a:sy n="145" d="100"/>
        </p:scale>
        <p:origin x="180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1.xml"/><Relationship Id="rId117" Type="http://schemas.openxmlformats.org/officeDocument/2006/relationships/slide" Target="slides/slide112.xml"/><Relationship Id="rId21" Type="http://schemas.openxmlformats.org/officeDocument/2006/relationships/slide" Target="slides/slide16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63" Type="http://schemas.openxmlformats.org/officeDocument/2006/relationships/slide" Target="slides/slide58.xml"/><Relationship Id="rId68" Type="http://schemas.openxmlformats.org/officeDocument/2006/relationships/slide" Target="slides/slide63.xml"/><Relationship Id="rId84" Type="http://schemas.openxmlformats.org/officeDocument/2006/relationships/slide" Target="slides/slide79.xml"/><Relationship Id="rId89" Type="http://schemas.openxmlformats.org/officeDocument/2006/relationships/slide" Target="slides/slide84.xml"/><Relationship Id="rId112" Type="http://schemas.openxmlformats.org/officeDocument/2006/relationships/slide" Target="slides/slide107.xml"/><Relationship Id="rId16" Type="http://schemas.openxmlformats.org/officeDocument/2006/relationships/slide" Target="slides/slide11.xml"/><Relationship Id="rId107" Type="http://schemas.openxmlformats.org/officeDocument/2006/relationships/slide" Target="slides/slide102.xml"/><Relationship Id="rId11" Type="http://schemas.openxmlformats.org/officeDocument/2006/relationships/slide" Target="slides/slide6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53" Type="http://schemas.openxmlformats.org/officeDocument/2006/relationships/slide" Target="slides/slide48.xml"/><Relationship Id="rId58" Type="http://schemas.openxmlformats.org/officeDocument/2006/relationships/slide" Target="slides/slide53.xml"/><Relationship Id="rId74" Type="http://schemas.openxmlformats.org/officeDocument/2006/relationships/slide" Target="slides/slide69.xml"/><Relationship Id="rId79" Type="http://schemas.openxmlformats.org/officeDocument/2006/relationships/slide" Target="slides/slide74.xml"/><Relationship Id="rId102" Type="http://schemas.openxmlformats.org/officeDocument/2006/relationships/slide" Target="slides/slide97.xml"/><Relationship Id="rId123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90" Type="http://schemas.openxmlformats.org/officeDocument/2006/relationships/slide" Target="slides/slide85.xml"/><Relationship Id="rId95" Type="http://schemas.openxmlformats.org/officeDocument/2006/relationships/slide" Target="slides/slide90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64" Type="http://schemas.openxmlformats.org/officeDocument/2006/relationships/slide" Target="slides/slide59.xml"/><Relationship Id="rId69" Type="http://schemas.openxmlformats.org/officeDocument/2006/relationships/slide" Target="slides/slide64.xml"/><Relationship Id="rId113" Type="http://schemas.openxmlformats.org/officeDocument/2006/relationships/slide" Target="slides/slide108.xml"/><Relationship Id="rId118" Type="http://schemas.openxmlformats.org/officeDocument/2006/relationships/slide" Target="slides/slide113.xml"/><Relationship Id="rId80" Type="http://schemas.openxmlformats.org/officeDocument/2006/relationships/slide" Target="slides/slide75.xml"/><Relationship Id="rId85" Type="http://schemas.openxmlformats.org/officeDocument/2006/relationships/slide" Target="slides/slide80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59" Type="http://schemas.openxmlformats.org/officeDocument/2006/relationships/slide" Target="slides/slide54.xml"/><Relationship Id="rId103" Type="http://schemas.openxmlformats.org/officeDocument/2006/relationships/slide" Target="slides/slide98.xml"/><Relationship Id="rId108" Type="http://schemas.openxmlformats.org/officeDocument/2006/relationships/slide" Target="slides/slide103.xml"/><Relationship Id="rId124" Type="http://schemas.openxmlformats.org/officeDocument/2006/relationships/tableStyles" Target="tableStyles.xml"/><Relationship Id="rId54" Type="http://schemas.openxmlformats.org/officeDocument/2006/relationships/slide" Target="slides/slide49.xml"/><Relationship Id="rId70" Type="http://schemas.openxmlformats.org/officeDocument/2006/relationships/slide" Target="slides/slide65.xml"/><Relationship Id="rId75" Type="http://schemas.openxmlformats.org/officeDocument/2006/relationships/slide" Target="slides/slide70.xml"/><Relationship Id="rId91" Type="http://schemas.openxmlformats.org/officeDocument/2006/relationships/slide" Target="slides/slide86.xml"/><Relationship Id="rId96" Type="http://schemas.openxmlformats.org/officeDocument/2006/relationships/slide" Target="slides/slide9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49" Type="http://schemas.openxmlformats.org/officeDocument/2006/relationships/slide" Target="slides/slide44.xml"/><Relationship Id="rId114" Type="http://schemas.openxmlformats.org/officeDocument/2006/relationships/slide" Target="slides/slide109.xml"/><Relationship Id="rId119" Type="http://schemas.openxmlformats.org/officeDocument/2006/relationships/notesMaster" Target="notesMasters/notesMaster1.xml"/><Relationship Id="rId44" Type="http://schemas.openxmlformats.org/officeDocument/2006/relationships/slide" Target="slides/slide39.xml"/><Relationship Id="rId60" Type="http://schemas.openxmlformats.org/officeDocument/2006/relationships/slide" Target="slides/slide55.xml"/><Relationship Id="rId65" Type="http://schemas.openxmlformats.org/officeDocument/2006/relationships/slide" Target="slides/slide60.xml"/><Relationship Id="rId81" Type="http://schemas.openxmlformats.org/officeDocument/2006/relationships/slide" Target="slides/slide76.xml"/><Relationship Id="rId86" Type="http://schemas.openxmlformats.org/officeDocument/2006/relationships/slide" Target="slides/slide8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9" Type="http://schemas.openxmlformats.org/officeDocument/2006/relationships/slide" Target="slides/slide34.xml"/><Relationship Id="rId109" Type="http://schemas.openxmlformats.org/officeDocument/2006/relationships/slide" Target="slides/slide104.xml"/><Relationship Id="rId34" Type="http://schemas.openxmlformats.org/officeDocument/2006/relationships/slide" Target="slides/slide29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76" Type="http://schemas.openxmlformats.org/officeDocument/2006/relationships/slide" Target="slides/slide71.xml"/><Relationship Id="rId97" Type="http://schemas.openxmlformats.org/officeDocument/2006/relationships/slide" Target="slides/slide92.xml"/><Relationship Id="rId104" Type="http://schemas.openxmlformats.org/officeDocument/2006/relationships/slide" Target="slides/slide99.xml"/><Relationship Id="rId120" Type="http://schemas.openxmlformats.org/officeDocument/2006/relationships/handoutMaster" Target="handoutMasters/handoutMaster1.xml"/><Relationship Id="rId7" Type="http://schemas.openxmlformats.org/officeDocument/2006/relationships/slide" Target="slides/slide2.xml"/><Relationship Id="rId71" Type="http://schemas.openxmlformats.org/officeDocument/2006/relationships/slide" Target="slides/slide66.xml"/><Relationship Id="rId92" Type="http://schemas.openxmlformats.org/officeDocument/2006/relationships/slide" Target="slides/slide87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4.xml"/><Relationship Id="rId24" Type="http://schemas.openxmlformats.org/officeDocument/2006/relationships/slide" Target="slides/slide19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66" Type="http://schemas.openxmlformats.org/officeDocument/2006/relationships/slide" Target="slides/slide61.xml"/><Relationship Id="rId87" Type="http://schemas.openxmlformats.org/officeDocument/2006/relationships/slide" Target="slides/slide82.xml"/><Relationship Id="rId110" Type="http://schemas.openxmlformats.org/officeDocument/2006/relationships/slide" Target="slides/slide105.xml"/><Relationship Id="rId115" Type="http://schemas.openxmlformats.org/officeDocument/2006/relationships/slide" Target="slides/slide110.xml"/><Relationship Id="rId61" Type="http://schemas.openxmlformats.org/officeDocument/2006/relationships/slide" Target="slides/slide56.xml"/><Relationship Id="rId82" Type="http://schemas.openxmlformats.org/officeDocument/2006/relationships/slide" Target="slides/slide77.xml"/><Relationship Id="rId19" Type="http://schemas.openxmlformats.org/officeDocument/2006/relationships/slide" Target="slides/slide14.xml"/><Relationship Id="rId14" Type="http://schemas.openxmlformats.org/officeDocument/2006/relationships/slide" Target="slides/slide9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56" Type="http://schemas.openxmlformats.org/officeDocument/2006/relationships/slide" Target="slides/slide51.xml"/><Relationship Id="rId77" Type="http://schemas.openxmlformats.org/officeDocument/2006/relationships/slide" Target="slides/slide72.xml"/><Relationship Id="rId100" Type="http://schemas.openxmlformats.org/officeDocument/2006/relationships/slide" Target="slides/slide95.xml"/><Relationship Id="rId105" Type="http://schemas.openxmlformats.org/officeDocument/2006/relationships/slide" Target="slides/slide100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72" Type="http://schemas.openxmlformats.org/officeDocument/2006/relationships/slide" Target="slides/slide67.xml"/><Relationship Id="rId93" Type="http://schemas.openxmlformats.org/officeDocument/2006/relationships/slide" Target="slides/slide88.xml"/><Relationship Id="rId98" Type="http://schemas.openxmlformats.org/officeDocument/2006/relationships/slide" Target="slides/slide93.xml"/><Relationship Id="rId121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5" Type="http://schemas.openxmlformats.org/officeDocument/2006/relationships/slide" Target="slides/slide20.xml"/><Relationship Id="rId46" Type="http://schemas.openxmlformats.org/officeDocument/2006/relationships/slide" Target="slides/slide41.xml"/><Relationship Id="rId67" Type="http://schemas.openxmlformats.org/officeDocument/2006/relationships/slide" Target="slides/slide62.xml"/><Relationship Id="rId116" Type="http://schemas.openxmlformats.org/officeDocument/2006/relationships/slide" Target="slides/slide111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62" Type="http://schemas.openxmlformats.org/officeDocument/2006/relationships/slide" Target="slides/slide57.xml"/><Relationship Id="rId83" Type="http://schemas.openxmlformats.org/officeDocument/2006/relationships/slide" Target="slides/slide78.xml"/><Relationship Id="rId88" Type="http://schemas.openxmlformats.org/officeDocument/2006/relationships/slide" Target="slides/slide83.xml"/><Relationship Id="rId111" Type="http://schemas.openxmlformats.org/officeDocument/2006/relationships/slide" Target="slides/slide106.xml"/><Relationship Id="rId15" Type="http://schemas.openxmlformats.org/officeDocument/2006/relationships/slide" Target="slides/slide10.xml"/><Relationship Id="rId36" Type="http://schemas.openxmlformats.org/officeDocument/2006/relationships/slide" Target="slides/slide31.xml"/><Relationship Id="rId57" Type="http://schemas.openxmlformats.org/officeDocument/2006/relationships/slide" Target="slides/slide52.xml"/><Relationship Id="rId106" Type="http://schemas.openxmlformats.org/officeDocument/2006/relationships/slide" Target="slides/slide101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52" Type="http://schemas.openxmlformats.org/officeDocument/2006/relationships/slide" Target="slides/slide47.xml"/><Relationship Id="rId73" Type="http://schemas.openxmlformats.org/officeDocument/2006/relationships/slide" Target="slides/slide68.xml"/><Relationship Id="rId78" Type="http://schemas.openxmlformats.org/officeDocument/2006/relationships/slide" Target="slides/slide73.xml"/><Relationship Id="rId94" Type="http://schemas.openxmlformats.org/officeDocument/2006/relationships/slide" Target="slides/slide89.xml"/><Relationship Id="rId99" Type="http://schemas.openxmlformats.org/officeDocument/2006/relationships/slide" Target="slides/slide94.xml"/><Relationship Id="rId101" Type="http://schemas.openxmlformats.org/officeDocument/2006/relationships/slide" Target="slides/slide96.xml"/><Relationship Id="rId1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1B292F4-DCAA-E20B-5772-A155191488D6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40" cy="502559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0EBF98-73C6-E81C-C5F0-B0B57F3205B0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399200" y="0"/>
            <a:ext cx="3372840" cy="502559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>
            <a:noAutofit/>
          </a:bodyPr>
          <a:lstStyle/>
          <a:p>
            <a:pPr marL="0" marR="0" lvl="0" indent="0" algn="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A108E6-E2A0-4068-CEBE-E94A326CE774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9555480"/>
            <a:ext cx="3372840" cy="502559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="b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5744DF-B3DF-D9D9-8418-F587F6347935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399200" y="9555480"/>
            <a:ext cx="3372840" cy="502559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="b" compatLnSpc="0">
            <a:noAutofit/>
          </a:bodyPr>
          <a:lstStyle/>
          <a:p>
            <a:pPr marL="0" marR="0" lvl="0" indent="0" algn="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08ADF923-D285-2C42-8678-881D68A0D77F}" type="slidenum">
              <a:t>‹#›</a:t>
            </a:fld>
            <a:endParaRPr lang="en-US" sz="14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5177030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C6F8C6E-06BB-907C-E3CF-0A7A30F2DA5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64280"/>
            <a:ext cx="5028480" cy="377136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4975A60-5DEF-0EDB-AD0E-002E25522F81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77239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E75FCED2-F6BA-9570-172D-2FA768860670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40" cy="50255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lv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B4F9C2-01CC-693A-EF25-BED462BF904D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399200" y="0"/>
            <a:ext cx="3372840" cy="50255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lvl="0" algn="r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6AD076-1591-5679-272F-CD63F489013C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9555480"/>
            <a:ext cx="3372840" cy="50255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>
            <a:lvl1pPr lv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DC5311-9F68-68E9-2F20-488ABB9B15FC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399200" y="9555480"/>
            <a:ext cx="3372840" cy="50255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>
            <a:lvl1pPr lvl="0" algn="r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ACA309EB-A100-1447-BA61-64D72F34724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3171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hangingPunct="0">
      <a:tabLst/>
      <a:defRPr lang="en-US" sz="2000" b="0" i="0" u="none" strike="noStrike" kern="1200">
        <a:ln>
          <a:noFill/>
        </a:ln>
        <a:latin typeface="Liberation Sans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132C77-533D-5362-D059-3DF47D540EE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4DF5CE80-B480-4B49-853C-1EF2DB1076D8}" type="slidenum">
              <a:t>1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C4547AC-22C0-08FB-E2CC-E64B9383303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AEC5C9C-E8C4-9D75-4F15-4221DBDE81A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5371FA-F7E4-BF9F-60CF-A6D91349CD1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EEE60158-E7A8-5942-AB55-DED0C92D810F}" type="slidenum">
              <a:t>10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0F182D3-1AE5-4B82-B168-FB923C82AE78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FD3B282-EB7B-BB54-8C95-2B45EE73732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4C0280-975A-E724-67C6-3E3D0595A6F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3431316C-9680-4C41-86FE-0BB333F57B1E}" type="slidenum">
              <a:t>100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53624DA-816E-73EA-C2DA-B163FD9E991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054091F-174B-E2BE-A643-0283D0BFCAD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28C475-CD44-A8DA-CBA6-10DEB2EF183C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175759A8-98D8-4B40-86CA-DB602C3C1A30}" type="slidenum">
              <a:t>101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3FE195C-F85D-BFB9-13A8-8B8FEA5ECDF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149F691-C45C-EC73-719B-328B3BB04C0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D4AC51-4109-26C1-6249-33DC15EB55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F24194-274B-8FD1-BC2C-17FBB6F67F6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175759A8-98D8-4B40-86CA-DB602C3C1A30}" type="slidenum">
              <a:t>102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67FF7D1-DFD4-04C1-CE49-AF736CF5A5CA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9B1608C-8742-7B16-D007-18E57B3A92F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904048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A09F92-D4D7-C41B-4EE2-A93029BE846D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7E060EDE-4792-E443-870C-9860CD3FAFA0}" type="slidenum">
              <a:t>103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05D3145-DA20-F57A-65CC-498E39E5B581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54A97A6-F04A-A36B-2E2D-EBA0FCD7BB0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0B1253-A6D0-E052-6154-8E73D153CCF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217BE927-9692-594A-8385-62EF39302688}" type="slidenum">
              <a:t>104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CC519CB-588B-A878-4013-68739EC2B93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CFA4ACD-0F8E-1C3D-C073-BE461298D78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93F026-F091-D822-2166-9062554D7F5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04CED843-1A6A-6743-AA8C-B8E48C3863ED}" type="slidenum">
              <a:t>105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24AD2F2-286B-D15F-2EE0-659FB90AE83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B940C41-17FE-E455-283B-0176FE304C2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BFFDFB-7F0E-A5BA-7F38-8F2C3481FAB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8E49377F-A312-D347-A9E4-835F54827262}" type="slidenum">
              <a:t>106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241259C-3AD0-EABB-0380-A14125E42B7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601BCBE-4FAC-28CA-3968-544682762A2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FEF52E-613F-B4C2-546A-06E7369F663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02B6B4FC-6571-BA41-9813-FEE8F7CC803E}" type="slidenum">
              <a:t>107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C0B2B8E-4A86-3096-193E-44398A9CB72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9EAB549-6A24-DFC0-0778-A4296777740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01C91D-B0E0-6CF1-660F-F93A6C2D201C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37B7B917-7307-EC41-B657-E4733D89D3D4}" type="slidenum">
              <a:t>108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253DF57-C9E8-88FF-06DF-48DD93EDE78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E630DB4-8224-B795-F265-CD997AB3BFF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F061E8-C6D3-F6EA-4AAE-3FEF9C14FCE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92C2F330-9B5A-1040-957A-4DC9AB46E9FC}" type="slidenum">
              <a:t>109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F01A577-31FB-9570-4797-5799B90962CD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14E7266-AD8A-8DC5-2ADF-3D0AA967D20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9E7213-EA90-EE54-07B4-F68E0652D87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E0611559-AA26-BE44-9B78-9A59C704A8D3}" type="slidenum">
              <a:t>11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34F4A95-6E35-8557-1B9B-E5BDE77E93D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3FD832B-3837-F54D-02D1-B731C7D8B5D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48CCC3-0A71-BDC4-0A23-CAAB16A58C4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0FD8CF62-5DC7-8D4C-B37B-FE2B2FEA25E1}" type="slidenum">
              <a:t>110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0A58C04-0D63-8026-34BE-AC75803C33CD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4773E76-F140-132F-0553-69E01106E0F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5E2AE8-42B1-020A-E62A-9D30350A0BA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642361E2-48CB-2940-B045-521106D68659}" type="slidenum">
              <a:t>111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D70DE68-D338-EF14-F087-48D992EE8669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443570F-0D4D-A07C-7EB6-ECEE6264770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E6F5FB-5B69-297A-5AC6-EF8C8CF5F45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4BE1A5C4-B7D1-364B-BF2D-114D3E4FACE8}" type="slidenum">
              <a:t>112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263F547-9514-4B6E-F5CC-F5FA84BFF56A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4B3B654-98E7-4C28-449B-0A2BF790D4D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51EFCD-BB34-A31B-1155-A81246B8BC6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FFA01182-44CB-7C4B-A044-CE87DCF1B9B1}" type="slidenum">
              <a:t>113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BBADCD9-D57A-9984-7178-C82A2FBF33A1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E345BED-701C-0523-E7B0-F8348266345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2F0CFF-8967-43C4-DDF7-6EBAE14A58A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D439387D-6365-4643-A83E-4C8791C541AC}" type="slidenum">
              <a:t>12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205FA42-7326-4D2B-E03F-487269D095F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2A2F81E-6580-471C-CF54-61F6975E292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670D29-0138-0EA0-546E-6FBA3BF86CE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AF78A6FA-FF24-634C-8155-5E35BEF7875D}" type="slidenum">
              <a:t>13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FD8F69E-4BC0-BB26-67C4-7B6247C8D393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3691E18-8295-6E6D-673F-BF6F1D75E50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FC8B25-F8E7-0A1B-98E3-33BB79AF3B7D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3092A233-E43D-EB47-B023-D9BD4B4717D0}" type="slidenum">
              <a:t>14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9AAA01E-F28B-AF32-041A-D161C31E42E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0AD4711-2A75-8C74-89C1-7316D67A1BE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03CB2D-2228-4478-B68A-9EC267DDDFA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FA23BB57-14DA-214F-A4C5-240547D24B0C}" type="slidenum">
              <a:t>15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97A0CCA-607E-9E92-E7B7-CDDCA1CBB61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EF0A5B1-779D-D375-540C-2714036429B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FC9F3E-79B1-2306-8B15-0D2E036F5CB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5E9E2F03-8BBD-F340-AA11-79C5A972511C}" type="slidenum">
              <a:t>16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8D14367-81BF-18BC-E1BD-250403F2868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64DF57C-5BA1-3003-74E7-6B791D39FAB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FE7494-7757-172E-28FE-2755872C3F6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CFB6015B-F081-1247-8A59-427031D7B6B4}" type="slidenum">
              <a:t>17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40BD7D8-BF3C-5895-E048-2A8BCA855AB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B4F505C-DE5B-749F-07A4-0DEAB2353BC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FB2FDF-B015-617C-92A4-D758670763F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D26CF488-67C1-B44C-B474-CE90E2694EF4}" type="slidenum">
              <a:t>18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10761A4-C9A0-092B-B21F-CC671494139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A95D661-3EB9-C9DD-82D3-DB6F945BC77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C5AB22-5F1A-1091-957D-92AD1D8E0B6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E92AD86D-06EE-1A4B-A688-1897668E6B00}" type="slidenum">
              <a:t>19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757C6D4-380E-1F04-4C07-6D66F576AC2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7761060-B2AB-D505-3E80-EBF7E5527BD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2E6574-D24D-AC33-0FA9-4EEC2C5CED1C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7F4998FD-2B86-694E-A561-DFF2FFA1D18D}" type="slidenum">
              <a:t>2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883C0DB-4FE6-39FA-DE1F-6BAD4284147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FF11F02-6F5A-74C0-41FB-6FF8245667B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1E8CE9-4DB5-748F-45EC-F3EE04EE8AA4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FE032D9B-F9A4-524B-BB53-B412F5E24602}" type="slidenum">
              <a:t>20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B2F4516-40C8-2E06-AF0F-67700278AE1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491DE2F-3E0D-A54F-211C-02A1C90BCA7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5750A2-E9E0-1AAC-D4D8-9FA440B24A9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E95F3259-DAEB-B348-8F01-5CDC1F9B3E93}" type="slidenum">
              <a:t>21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6D30944-F1EA-B0D6-F9FA-EC5AEB30F38D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55C6707-59C9-B924-4E26-2F1E731174C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7A8073-7067-C3DD-4310-60A336410DE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7C5041B3-91DD-C44E-BA6F-E41767369837}" type="slidenum">
              <a:t>22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07D5EB2-3322-F401-2D0A-77790748AC5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9674344-C66B-B465-1378-D6771915B77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4A73AD-4F4B-B7F9-C966-503F9BE27B54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7B18EA03-C9BE-B94E-A9BB-FABF884435A9}" type="slidenum">
              <a:t>23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3838A4E-AA5E-55EA-658B-C30C40E5B47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BC02780-7A87-E3A0-4EDE-EAB5CE3EE69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7634C2-B4CC-EAAB-A3D3-9667177DEC9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CD934620-F73D-754C-AA8E-40B7A07C126B}" type="slidenum">
              <a:t>24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55DB99F-AF7B-546A-B380-83F82C31C9E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05E5F5F-E1F9-9491-0E03-522D043A1A7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B90577-4153-37ED-8A29-3C8F412629A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F50255C3-655C-2B44-8A71-618E23DD8EAA}" type="slidenum">
              <a:t>25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FDDA07B-687B-12FC-71E0-D9558097A334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0C5C9FE-47D1-2C09-0B31-90CCE1A80AB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ACA309EB-A100-1447-BA61-64D72F34724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60565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763588"/>
            <a:ext cx="5029200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ACA309EB-A100-1447-BA61-64D72F34724F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79662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763588"/>
            <a:ext cx="5029200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ACA309EB-A100-1447-BA61-64D72F34724F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47555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763588"/>
            <a:ext cx="5029200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ACA309EB-A100-1447-BA61-64D72F34724F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4665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957E56-E0B6-01E3-0CA6-D70DBFACFD6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0118E24B-4075-9E46-88DB-47FAF3D1F18F}" type="slidenum">
              <a:t>3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AA826B0-B77A-D36C-20F9-5D208229ED0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D3EF15F-CE72-6576-E0AD-944C0496E80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763588"/>
            <a:ext cx="5029200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ACA309EB-A100-1447-BA61-64D72F34724F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34956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763588"/>
            <a:ext cx="5029200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ACA309EB-A100-1447-BA61-64D72F34724F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91926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763588"/>
            <a:ext cx="5029200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ACA309EB-A100-1447-BA61-64D72F34724F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15620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763588"/>
            <a:ext cx="5029200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ACA309EB-A100-1447-BA61-64D72F34724F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18339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763588"/>
            <a:ext cx="5029200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ACA309EB-A100-1447-BA61-64D72F34724F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01255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ACA309EB-A100-1447-BA61-64D72F34724F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41772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763588"/>
            <a:ext cx="5029200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ACA309EB-A100-1447-BA61-64D72F34724F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8844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763588"/>
            <a:ext cx="5029200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ACA309EB-A100-1447-BA61-64D72F34724F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17533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ACA309EB-A100-1447-BA61-64D72F34724F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98713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ACA309EB-A100-1447-BA61-64D72F34724F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3369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535D35-334E-4E9E-56E5-00F603058C6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074F8E7B-5D7E-CA4C-8404-00C2B7D4FF96}" type="slidenum">
              <a:t>4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85B42D8-D7F6-1AE2-9AAF-D6FED178B6F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C892D4A-CEA6-4453-6766-29E0E7B71F5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ACA309EB-A100-1447-BA61-64D72F34724F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52954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763588"/>
            <a:ext cx="5029200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ACA309EB-A100-1447-BA61-64D72F34724F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30089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763588"/>
            <a:ext cx="5029200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ACA309EB-A100-1447-BA61-64D72F34724F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35242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763588"/>
            <a:ext cx="5029200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ACA309EB-A100-1447-BA61-64D72F34724F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74177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763588"/>
            <a:ext cx="5029200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ACA309EB-A100-1447-BA61-64D72F34724F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84811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763588"/>
            <a:ext cx="5029200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ACA309EB-A100-1447-BA61-64D72F34724F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81288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763588"/>
            <a:ext cx="5029200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ACA309EB-A100-1447-BA61-64D72F34724F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74807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763588"/>
            <a:ext cx="5029200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ACA309EB-A100-1447-BA61-64D72F34724F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30545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F3A49E-1547-9844-2015-72D1FE0186D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65491861-1A5D-A64B-A306-1C373CC8D0DE}" type="slidenum">
              <a:t>48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A0980D8-942C-1A7B-AE73-151A630D9C6A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0D14049-F077-ECC1-FDD7-FF7C9313CF5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83B2E0-CB27-F337-AAAF-732FEFD8C72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90E97FD7-88A9-F64C-8F02-57EB9A7F02F3}" type="slidenum">
              <a:t>49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E54D9C2-CF91-D99E-5C10-F3B07CADC77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B263876-1442-17EA-788B-7CAEE7B0C59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4FDC87-34BB-198F-10CF-FE3D191FD79C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AFE0428F-307D-A245-AFF9-86BAD6233C5D}" type="slidenum">
              <a:t>5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CB3C19C-9C77-A9E0-660B-CB4F37C7B1B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009E1E7-ED10-CD26-4D44-19924CA2497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62DA4B-95C3-A56F-19C5-4D48479C081D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A3A125AE-D817-8B4B-9A44-8138B7D58878}" type="slidenum">
              <a:t>50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D6585BE-A7A8-E9E0-93C6-F647DCCEBBC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B7AD432-6E62-B083-53D6-803C1499EEC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46CBE7-352B-2E1E-7C9B-78E03423347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2DB9F92C-4C6F-4E49-AC42-DC67239FC928}" type="slidenum">
              <a:t>51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32DDC86-1316-5DAD-F54B-A5CCD6CA3B7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16C0509-BFE9-3482-E387-5648989F85F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613442-42D3-DAAF-7899-9DA8BD50181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1BD3C7D1-D26C-374A-A759-34415968474F}" type="slidenum">
              <a:t>52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256864B-AE5F-3533-9EC5-A6FF0961F16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6D67E5F-585F-589F-9699-DAE9ADD9AC3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F273B1-5B26-E96A-6CCA-8847DF0443D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BF018B11-29D7-C148-B774-4B780F82B60F}" type="slidenum">
              <a:t>53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0F4B7D4-D0F7-4B41-1532-59C1B513F15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C66CF0E-3FB4-5141-2993-BF409A4FDAD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640EEA-6B7F-47BC-EA1E-333A67D263ED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425EDB91-21AE-3B43-A064-E65F9500FF15}" type="slidenum">
              <a:t>54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9121FAE-D3FF-6574-2433-999C499A3A5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8393AB2-9DDA-D28B-9643-66202507384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7637D4-C1D1-614E-082B-E0B16624123D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5BCACC26-20F5-DD41-B867-43B1FCADC828}" type="slidenum">
              <a:t>55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BED5B15-905E-324A-8563-DB26F17189A1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0B2A520-BFAD-2F9E-ECE5-53DC052D7A6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BFE4E6-941A-9434-D577-986D18BBF8A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F26D418D-8874-CB49-909F-7CFCE9C829DF}" type="slidenum">
              <a:t>56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EEDA428-D863-BA2A-F834-A1F889BCB70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8AE7B32-9AA5-A7CA-1744-103356D0925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A8101D-7C78-17AF-00D1-41C5D606C59C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AA1C0DFB-8311-2D4E-BD4F-7283358337C2}" type="slidenum">
              <a:t>57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ED71B78-9C53-7D4E-8A02-2F15B456349D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C26FDD5-5417-A1C2-35CC-08564864933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803118-582B-C095-A817-FDF61CABA52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40ABB48C-F7DD-9644-AD86-3AC1C3F14DF9}" type="slidenum">
              <a:t>58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3C59136-C22E-0F8F-1D79-C5DE3D3DBA49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447CA74-247A-6DEC-0521-7A02E3A840D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78D854-9B71-27FC-F548-BDECDBBA2AF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AC270B70-0E88-DF48-8BD1-97CCFA43226F}" type="slidenum">
              <a:t>59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C689A5E-9D27-779C-2B34-56CC7B16343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827072F-3269-DD70-2EE3-CD5C8A43A91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6B0409-D814-75AA-5A6E-F336BB1CE6E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58A6C419-6E4C-D84C-8C0E-5050960E2E90}" type="slidenum">
              <a:t>6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C0ACDFC-D26E-04A0-267B-FFC420F0FC0A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49574F5-CD6C-E2C0-4059-66C5BA4AB61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63DF01-2879-7C88-14EC-80B297666BC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AEA38577-05E9-3C43-ABC2-DA72914A976D}" type="slidenum">
              <a:t>60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ED58B47-112E-BED4-2572-3BAA383FA019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E661492-0DFD-EF3F-0BE2-BDA24544B2E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4F96BA-D07F-B360-4AD5-63C8CCAE5AE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319EA79A-A52B-3848-A9FF-01E39BCB176E}" type="slidenum">
              <a:t>61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FA90388-31C8-6470-ACDB-C58BB61241A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4830AEC-CC82-E503-1016-A18FB6FF0E5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540746-8BFD-4B8A-6868-2BA24F5D735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AB2C0995-790C-0F43-A3FF-8F755E4BA9D4}" type="slidenum">
              <a:t>62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07039D9-71CE-7FC5-2154-5CC0BB646FC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DA32A1B-1A8A-32EE-7149-3254854394B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540746-8BFD-4B8A-6868-2BA24F5D735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AB2C0995-790C-0F43-A3FF-8F755E4BA9D4}" type="slidenum">
              <a:t>63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07039D9-71CE-7FC5-2154-5CC0BB646FC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DA32A1B-1A8A-32EE-7149-3254854394B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926166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8E2081-45D4-6999-7FDD-32223ACC315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F4FBC38B-3CA8-C94F-9C62-F2146A12C126}" type="slidenum">
              <a:t>64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2F3D108-FD1C-D8D4-D912-3723576ED9C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3AF42AC-EE4C-5D20-FC1A-332E5DCBDCA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17C3A4-7B29-D93B-1AA6-267A30D7D6DC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CF337F6F-F028-9142-BC4F-F292D58F0B95}" type="slidenum">
              <a:t>65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F137BA2-4EEA-49E9-6F94-4666398A9D2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10D0CF2-3293-62C0-AFFF-B9D8DEEEA81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98577C-30F7-BD5F-5A39-658865DE99C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4761C958-3FEE-F948-9ABE-3C0AFF8CD193}" type="slidenum">
              <a:t>66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B5D7A2D-0005-E512-215E-A8EE5C50D8B1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3B91F23-780A-02D3-6194-B272B86FB78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CDE8A0-A8CB-D2FB-6245-27E0BD12FD6D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63BACCE6-7421-D749-9BD9-4A4DE19005E5}" type="slidenum">
              <a:t>67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915F0B1-C152-1689-C2E8-4FE1C123D481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3EA60C4-86ED-6B23-B792-9418737AB1D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EA6DD6-287D-E316-CFCA-7F256DFD907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82DAD822-1FE0-A241-8CFB-ED3069D2FE6B}" type="slidenum">
              <a:t>68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603967F-21DE-B8D0-037F-0AD02C9E674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496E43E-2C7F-D8AB-9F7E-B110D57486B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70EF71-373C-6BFF-377D-139254A1492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40CCA660-0EC2-B84C-9F54-22550E0B42FD}" type="slidenum">
              <a:t>69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071C0EC-A367-B463-D08C-85431F9CFD98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54F4FA2-B583-23C7-8B29-00DF1A3995F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EF3DB6-15F6-A394-592A-F8916A968C6C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38A25799-EA85-DD40-B325-03356850B4F5}" type="slidenum">
              <a:t>7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D5DD767-0489-9A4F-C31E-6418F6F8990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1090549-5A1C-5989-8996-2E172B91538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FF5687-1C1B-D059-F466-04A7605588D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99877D4D-6FA9-2441-B658-73991477A165}" type="slidenum">
              <a:t>70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88A5758-689F-D2C7-9640-493B60B0AF61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BF75083-813A-585E-7F13-D58A2E641AC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C740CA-1739-89D3-D530-7111B287CDD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93869ECF-6D7C-E34D-A3F6-04E1E5D1A201}" type="slidenum">
              <a:t>71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6EE6AA2-4049-97DD-F1A9-4204E6D4757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FF6A45D-E8EC-1967-7BEA-6C5225F5CD2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4F6166-B6CD-A999-B1D8-16263E2BFCC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B3F4E9A5-29DA-3246-BD65-219CDE93390A}" type="slidenum">
              <a:t>72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14FB1A0-3B23-CF70-1388-C6D51441D4D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753AEA7-3D9E-23F3-EB59-B48381B4EBB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E66351-FBBF-9619-74D7-D3C94CECAB4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D8FAD363-8CAF-6F48-9E78-4C90AB4FB52C}" type="slidenum">
              <a:t>73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CC5299B-5086-3151-1527-AF968E1112E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4E66409-4BE6-C6F1-DDE3-56EFC69EE86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088D7A-B2EE-0C8C-2CE1-0623AF8BD9DC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5187C866-B5D5-2048-B0C2-0C2E44FA7B24}" type="slidenum">
              <a:t>74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E854C67-9F41-AE94-B458-F26924A1AFF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77D412C-1D29-E7EA-8949-41320A4B519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5C3460-7F6F-3183-6510-C0882E298A0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E37EFA79-28BF-1C44-8EB2-6A17883E3529}" type="slidenum">
              <a:t>75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6C30208-F3F1-85C7-1178-79FD34276BC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A46F68E-2D02-E1FA-8E24-A12C502A056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8FEA1-3A06-04A9-4981-C3965BE3318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4E166A05-BF76-9940-8501-C2EB28FABCF8}" type="slidenum">
              <a:t>76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97C9EAC-E2AE-3847-DD88-28B8AC7BAEF1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AF9E51C-7918-8435-75A2-19CA9E9823C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3ACE47-11D7-0288-8D76-C73A115C200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F7CA180F-46BD-B044-97A5-4BD6778FA9BD}" type="slidenum">
              <a:t>77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A6594B4-05EF-072C-6E4B-6EF9BEB1A75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69BE911-57FC-ADD3-2354-E52EC6E78F6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6099EC-4B22-9EF6-99C6-D3DE79288A7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E4F43233-0479-3847-B955-F8623E694609}" type="slidenum">
              <a:t>78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F1D85EA-463E-ED21-8129-E18220ADCE3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8CF3DAF-D811-2DC1-724A-960AF53D4B5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B188B2-2376-80F9-3D6F-239FC6389A5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72256B64-8C9B-FD43-A6CA-D2E0F817276A}" type="slidenum">
              <a:t>79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089D8E9-10E0-50BB-65E8-5A8B1E41200A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76ECB82-40C3-B773-2B2B-5442F1C14D4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8F1939-F5D6-77D5-DBE0-C095608555E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3DA2AF6C-C046-B34B-9A16-D8DD143E1CF1}" type="slidenum">
              <a:t>8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5C7A5D7-EB00-A35F-B363-A411EEA00D5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9581C63-DDAA-4D18-29A4-8AE86F811C2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830095-8CC2-199A-880F-D0A25FCDEFC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52CCE33A-82D7-914C-833C-764693EC85C6}" type="slidenum">
              <a:t>80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7F184C6-3400-C7B9-CCA5-02EE72E45A23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85755C7-FA41-B0A7-A008-CF5E8AC06ED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A08429-DC7B-25ED-932F-624F2BB5E29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9FB729F3-2ACE-C94E-B714-62EDF588059A}" type="slidenum">
              <a:t>81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A30A3C0-D9D7-5B2B-8F53-AC6DBEC48C4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5FB1D66-8D81-2392-D7D6-C8BF9422924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F38EE3-1518-5215-16D3-6FCD9BCAFA4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3638245B-FA4A-4C4B-B838-55E5C45AD129}" type="slidenum">
              <a:t>82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ADA66CB-C9F3-A7E1-96AB-AC48CFB24A23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2B6F9C2-05DD-FA17-0179-23C94C85423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437C95-2157-5B98-E495-82C196E9CCC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CFFD74BB-85F3-C84A-9532-E291144BC74E}" type="slidenum">
              <a:t>83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89C7569-8766-9D98-480E-0DFC295D7E3A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B358D44-221E-6241-45C7-09526234A2D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730B9E-5BDD-BD85-CAE1-B56FD46B9CD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CC3C71A4-5C17-B848-AC7B-D217C22B7292}" type="slidenum">
              <a:t>84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6CE0816-2E52-091E-AB5A-F79F9A64D8E9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5C88AE4-F14C-F971-06AB-7A7DE7B0DBA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20BDA3-C47D-6A0B-12B8-95A9432A35ED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3B83014F-DF73-204E-B5C5-46F4EE2DD319}" type="slidenum">
              <a:t>85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68E19D4-80C4-53BE-DFBC-2BA1358D9B88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429E08C-DA60-6FCA-837E-036A3E8DF9E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A67200-56BC-9539-59D8-FE2D734E7BF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83E93269-88DF-0946-BBF7-4FBD51DA0815}" type="slidenum">
              <a:t>86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0C99197-18C9-DC7B-D26F-8ADA46F01B3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139131F-9C4B-73B2-55D4-A0DCAB8C9CA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A67200-56BC-9539-59D8-FE2D734E7BF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83E93269-88DF-0946-BBF7-4FBD51DA0815}" type="slidenum">
              <a:t>87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0C99197-18C9-DC7B-D26F-8ADA46F01B3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139131F-9C4B-73B2-55D4-A0DCAB8C9CA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562951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DB508B-B1D1-7E8F-88FB-29E010CFA4F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5675AD14-5DC2-5B40-8F94-036BF0B776C1}" type="slidenum">
              <a:t>88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B0C8858-FB5B-906A-B1C0-0566B43A1B23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ED0E8ED-6BC4-F66C-E357-254A4087E97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D826F8-8201-2AC3-F80C-3567AEDFF25D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399FB71A-1395-D045-9635-D6C547F753BB}" type="slidenum">
              <a:t>89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B34D6D2-5B62-B291-984F-1AFB9C55727D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D2F25FC-D21E-68F6-FB84-283D4C6A1FE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CD4593-7DA3-72F9-241B-27B3FE9458F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533BB15E-898D-7544-9A55-D07D27A9B977}" type="slidenum">
              <a:t>9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2C5A408-C4E0-E154-ABAF-8A6F34EB572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AD461A3-B28E-9E44-2FCB-0B7A13505E7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C8935D-1C21-EEFD-1D70-E5B66A433CE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7DB51A8B-E269-7940-A1BA-2A9B1F9C0D01}" type="slidenum">
              <a:t>90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DB9C78A-952C-F2DD-E685-45365F8F4FC9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B91EA84-4F19-7AD9-EA2C-98EDACFBDE9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C88CC2-68BD-240E-8F98-2C35DFC6730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A3F03EAA-C867-A547-BFD7-0B5F1C985503}" type="slidenum">
              <a:t>91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E7138B3-B47B-C9A3-3C98-E658B90F898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47CA74B-33F4-17ED-5B1C-724BF3EDE93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72E68E-F7B9-423A-36A1-67CFD89B65F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EEA8484B-D5D2-CB4E-A611-0B1A92E0547C}" type="slidenum">
              <a:t>92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2E2175A-95C7-FFFB-84F0-643DE9B5B67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A64B940-AD36-6D46-C977-322D4C5A79C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B9566C-AC5B-F3B9-FA9D-E5BEA69183C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00FD1BAE-2394-5E45-B180-A20B688B409E}" type="slidenum">
              <a:t>93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632643B-F58C-1E45-E1D3-D294E6DB48B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6CFB197-0AAD-5445-2499-C5CF8A2FEA1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80F8E7-6AEA-FF97-EE18-3EB1530C2E0C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771281C7-DDD4-4944-98CD-EF432B28E66C}" type="slidenum">
              <a:t>94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3E89589-19DB-2949-DC01-C2C1CDEA3E31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59A468F-E52F-3128-E85D-09F69D26B8E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B72D31-C00E-477C-5E42-60C95E46B04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239482F2-D9E7-0543-90E5-1CEC2092E98F}" type="slidenum">
              <a:t>95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9A4365D-9267-AE93-488A-C2611FE59DF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D79F20A-03CB-28E8-E1F5-B7898D030C4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7B897A-1205-33BA-FA9B-904A6B2C7734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48C29355-E06C-2A4C-9FFD-EE9922D2BAF3}" type="slidenum">
              <a:t>96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1204F0A-EC75-0540-9221-8813248069B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450AE80-A34C-98F8-9610-98CECD37E27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45678D-08DF-8634-AA3F-6D39B7E1B86C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E5F25C3D-4988-4D4C-BED3-E994F2F6921C}" type="slidenum">
              <a:t>97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DCB3E09-B88C-A7F5-F66E-AFB0FFFD370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AA743FE-6FF7-F6FB-9140-48193BFF599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46B535-98C3-7E8F-7F26-246A04807EF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B268B004-A836-1A43-AE01-41B1E886380B}" type="slidenum">
              <a:t>98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5A744E5-EA83-7BF5-2E69-6D306242100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DC7015D-BF8B-05F1-1B2D-F131613F8B8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70097C-E7E9-1381-9250-D419637E817D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25D4D9E3-D021-DC4D-908C-F82FC7C66EA2}" type="slidenum">
              <a:t>99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1894758-634A-4BFF-367A-3E7EB0503F48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75C241E-3B25-D63A-97BA-D9932FC39E6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A20D1-8E81-2952-9826-195AE3DEF0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807DA3-6E9A-5D38-B2C8-CD30A7303D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EC3128-E14D-E411-44E0-20D755832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47084-4ABA-6EF1-524B-76FCCFE86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777A97-3D88-2D98-1E67-B86CD142A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A00C3FD-A0A1-934A-97AF-7962BFE04A5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167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71943-E9B6-BA57-F1E0-16648B7DC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E0A42D-0899-1B69-45CE-A0DA7C2E3E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2596CC-0746-2876-87AD-67FCD12EC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AB53F6-9C16-7837-3CF0-995C34748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A07ECC-52BC-ED43-A164-426E41A30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C36563D-AFB9-D449-8EDA-B45A6DA2576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540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062E3D-0BA0-9F97-E05C-4529D8F66A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8850" y="301625"/>
            <a:ext cx="226695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CD98B1-A374-3EC5-FC3D-78FA15A451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3212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CAF79-F74F-6369-61FC-3D06B3A2E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1348C6-0C72-D738-AEA2-314896160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200118-3A0B-EC37-7719-D7ED23AD5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1985215-E2C6-6745-8428-02425604B63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501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7884" y="1884561"/>
            <a:ext cx="8694241" cy="3144111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88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87884" y="5059228"/>
            <a:ext cx="8694241" cy="1653208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2646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560293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A7058-0F41-0A3B-855A-99EDE278F1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C74026-446A-5168-B135-1825B378C6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DA3A8D-ABFB-2523-6D51-A1559AD5F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8F3092-CD3C-A231-A1DB-884472BAA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DEAE6F-8C76-6DA2-79D8-A67682B5A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B5D832F-9264-0F4D-B444-8AB4E58DEFE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3165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73B1C-1570-E11B-317D-A2C80196E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12E162-A615-B07A-A9FB-D442F0FCA8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BE75E5-4700-5DA8-3BC9-49DB9185D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9A2F4C-7204-EF44-9949-87F9F8E12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F9A23-8A53-C06D-601C-C1CE8703F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81DF63F-A677-6144-91E8-AE48C5EF64C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9572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D6654-6D42-02B8-2121-2C198DE0B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99B807-DF94-DC6B-2CC2-CD6703155A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D8E997-B308-CB79-66E0-109E8140B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FA8642-6C65-A1CB-93FE-020580255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47B7C9-603C-01DD-87E3-746681DB0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84AC7DB-4585-844A-B4CC-09B1ED0AA4E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4650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65C30-9E50-7BD8-EAA7-527020D50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21957C-8692-362F-1586-8E4DF0E33C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9287" cy="49895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E4E615-6789-D177-5010-A7491EA36B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4925" y="1768475"/>
            <a:ext cx="4460875" cy="49895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324AE6-DE86-5CD2-911D-59B94AD91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8FB964-8024-025D-BA1C-83CE812AB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FA8ACE-B589-E9FC-C132-262078E86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C086F65-DCE3-2343-A61D-8927C8AFB2B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7865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096FF-F026-EE9E-D726-F75CE35B2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412CB5-A103-C892-40AF-71E5C460C8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81E4F7-79C6-8F7D-C030-951B06343B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534B8D-CCF5-D43F-49D7-03D60FD22B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6B2BC8-5302-AD31-0EE3-4E18CFB593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40C988-4256-24A9-AFC9-25FEFE47F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2789FC-AAAD-88CB-DC36-0FB980D20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FEE4BC-FAE9-6A86-EF4C-76FFB1080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C7D27FF-65B9-BA46-A37C-C4FAF751902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648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7DE2E-D2B2-EDAE-D84A-3A95F8EFD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F12D09-2D54-11EA-E9AC-E85F6436A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F0EF35-8EAB-3B25-4B1E-CC9ED00F3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3F53E7-C0F2-CC4E-891A-964115551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BDDAB19-C594-3F4C-8E1B-EF54EA2C714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98341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1D75D7-B87A-FCA9-1BFE-A70E9ADF6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04E761-4806-C855-DBE6-622DF6D63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021B9E-58D8-F779-0272-9C112DDDF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2C1DA50-8CE7-F648-8459-7CA08F6D508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384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EEDF6-4896-D9D3-EECE-F6D013A92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1ED4A1-EA4B-DC29-C928-CD722468A9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B1FE7B-3247-84A5-BB8A-A325893C4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A4D07A-8B87-8BD8-96E3-11A34F28C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6DB201-1700-EE1C-2E94-EB7670C18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0AE551B-1492-B842-9FB9-889F2BB9907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9091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1C7CE-796F-ED96-ABF6-EA478A739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919DF4-0FF8-74AD-272A-89890408B7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0BDCFB-3172-91B8-7EBC-B14A94B933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8ADCAC-1C4E-40ED-992F-573B4605E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97F64F-13EA-4DBE-50D6-2F5DC74D5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D3D256-6C2E-3C13-5409-E9F41D367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C4FF168-2063-E440-8C91-6320898C243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90476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C8EE0-C2D1-5861-BB2E-27EAE0E25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C8BF32-0517-4A0D-2AC3-439A3630AA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063066-01A7-7EAC-47F2-2206A09DB4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43382B-9B01-9D1E-322C-684B6A73C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BBE94F-4F25-F330-458E-F80D033A0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CC5A60-C0DB-CAC5-F381-CDEE15B9E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D5C05A4-0484-B042-B22D-B0788A7EE94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20525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0D119-E10D-9FAA-F398-9C738118C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38F2DB-6731-E471-0DD7-C2F21F36B8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03B657-3C32-208F-6E82-77FE4D96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D0C978-F583-F3E8-DD79-F10C050B4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877C3B-9E27-747E-6ADA-141E739BD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5DEBE78-8C6A-5744-94D4-8410E8640F4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54308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A37889-40FD-92BA-75AE-BD7FCEE72D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299325" y="0"/>
            <a:ext cx="2276475" cy="67579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FB7FE2-AAE3-A299-9BEC-220738A4BB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68313" y="0"/>
            <a:ext cx="6678612" cy="67579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F07331-C40E-ECB8-39D3-B5D21E704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9FAD39-791B-9F40-E706-56B90AAA9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3816B0-C11A-2724-CB99-25B4A3F0E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C524619-6B76-664A-BCE9-BFDDEF83E2F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24545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B0FE2-A55D-CACB-EED9-009F76227D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0900AC-A09F-2221-B31F-BD9007BC20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F9BDCD-0AA0-884F-0F7B-984C3350A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2E187E-C5D8-E00F-AF8C-53561C5EC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A51E79-2FC8-8711-FCEF-03D9DF04B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88AE0BB-21D8-D546-B7D9-B4D82B720D3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10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AF5D3-D53A-1B9A-750B-C509F4B47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E3F199-EE85-B656-5CAD-EB44BC9FB5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1B751E-B6D4-4DD1-A8CA-F0C50F0F4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8463B8-34B7-E9F0-CA0A-3693F188E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6AFBCD-4360-0635-E7F7-F4CDA2627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D09EEA7-AB25-DE40-8690-9F3AFEDA42D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34956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BD428-88BD-9C5F-23E1-4F8893CD4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239D59-6544-6896-CBB9-560BE9174B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5BE515-C8A6-72D8-643C-0AB27D64A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4E0703-0496-DBD8-5370-BA3927B9A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B887D6-176F-5E34-1DF5-8FA5E8602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9027886-871F-B24D-87D9-97E20CFE5B6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81847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88E62-7334-FA5F-97AA-2E4ABCD58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032CB-B3CE-45A2-E5FA-3AD2AA43E4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9287" cy="49895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5590C5-418F-375D-9D23-4615AE2E95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4925" y="1768475"/>
            <a:ext cx="4460875" cy="49895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DFC6EF-DDDB-3843-9BB8-91D0C7B8D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F6EB5A-AC54-020A-CC37-E22B40100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D808D1-6FC6-3F36-542B-73FF5F468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EF6871B-C2AE-0943-9693-BCA8E334A70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42068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B7D6B-FB6A-17E7-E9F5-3F613E657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CED3EE-9825-181B-7ADB-EB3AEE099D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765FB0-F95F-2786-7BA4-3C75553AA9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342A72-E6C0-AAE8-194A-DF80300E41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35137D-AABB-63C0-D456-7D1EE9A67A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56E318-9193-8AEC-D675-6EB9FFADE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F53141-9C1B-FDEE-B2AB-3BE22294D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096010-99E6-BF3C-6365-5F4FFF1D3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CA3AF9C-26F3-1140-A951-9E8C7E97627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95569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881CF-1BAE-0815-5F2C-7ACDC102D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E9B8E7-11F9-3B6C-420C-0BA770FB2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DF3BBB-53A2-ADE3-84E0-F44747780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575B23-5BAC-7343-2FA1-3D8143DD7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BB379A3-33A3-6948-AE19-13865DDBE92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154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A12AA-08C1-AD94-1191-D6BE91B45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3DEEB2-C40D-6EFC-EA2D-27ECEC8709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C798A5-9CF1-07E7-1673-19DC76915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1674D-043A-125C-F8AB-DE8E647D7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E1788A-ED0F-F519-43E9-8DF175326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2F26ECD-9B06-394F-9195-BDF66BC45AF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11387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AD68A7-1E2F-00DE-BCDA-8AEC31B4B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8E3F9F-3DDA-72CA-8B0D-F49F0154C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2BD547-8F61-E6D0-3FF3-30813E03E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23F68E8-8565-BC49-95E8-DD5B5ADBD7E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02215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5E6D2-87D6-AA1B-6F29-EE4686902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D24B9-D3A6-F661-7954-8BEFC3516E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F79EA1-BFD4-B83A-91AA-0F2E8BAE30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559941-3C99-509B-8E5D-E3CE0C62D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98F665-9153-E3BC-0CA2-EEFDF7CDC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7C6B18-4781-9029-3975-1D1C2F55C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9DB47A9-61AD-BD45-99D7-2945BCE7487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34188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02881-6027-CDC0-B912-FD38649DD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369203-6EA0-C9F1-E580-3BAB800D27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7F6C09-25F0-866D-423A-07A793E32E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A66EDF-B946-BF78-222A-C3D9FDFEC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5E6245-000F-BA4F-05C8-591A74E8A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0C795C-A6B9-AA93-5B94-29FFB15A7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ECDCDD1-8157-7A41-B475-394D0B30E60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99947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AE73C-D0A3-6A06-955F-B51E85ED8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7FF21D-92A0-DED2-E96A-B13A374D33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FE8C58-060E-AF65-F40A-F524D4E7E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EA80FA-91D2-A304-C216-21C3285CA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F83705-8895-E63D-EEB4-CA0BC2720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FE376E3-1D0A-1649-9186-E8654899361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82620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7A85D4-7DF8-B6EA-021E-962770CF60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299325" y="0"/>
            <a:ext cx="2276475" cy="67579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8E0E06-7E65-C3ED-713C-C1CEE6D562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68313" y="0"/>
            <a:ext cx="6678612" cy="67579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80C906-1B6F-02E5-E274-5542C8FDB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C7C1C2-752B-4467-D6CD-A3512A791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282034-4E7F-E1C5-1FB4-937F5B947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7DF1249-133D-4B4D-8D88-2EB458720D3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59732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57780-C256-2B7D-FE65-E68563EDD3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25609D-4DF2-D290-C280-E864F2D2B4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A19B99-30DD-16F7-1BB0-5CEC9581A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17C507-2895-02D5-5D9C-CA0850C44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41F6EC-B192-C776-299D-EB11C6B23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3D6D528-D287-D344-9240-6AA67A4B2F2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47610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E0543-783C-B42F-CACA-31CD569BF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5D33E9-C834-1424-56D3-6F71EA3D91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6C331-6B9C-32F5-E5EE-20233A6F0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D8CEB5-4872-AA6D-A4D3-02892254F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C3805-B354-90EF-0313-4A384F2AB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D94391E-A4D6-694F-A556-DB1E871C641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30677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6FD69-985A-B346-DEC2-E00C170C0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CED652-B224-A6D6-A647-302228E9EF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537A5D-3856-7740-9BE2-F328F99CE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EA395E-6A3D-36FE-F4B1-1EB9BC236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206771-4681-3634-F4DA-1C68047A2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543A653-5AC9-6045-8602-9802AD3BF3D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3244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7879E-2AD9-4A72-29EB-5C8C13166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D4D8B-12B4-62DD-44A2-55A5D71D34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9287" cy="49895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88FD87-B4BD-4489-BAD8-9A38293E0C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4925" y="1768475"/>
            <a:ext cx="4460875" cy="49895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6A6B07-91EF-84DF-8643-006231FB4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E90F57-81AB-460A-E915-71FF7D493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C635A9-8BC5-56A1-4D49-9200642C2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7EC8C50-E539-3644-9010-500B95F0137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89251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413CF-6F2E-E75B-1F4F-62203CFFE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EC980F-1545-CFCB-2334-457F16E6F7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727B0C-2F21-3A07-CB17-465412A0C0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71ECE6-FDFD-AC82-BC3F-352451C08F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E1CDAD-00D5-FEF2-EADF-97C7FC5600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D5E538-4EFD-57BE-582E-6430EB90A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205DFA-20F7-E9D3-663D-716FD5C7F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9D49B0-347B-A9BF-FC7B-93C81B7E6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4C1CD9D-3A56-6841-868C-C0489582770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887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CAE93-37AC-9940-FA83-B21EB8DFE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74E04E-98A4-DBEE-6BCD-4FA20FABFD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9287" cy="43846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9BCBDB-ABFF-AC72-6294-69D7D17D1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4925" y="1768475"/>
            <a:ext cx="4460875" cy="43846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49BFFD-5C36-E5AA-02FE-C8E42D0A7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417385-7DF6-AF43-137B-145B63E99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42BE64-82E3-6276-F232-579651389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19BE366-086D-9844-AAA0-79E80A82D30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5362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CF41F-DD4C-C1E3-1AF0-3C7AB15B9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613F72-4D87-F9F4-4748-A85A22A71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5A7474-1BE7-31AE-3CAF-C84B46D25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229714-0186-4DF1-F91F-CB31C51CC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B3CFE8C-577A-6D44-AC7E-7E5CD706D22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15895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8DA2B0-A84A-4726-2898-97804AB1A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B532D4-D0DC-AFEF-FE37-92102B7EF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D6660C-2474-3A3D-911E-6D7985C64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90C817B-2BAE-EB4D-AAE8-E558672F85E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7877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36557-ED77-D5E1-FDD0-DB5656E04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C2471-DC49-E93B-D2D2-8BF3606964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3A9531-9F3A-D73F-FCC6-94618CCEE5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03C105-6C9A-7741-1765-5F7F00DFA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440A11-C0E8-99B7-B3A2-BD96677F1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185805-E441-FC5F-1A83-DBAB45801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90DFBA1-EA13-0549-ADDF-A5F8559947F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724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AA667-BB41-ACDD-04E9-3C2C13022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CA50FE-241A-4CF0-9B67-6540284891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BA4BEB-4019-8F23-FF7D-850ED32079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89E756-62EA-5504-EBF9-F67E43132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E49FF4-755D-F45E-A9EC-62A9BCA2D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0EA126-9B80-9B1C-DB66-E9E75FAC0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05FEB5D-657C-2443-82BC-9FF2E73D62A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65021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F1BF9-82D8-48EB-4943-EB838DF6D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A9CE4C-ABB6-C0E7-D5E0-A918DD3B52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292293-71A5-EABC-DDF0-85C1C78BA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CDC7B-4E61-12BA-5E31-D946D6816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1D5EBE-58C0-FBD9-6D9F-80C48E5BB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A354FCD-E1D3-9B49-A65A-B461B7C41FD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42750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A273BE-C607-CF8D-7054-21891415C1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299325" y="177800"/>
            <a:ext cx="2276475" cy="65801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BB3335-EB68-85FD-B936-887E213D29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68313" y="177800"/>
            <a:ext cx="6678612" cy="65801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977F8B-6A1B-DEE5-C77B-C89586FA1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331928-20BC-BAC8-5646-D235EC710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F6A5A4-01B0-1227-5E99-DA4C0D6FD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174C42E-4E47-C042-89A1-924E16B34E6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10379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F793F-40EA-12A7-3068-3E878EF5F6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C9D0CA-BD03-CCE8-2C29-1B78418A6B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626705-AD97-076F-4176-A5A828313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A606A2-2B03-6137-82C5-A5593DDFB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A2A9D2-CA74-41DB-AC25-24076793C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6B02A71-69A0-AA4E-B32B-9268278CE9D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73780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6C205-4529-132D-5515-622AF0DD4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A07B25-B086-746C-DD5D-2EF64D6E2F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748BF7-D4F9-93EB-6DFA-74F22F260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7EC151-495E-4C23-0189-1C5A6B942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6E8E75-6E35-0DAE-DC7C-2AF40E526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A4D11B2-1309-EB4D-BFF1-B37372B35BF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5558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949E9-2347-0230-FE6B-4E8A24E50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CF42AC-61EB-5770-AA70-2677D63837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19D44E-FB9A-0B00-17E9-C8BF23D92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C48F7-52B1-F200-5CFB-A72B03BEF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532D65-C5EE-1B70-1C91-BB9E45A64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D618375-0201-754A-9C6F-56D9780CCFC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48845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7B37D-A7B1-5B4F-89CB-186E14272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F1E9D8-E5D5-2942-8C82-A09CAD492F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9287" cy="49895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E53D06-5A46-5717-EF94-EB994666E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4925" y="1768475"/>
            <a:ext cx="4460875" cy="49895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07D90A-3730-9FC0-2225-E1EA0B543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6DFF28-2DF0-CD8A-1698-45280CD97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3CACC3-A3F3-FF88-54EE-08CB81B63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9E6A14B-11E8-E344-B115-C454F922C5A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23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312C2-1C21-9F40-4245-EC5D2B35F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7914FB-793B-E9E1-2A5E-ADFD3C51AF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96606E-D651-6A97-5D5A-104F515B85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BD9825-5A1D-2D67-323C-886AFB5FE1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BA0379-CA44-D5F8-3138-F2D0DE41FC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200AF0-F269-CB72-E4FC-E7AD76D00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808286-4160-C115-671C-8C191447B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985A48-7714-C89E-8FBA-942A04B03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2181BF2-1207-0D47-BC8F-C63283768AD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046881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5D268-B20A-C640-98D9-748DC4B78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14D1CA-F72B-B23D-8A0F-9702CCAF51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FD2E09-DFC2-4BB5-7E36-7B6D80A937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052097-EC85-BE0E-C615-48692E9D9C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6EC6BD-5B3B-C774-49AD-A2B49330A2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20420E-3D94-703B-20DD-7439774D7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42DFAB-937A-6DD2-9103-DDC115F22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C9ED2D-AAC9-00D8-1BA3-202A12209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7F3F207-796A-8244-A574-EE3BB021571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61374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653FC-A86C-53C4-15B0-02FE8A9B6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2502BE-465C-DC47-473C-BED6EF5A5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FDF583-BDE9-8D23-3D68-A39B35690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562B80-81CF-C490-A7FC-20A535F12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309874B-E6E7-9941-95B6-B06BEF7A825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973610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CD3437-9C08-5005-ADF0-03D6EF092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837198-DD2B-22EB-7C2F-740C1C9AE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DB956F-A117-72E4-BD5E-7512DA3D0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3487152-EA9B-104B-AB58-3BCC520CFC0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253348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6B265-BC4E-25F3-4C25-2FF749DD2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CE30AC-A8F4-A44D-728C-6C431BEE44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B84136-A563-D942-77B9-8B37B028D2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758A6F-4501-033D-6E94-AAD81C8C9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8DDCDC-34E1-5308-F49F-393203CD7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DEABDC-A45B-1EC5-8829-E3A9A7CE6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276D6B4-17F8-4D43-9AE6-FBD576C72BA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407869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4FCCA-7B32-3D2E-3565-B0DD6EB0F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603575-090F-59D1-E54C-4440821EAD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5A700E-6D33-B3CC-C60D-5E2C010E85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D5F5BA-6445-EF9E-A979-A2155C3FF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7F9C6A-D902-C6EB-999F-0646995C2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C4C88F-BF56-B6AB-1C20-49367A4A5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EE51E09-F67D-2241-B7CE-6AF86568F46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083065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6D99B-EFA0-E30B-C043-3AD443C0E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8DFA6-9E9B-4DC6-BD3C-689B49AEA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3A5C5D-06AA-0DE5-B64C-C8AD1E996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E1BAF3-D6FF-65D0-516F-3222DB4F1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3B3ED4-4C69-E969-5DB0-26F688F37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1EFC8E8-A1C4-3A4B-8EF5-39AE324E022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36328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95D610-94F1-14B0-7D13-E1B483A44C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8850" y="301625"/>
            <a:ext cx="2266950" cy="64563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CABDD1-3A59-4253-138B-8B4A0FF0A2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3212" cy="64563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1D108D-D38A-A655-8320-4ED0DE0F8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2F8094-A402-E36B-F1E6-F5737067C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5C9EAB-7B41-9B2E-D2E4-3FC3EE000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B868581-9A61-F941-A52F-48AF60C919A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327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2C99D-A8E1-CD0F-7620-A9252ECDD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99F7F8-088F-D2C7-D4CD-E25CEE5E6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CD59E9-7967-9233-3E2B-59C410570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EF5DAA-0C27-A5B1-31D7-24A50E8F8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166A433-38E1-E246-B702-F5CE1FA93F3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76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6A45D0-079C-798F-B160-D9580C90C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8E6F46-8F13-91FC-B172-25C22081C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312C94-31C8-9A21-F961-10E06FC48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A5A20E6-3B45-DA42-B7AC-DBBE8661ADA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201087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C46B9-46F3-894F-A424-48FE0A02E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07FCA9-9584-A01E-BB11-7C55670F78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0EBDE0-235F-905F-A726-436BEF3E55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D8B696-FF4F-F66D-D1C0-42872D79D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64EA44-685C-1CB8-CE45-AA77E1ACA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78E9A5-4980-0AB4-C8E5-C6B63D4F5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164CF51-1B57-154B-9853-D9A76E6CD9A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061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DC853-468D-C380-3E29-D138C61DB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2D6585-E744-8C15-1D8E-5207267AC7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0C3059-18E7-D0EC-B17F-1ED8D0D131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B3DE2F-5AEC-5CDF-73EF-32191E99C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9F5427-E3B2-A06A-F458-F84E0FE6E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4FB0AF-250A-5AF7-2397-4D157A54C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6F8D805-A1EF-3945-95E4-B46370025A7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694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48.xml"/><Relationship Id="rId7" Type="http://schemas.openxmlformats.org/officeDocument/2006/relationships/slideLayout" Target="../slideLayouts/slideLayout52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5" Type="http://schemas.openxmlformats.org/officeDocument/2006/relationships/slideLayout" Target="../slideLayouts/slideLayout50.xml"/><Relationship Id="rId10" Type="http://schemas.openxmlformats.org/officeDocument/2006/relationships/slideLayout" Target="../slideLayouts/slideLayout55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A87D11-B61E-2C67-1BB6-C052DDEB3AD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3999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FCBC91-5A99-7BED-1519-E47F2FF5BC4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3999" y="1769040"/>
            <a:ext cx="9071640" cy="438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106976-F4D4-E182-2CA6-B88396B97D59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503999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lv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A596B6-1F21-2210-65D1-A48F3C5D9D40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lvl="0" algn="ctr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20AA88-635A-96DD-8A77-A9702F07A000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22700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lvl="0" algn="r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631097E3-B624-B243-9351-F8CA2277EA27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708" r:id="rId12"/>
  </p:sldLayoutIdLst>
  <p:txStyles>
    <p:titleStyle>
      <a:lvl1pPr algn="ctr" hangingPunct="0">
        <a:tabLst/>
        <a:defRPr lang="en-US" sz="4400" b="0" i="0" u="none" strike="noStrike" kern="1200">
          <a:ln>
            <a:noFill/>
          </a:ln>
          <a:latin typeface="Liberation Sans" pitchFamily="18"/>
        </a:defRPr>
      </a:lvl1pPr>
    </p:titleStyle>
    <p:bodyStyle>
      <a:lvl1pPr marL="0" marR="0" indent="0" hangingPunct="0">
        <a:spcBef>
          <a:spcPts val="0"/>
        </a:spcBef>
        <a:spcAft>
          <a:spcPts val="1414"/>
        </a:spcAft>
        <a:tabLst/>
        <a:defRPr lang="en-US" sz="3200" b="0" i="0" u="none" strike="noStrike" kern="1200">
          <a:ln>
            <a:noFill/>
          </a:ln>
          <a:latin typeface="Liberation Sans" pitchFamily="18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7F8EAE-4BA7-5770-F238-8C3CE49027B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68360" y="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lvl="0"/>
            <a:r>
              <a:rPr lang="en-US"/>
              <a:t>Muokkaa otsikon tekstimuotoa napsauttamalla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8CFE1F-DE2C-19AD-FF77-55852667747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3999" y="1769040"/>
            <a:ext cx="9071640" cy="4989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lvl="0"/>
            <a:r>
              <a:rPr lang="en-US"/>
              <a:t>Muokkaa jäsennyksen tekstimuotoa napsauttamalla</a:t>
            </a:r>
          </a:p>
          <a:p>
            <a:pPr lvl="1"/>
            <a:r>
              <a:rPr lang="en-US"/>
              <a:t>Toinen jäsennystaso</a:t>
            </a:r>
          </a:p>
          <a:p>
            <a:pPr lvl="2"/>
            <a:r>
              <a:rPr lang="en-US"/>
              <a:t>Kolmas jäsennystaso</a:t>
            </a:r>
          </a:p>
          <a:p>
            <a:pPr lvl="3"/>
            <a:r>
              <a:rPr lang="en-US"/>
              <a:t>Neljäs jäsennystaso</a:t>
            </a:r>
          </a:p>
          <a:p>
            <a:pPr lvl="4"/>
            <a:r>
              <a:rPr lang="en-US"/>
              <a:t>Viides jäsennystaso</a:t>
            </a:r>
          </a:p>
          <a:p>
            <a:pPr lvl="5"/>
            <a:r>
              <a:rPr lang="en-US"/>
              <a:t>Kuudes jäsennystaso</a:t>
            </a:r>
          </a:p>
          <a:p>
            <a:pPr lvl="6"/>
            <a:r>
              <a:rPr lang="en-US"/>
              <a:t>Seitsemäs jäsennystaso</a:t>
            </a:r>
          </a:p>
          <a:p>
            <a:pPr lvl="7"/>
            <a:r>
              <a:rPr lang="en-US"/>
              <a:t>Kahdeksas jäsennystaso</a:t>
            </a:r>
          </a:p>
          <a:p>
            <a:pPr lvl="8"/>
            <a:r>
              <a:rPr lang="en-US"/>
              <a:t>Yhdeksäs jäsennystaso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DCC807-7E5A-59DE-3C1F-D769334C764E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503999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hangingPunct="0">
              <a:buNone/>
              <a:tabLst/>
              <a:defRPr lang="en-US" sz="14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9FE307-8E29-CB3E-1ECF-E2C804D9687F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algn="ctr" hangingPunct="0">
              <a:buNone/>
              <a:tabLst/>
              <a:defRPr lang="en-US" sz="14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D1A6E4-92D8-6F05-FC38-9EA8D357746F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22700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algn="r" hangingPunct="0">
              <a:buNone/>
              <a:tabLst/>
              <a:defRPr lang="en-US" sz="14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820A9157-2CBC-5D43-B57D-CDD25247B37D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0" marR="0" lvl="0" indent="0" algn="ctr" hangingPunct="0">
        <a:buNone/>
        <a:tabLst/>
        <a:defRPr lang="en-US" sz="4140" b="1" i="0" u="none" strike="noStrike">
          <a:ln>
            <a:noFill/>
          </a:ln>
          <a:solidFill>
            <a:srgbClr val="FFFFFF"/>
          </a:solidFill>
          <a:latin typeface="Arial" pitchFamily="18"/>
          <a:ea typeface="DejaVu Sans" pitchFamily="2"/>
          <a:cs typeface="DejaVu Sans" pitchFamily="2"/>
        </a:defRPr>
      </a:lvl1pPr>
    </p:titleStyle>
    <p:bodyStyle>
      <a:lvl1pPr marL="0" marR="0" lvl="0" indent="0" hangingPunct="0">
        <a:spcBef>
          <a:spcPts val="0"/>
        </a:spcBef>
        <a:spcAft>
          <a:spcPts val="1417"/>
        </a:spcAft>
        <a:buClr>
          <a:srgbClr val="0066CC"/>
        </a:buClr>
        <a:buSzPct val="45000"/>
        <a:buFont typeface="StarSymbol"/>
        <a:buChar char=""/>
        <a:tabLst/>
        <a:defRPr lang="en-US" sz="3200" b="0" i="0" u="none" strike="noStrike">
          <a:ln>
            <a:noFill/>
          </a:ln>
          <a:latin typeface="Arial" pitchFamily="18"/>
          <a:ea typeface="DejaVu Sans" pitchFamily="2"/>
          <a:cs typeface="DejaVu Sans" pitchFamily="2"/>
        </a:defRPr>
      </a:lvl1pPr>
      <a:lvl2pPr marL="0" marR="0" lvl="1" indent="0" hangingPunct="0">
        <a:spcBef>
          <a:spcPts val="0"/>
        </a:spcBef>
        <a:spcAft>
          <a:spcPts val="1417"/>
        </a:spcAft>
        <a:buClr>
          <a:srgbClr val="0066CC"/>
        </a:buClr>
        <a:buSzPct val="45000"/>
        <a:buFont typeface="StarSymbol"/>
        <a:buChar char=""/>
        <a:tabLst/>
        <a:defRPr lang="en-US" sz="3200" b="0" i="0" u="none" strike="noStrike">
          <a:ln>
            <a:noFill/>
          </a:ln>
          <a:latin typeface="Arial" pitchFamily="18"/>
          <a:ea typeface="DejaVu Sans" pitchFamily="2"/>
          <a:cs typeface="DejaVu Sans" pitchFamily="2"/>
        </a:defRPr>
      </a:lvl2pPr>
      <a:lvl3pPr marL="0" marR="0" lvl="2" indent="0" hangingPunct="0">
        <a:spcBef>
          <a:spcPts val="0"/>
        </a:spcBef>
        <a:spcAft>
          <a:spcPts val="1417"/>
        </a:spcAft>
        <a:buClr>
          <a:srgbClr val="0066CC"/>
        </a:buClr>
        <a:buSzPct val="45000"/>
        <a:buFont typeface="StarSymbol"/>
        <a:buChar char=""/>
        <a:tabLst/>
        <a:defRPr lang="en-US" sz="3200" b="0" i="0" u="none" strike="noStrike">
          <a:ln>
            <a:noFill/>
          </a:ln>
          <a:latin typeface="Arial" pitchFamily="18"/>
          <a:ea typeface="DejaVu Sans" pitchFamily="2"/>
          <a:cs typeface="DejaVu Sans" pitchFamily="2"/>
        </a:defRPr>
      </a:lvl3pPr>
      <a:lvl4pPr marL="0" marR="0" lvl="3" indent="0" hangingPunct="0">
        <a:spcBef>
          <a:spcPts val="0"/>
        </a:spcBef>
        <a:spcAft>
          <a:spcPts val="1417"/>
        </a:spcAft>
        <a:buClr>
          <a:srgbClr val="0066CC"/>
        </a:buClr>
        <a:buSzPct val="45000"/>
        <a:buFont typeface="StarSymbol"/>
        <a:buChar char=""/>
        <a:tabLst/>
        <a:defRPr lang="en-US" sz="3200" b="0" i="0" u="none" strike="noStrike">
          <a:ln>
            <a:noFill/>
          </a:ln>
          <a:latin typeface="Arial" pitchFamily="18"/>
          <a:ea typeface="DejaVu Sans" pitchFamily="2"/>
          <a:cs typeface="DejaVu Sans" pitchFamily="2"/>
        </a:defRPr>
      </a:lvl4pPr>
      <a:lvl5pPr marL="0" marR="0" lvl="4" indent="0" hangingPunct="0">
        <a:spcBef>
          <a:spcPts val="0"/>
        </a:spcBef>
        <a:spcAft>
          <a:spcPts val="1417"/>
        </a:spcAft>
        <a:buClr>
          <a:srgbClr val="0066CC"/>
        </a:buClr>
        <a:buSzPct val="45000"/>
        <a:buFont typeface="StarSymbol"/>
        <a:buChar char=""/>
        <a:tabLst/>
        <a:defRPr lang="en-US" sz="3200" b="0" i="0" u="none" strike="noStrike">
          <a:ln>
            <a:noFill/>
          </a:ln>
          <a:latin typeface="Arial" pitchFamily="18"/>
          <a:ea typeface="DejaVu Sans" pitchFamily="2"/>
          <a:cs typeface="DejaVu Sans" pitchFamily="2"/>
        </a:defRPr>
      </a:lvl5pPr>
      <a:lvl6pPr marL="0" marR="0" lvl="5" indent="0" hangingPunct="0">
        <a:spcBef>
          <a:spcPts val="0"/>
        </a:spcBef>
        <a:spcAft>
          <a:spcPts val="1417"/>
        </a:spcAft>
        <a:buClr>
          <a:srgbClr val="0066CC"/>
        </a:buClr>
        <a:buSzPct val="45000"/>
        <a:buFont typeface="StarSymbol"/>
        <a:buChar char=""/>
        <a:tabLst/>
        <a:defRPr lang="en-US" sz="3200" b="0" i="0" u="none" strike="noStrike">
          <a:ln>
            <a:noFill/>
          </a:ln>
          <a:latin typeface="Arial" pitchFamily="18"/>
          <a:ea typeface="DejaVu Sans" pitchFamily="2"/>
          <a:cs typeface="DejaVu Sans" pitchFamily="2"/>
        </a:defRPr>
      </a:lvl6pPr>
      <a:lvl7pPr marL="0" marR="0" lvl="6" indent="0" hangingPunct="0">
        <a:spcBef>
          <a:spcPts val="0"/>
        </a:spcBef>
        <a:spcAft>
          <a:spcPts val="1417"/>
        </a:spcAft>
        <a:buClr>
          <a:srgbClr val="0066CC"/>
        </a:buClr>
        <a:buSzPct val="45000"/>
        <a:buFont typeface="StarSymbol"/>
        <a:buChar char=""/>
        <a:tabLst/>
        <a:defRPr lang="en-US" sz="3200" b="0" i="0" u="none" strike="noStrike">
          <a:ln>
            <a:noFill/>
          </a:ln>
          <a:latin typeface="Arial" pitchFamily="18"/>
          <a:ea typeface="DejaVu Sans" pitchFamily="2"/>
          <a:cs typeface="DejaVu Sans" pitchFamily="2"/>
        </a:defRPr>
      </a:lvl7pPr>
      <a:lvl8pPr marL="0" marR="0" lvl="7" indent="0" hangingPunct="0">
        <a:spcBef>
          <a:spcPts val="0"/>
        </a:spcBef>
        <a:spcAft>
          <a:spcPts val="1417"/>
        </a:spcAft>
        <a:buClr>
          <a:srgbClr val="0066CC"/>
        </a:buClr>
        <a:buSzPct val="45000"/>
        <a:buFont typeface="StarSymbol"/>
        <a:buChar char=""/>
        <a:tabLst/>
        <a:defRPr lang="en-US" sz="3200" b="0" i="0" u="none" strike="noStrike">
          <a:ln>
            <a:noFill/>
          </a:ln>
          <a:latin typeface="Arial" pitchFamily="18"/>
          <a:ea typeface="DejaVu Sans" pitchFamily="2"/>
          <a:cs typeface="DejaVu Sans" pitchFamily="2"/>
        </a:defRPr>
      </a:lvl8pPr>
      <a:lvl9pPr marL="0" marR="0" lvl="8" indent="0" hangingPunct="0">
        <a:spcBef>
          <a:spcPts val="0"/>
        </a:spcBef>
        <a:spcAft>
          <a:spcPts val="1417"/>
        </a:spcAft>
        <a:buClr>
          <a:srgbClr val="0066CC"/>
        </a:buClr>
        <a:buSzPct val="45000"/>
        <a:buFont typeface="StarSymbol"/>
        <a:buChar char=""/>
        <a:tabLst/>
        <a:defRPr lang="en-US" sz="3200" b="0" i="0" u="none" strike="noStrike">
          <a:ln>
            <a:noFill/>
          </a:ln>
          <a:latin typeface="Arial" pitchFamily="18"/>
          <a:ea typeface="DejaVu Sans" pitchFamily="2"/>
          <a:cs typeface="DejaVu Sans" pitchFamily="2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6FC686-A6F3-17F4-3AE0-024528F0BB1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68360" y="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lvl="0"/>
            <a:r>
              <a:rPr lang="en-US"/>
              <a:t>Muokkaa otsikon tekstimuotoa napsauttamalla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ED0677-09E1-D806-C1E5-D39157F61C7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3999" y="1769040"/>
            <a:ext cx="9071640" cy="4989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lvl="0"/>
            <a:r>
              <a:rPr lang="en-US"/>
              <a:t>Muokkaa jäsennyksen tekstimuotoa napsauttamalla</a:t>
            </a:r>
          </a:p>
          <a:p>
            <a:pPr lvl="1"/>
            <a:r>
              <a:rPr lang="en-US"/>
              <a:t>Toinen jäsennystaso</a:t>
            </a:r>
          </a:p>
          <a:p>
            <a:pPr lvl="2"/>
            <a:r>
              <a:rPr lang="en-US"/>
              <a:t>Kolmas jäsennystaso</a:t>
            </a:r>
          </a:p>
          <a:p>
            <a:pPr lvl="3"/>
            <a:r>
              <a:rPr lang="en-US"/>
              <a:t>Neljäs jäsennystaso</a:t>
            </a:r>
          </a:p>
          <a:p>
            <a:pPr lvl="4"/>
            <a:r>
              <a:rPr lang="en-US"/>
              <a:t>Viides jäsennystaso</a:t>
            </a:r>
          </a:p>
          <a:p>
            <a:pPr lvl="5"/>
            <a:r>
              <a:rPr lang="en-US"/>
              <a:t>Kuudes jäsennystaso</a:t>
            </a:r>
          </a:p>
          <a:p>
            <a:pPr lvl="6"/>
            <a:r>
              <a:rPr lang="en-US"/>
              <a:t>Seitsemäs jäsennystaso</a:t>
            </a:r>
          </a:p>
          <a:p>
            <a:pPr lvl="7"/>
            <a:r>
              <a:rPr lang="en-US"/>
              <a:t>Kahdeksas jäsennystaso</a:t>
            </a:r>
          </a:p>
          <a:p>
            <a:pPr lvl="8"/>
            <a:r>
              <a:rPr lang="en-US"/>
              <a:t>Yhdeksäs jäsennystaso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B45D2B-9E0D-EB07-826B-8FAE6592070C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503999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hangingPunct="0">
              <a:buNone/>
              <a:tabLst/>
              <a:defRPr lang="en-US" sz="14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B06286-A656-9947-23B7-8088E2502E72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algn="ctr" hangingPunct="0">
              <a:buNone/>
              <a:tabLst/>
              <a:defRPr lang="en-US" sz="14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F1268B-4170-0A93-2682-EF69943D266C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22700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algn="r" hangingPunct="0">
              <a:buNone/>
              <a:tabLst/>
              <a:defRPr lang="en-US" sz="14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DF1055B4-BA09-D34D-B4B2-10CCBB9A65F6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marL="0" marR="0" lvl="0" indent="0" algn="l" hangingPunct="0">
        <a:buNone/>
        <a:tabLst/>
        <a:defRPr lang="en-US" sz="4140" b="1" i="0" u="none" strike="noStrike">
          <a:ln>
            <a:noFill/>
          </a:ln>
          <a:solidFill>
            <a:srgbClr val="FFFFFF"/>
          </a:solidFill>
          <a:latin typeface="Arial" pitchFamily="18"/>
          <a:ea typeface="DejaVu Sans" pitchFamily="2"/>
          <a:cs typeface="DejaVu Sans" pitchFamily="2"/>
        </a:defRPr>
      </a:lvl1pPr>
    </p:titleStyle>
    <p:bodyStyle>
      <a:lvl1pPr marL="0" marR="0" lvl="0" indent="0" hangingPunct="0">
        <a:spcBef>
          <a:spcPts val="0"/>
        </a:spcBef>
        <a:spcAft>
          <a:spcPts val="1417"/>
        </a:spcAft>
        <a:buClr>
          <a:srgbClr val="FF6309"/>
        </a:buClr>
        <a:buSzPct val="45000"/>
        <a:buFont typeface="StarSymbol"/>
        <a:buChar char=""/>
        <a:tabLst/>
        <a:defRPr lang="en-US" sz="3200" b="0" i="0" u="none" strike="noStrike">
          <a:ln>
            <a:noFill/>
          </a:ln>
          <a:latin typeface="Arial" pitchFamily="18"/>
          <a:ea typeface="DejaVu Sans" pitchFamily="2"/>
          <a:cs typeface="DejaVu Sans" pitchFamily="2"/>
        </a:defRPr>
      </a:lvl1pPr>
      <a:lvl2pPr marL="0" marR="0" lvl="1" indent="0" hangingPunct="0">
        <a:spcBef>
          <a:spcPts val="0"/>
        </a:spcBef>
        <a:spcAft>
          <a:spcPts val="1417"/>
        </a:spcAft>
        <a:buClr>
          <a:srgbClr val="FF6309"/>
        </a:buClr>
        <a:buSzPct val="45000"/>
        <a:buFont typeface="StarSymbol"/>
        <a:buChar char=""/>
        <a:tabLst/>
        <a:defRPr lang="en-US" sz="3200" b="0" i="0" u="none" strike="noStrike">
          <a:ln>
            <a:noFill/>
          </a:ln>
          <a:latin typeface="Arial" pitchFamily="18"/>
          <a:ea typeface="DejaVu Sans" pitchFamily="2"/>
          <a:cs typeface="DejaVu Sans" pitchFamily="2"/>
        </a:defRPr>
      </a:lvl2pPr>
      <a:lvl3pPr marL="0" marR="0" lvl="2" indent="0" hangingPunct="0">
        <a:spcBef>
          <a:spcPts val="0"/>
        </a:spcBef>
        <a:spcAft>
          <a:spcPts val="1417"/>
        </a:spcAft>
        <a:buClr>
          <a:srgbClr val="FF6309"/>
        </a:buClr>
        <a:buSzPct val="45000"/>
        <a:buFont typeface="StarSymbol"/>
        <a:buChar char=""/>
        <a:tabLst/>
        <a:defRPr lang="en-US" sz="3200" b="0" i="0" u="none" strike="noStrike">
          <a:ln>
            <a:noFill/>
          </a:ln>
          <a:latin typeface="Arial" pitchFamily="18"/>
          <a:ea typeface="DejaVu Sans" pitchFamily="2"/>
          <a:cs typeface="DejaVu Sans" pitchFamily="2"/>
        </a:defRPr>
      </a:lvl3pPr>
      <a:lvl4pPr marL="0" marR="0" lvl="3" indent="0" hangingPunct="0">
        <a:spcBef>
          <a:spcPts val="0"/>
        </a:spcBef>
        <a:spcAft>
          <a:spcPts val="1417"/>
        </a:spcAft>
        <a:buClr>
          <a:srgbClr val="FF6309"/>
        </a:buClr>
        <a:buSzPct val="45000"/>
        <a:buFont typeface="StarSymbol"/>
        <a:buChar char=""/>
        <a:tabLst/>
        <a:defRPr lang="en-US" sz="3200" b="0" i="0" u="none" strike="noStrike">
          <a:ln>
            <a:noFill/>
          </a:ln>
          <a:latin typeface="Arial" pitchFamily="18"/>
          <a:ea typeface="DejaVu Sans" pitchFamily="2"/>
          <a:cs typeface="DejaVu Sans" pitchFamily="2"/>
        </a:defRPr>
      </a:lvl4pPr>
      <a:lvl5pPr marL="0" marR="0" lvl="4" indent="0" hangingPunct="0">
        <a:spcBef>
          <a:spcPts val="0"/>
        </a:spcBef>
        <a:spcAft>
          <a:spcPts val="1417"/>
        </a:spcAft>
        <a:buClr>
          <a:srgbClr val="FF6309"/>
        </a:buClr>
        <a:buSzPct val="45000"/>
        <a:buFont typeface="StarSymbol"/>
        <a:buChar char=""/>
        <a:tabLst/>
        <a:defRPr lang="en-US" sz="3200" b="0" i="0" u="none" strike="noStrike">
          <a:ln>
            <a:noFill/>
          </a:ln>
          <a:latin typeface="Arial" pitchFamily="18"/>
          <a:ea typeface="DejaVu Sans" pitchFamily="2"/>
          <a:cs typeface="DejaVu Sans" pitchFamily="2"/>
        </a:defRPr>
      </a:lvl5pPr>
      <a:lvl6pPr marL="0" marR="0" lvl="5" indent="0" hangingPunct="0">
        <a:spcBef>
          <a:spcPts val="0"/>
        </a:spcBef>
        <a:spcAft>
          <a:spcPts val="1417"/>
        </a:spcAft>
        <a:buClr>
          <a:srgbClr val="FF6309"/>
        </a:buClr>
        <a:buSzPct val="45000"/>
        <a:buFont typeface="StarSymbol"/>
        <a:buChar char=""/>
        <a:tabLst/>
        <a:defRPr lang="en-US" sz="3200" b="0" i="0" u="none" strike="noStrike">
          <a:ln>
            <a:noFill/>
          </a:ln>
          <a:latin typeface="Arial" pitchFamily="18"/>
          <a:ea typeface="DejaVu Sans" pitchFamily="2"/>
          <a:cs typeface="DejaVu Sans" pitchFamily="2"/>
        </a:defRPr>
      </a:lvl6pPr>
      <a:lvl7pPr marL="0" marR="0" lvl="6" indent="0" hangingPunct="0">
        <a:spcBef>
          <a:spcPts val="0"/>
        </a:spcBef>
        <a:spcAft>
          <a:spcPts val="1417"/>
        </a:spcAft>
        <a:buClr>
          <a:srgbClr val="FF6309"/>
        </a:buClr>
        <a:buSzPct val="45000"/>
        <a:buFont typeface="StarSymbol"/>
        <a:buChar char=""/>
        <a:tabLst/>
        <a:defRPr lang="en-US" sz="3200" b="0" i="0" u="none" strike="noStrike">
          <a:ln>
            <a:noFill/>
          </a:ln>
          <a:latin typeface="Arial" pitchFamily="18"/>
          <a:ea typeface="DejaVu Sans" pitchFamily="2"/>
          <a:cs typeface="DejaVu Sans" pitchFamily="2"/>
        </a:defRPr>
      </a:lvl7pPr>
      <a:lvl8pPr marL="0" marR="0" lvl="7" indent="0" hangingPunct="0">
        <a:spcBef>
          <a:spcPts val="0"/>
        </a:spcBef>
        <a:spcAft>
          <a:spcPts val="1417"/>
        </a:spcAft>
        <a:buClr>
          <a:srgbClr val="FF6309"/>
        </a:buClr>
        <a:buSzPct val="45000"/>
        <a:buFont typeface="StarSymbol"/>
        <a:buChar char=""/>
        <a:tabLst/>
        <a:defRPr lang="en-US" sz="3200" b="0" i="0" u="none" strike="noStrike">
          <a:ln>
            <a:noFill/>
          </a:ln>
          <a:latin typeface="Arial" pitchFamily="18"/>
          <a:ea typeface="DejaVu Sans" pitchFamily="2"/>
          <a:cs typeface="DejaVu Sans" pitchFamily="2"/>
        </a:defRPr>
      </a:lvl8pPr>
      <a:lvl9pPr marL="0" marR="0" lvl="8" indent="0" hangingPunct="0">
        <a:spcBef>
          <a:spcPts val="0"/>
        </a:spcBef>
        <a:spcAft>
          <a:spcPts val="1417"/>
        </a:spcAft>
        <a:buClr>
          <a:srgbClr val="FF6309"/>
        </a:buClr>
        <a:buSzPct val="45000"/>
        <a:buFont typeface="StarSymbol"/>
        <a:buChar char=""/>
        <a:tabLst/>
        <a:defRPr lang="en-US" sz="3200" b="0" i="0" u="none" strike="noStrike">
          <a:ln>
            <a:noFill/>
          </a:ln>
          <a:latin typeface="Arial" pitchFamily="18"/>
          <a:ea typeface="DejaVu Sans" pitchFamily="2"/>
          <a:cs typeface="DejaVu Sans" pitchFamily="2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EBA4CC-0705-6E6F-78B4-D81CC0EC1B1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68360" y="17784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lvl="0"/>
            <a:r>
              <a:rPr lang="en-US"/>
              <a:t>Muokkaa otsikon tekstimuotoa napsauttamalla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65651E-F59A-7F50-A923-61B96CC254A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3999" y="1769040"/>
            <a:ext cx="9071640" cy="4989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lvl="0"/>
            <a:r>
              <a:rPr lang="en-US"/>
              <a:t>Muokkaa jäsennyksen tekstimuotoa napsauttamalla</a:t>
            </a:r>
          </a:p>
          <a:p>
            <a:pPr lvl="1"/>
            <a:r>
              <a:rPr lang="en-US"/>
              <a:t>Toinen jäsennystaso</a:t>
            </a:r>
          </a:p>
          <a:p>
            <a:pPr lvl="2"/>
            <a:r>
              <a:rPr lang="en-US"/>
              <a:t>Kolmas jäsennystaso</a:t>
            </a:r>
          </a:p>
          <a:p>
            <a:pPr lvl="3"/>
            <a:r>
              <a:rPr lang="en-US"/>
              <a:t>Neljäs jäsennystaso</a:t>
            </a:r>
          </a:p>
          <a:p>
            <a:pPr lvl="4"/>
            <a:r>
              <a:rPr lang="en-US"/>
              <a:t>Viides jäsennystaso</a:t>
            </a:r>
          </a:p>
          <a:p>
            <a:pPr lvl="5"/>
            <a:r>
              <a:rPr lang="en-US"/>
              <a:t>Kuudes jäsennystaso</a:t>
            </a:r>
          </a:p>
          <a:p>
            <a:pPr lvl="6"/>
            <a:r>
              <a:rPr lang="en-US"/>
              <a:t>Seitsemäs jäsennystaso</a:t>
            </a:r>
          </a:p>
          <a:p>
            <a:pPr lvl="7"/>
            <a:r>
              <a:rPr lang="en-US"/>
              <a:t>Kahdeksas jäsennystaso</a:t>
            </a:r>
          </a:p>
          <a:p>
            <a:pPr lvl="8"/>
            <a:r>
              <a:rPr lang="en-US"/>
              <a:t>Yhdeksäs jäsennystaso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94698B-2ACF-0323-D595-F5B5D113E48E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531720" y="7200000"/>
            <a:ext cx="2348280" cy="36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hangingPunct="0">
              <a:buNone/>
              <a:tabLst/>
              <a:defRPr lang="en-US" sz="1400">
                <a:solidFill>
                  <a:srgbClr val="FFFFFF"/>
                </a:solidFill>
                <a:latin typeface="Nimbus Roman No9 L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8B990E-249A-C8A1-ECD9-5B85494E3E70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65000" y="7200000"/>
            <a:ext cx="3195000" cy="36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algn="ctr" hangingPunct="0">
              <a:buNone/>
              <a:tabLst/>
              <a:defRPr lang="en-US" sz="1400">
                <a:solidFill>
                  <a:srgbClr val="FFFFFF"/>
                </a:solidFill>
                <a:latin typeface="Nimbus Roman No9 L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4BFE9-5798-0318-65A2-60D49F39C174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9180000" y="7020000"/>
            <a:ext cx="540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algn="l" hangingPunct="0">
              <a:buNone/>
              <a:tabLst/>
              <a:defRPr lang="en-US" sz="2000">
                <a:solidFill>
                  <a:srgbClr val="2E3436"/>
                </a:solidFill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CA9E87DE-5252-0E45-AB2A-E2C057D5F500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marL="0" marR="0" lvl="0" indent="0" algn="l" hangingPunct="0">
        <a:buNone/>
        <a:tabLst/>
        <a:defRPr lang="en-US" sz="4140" b="1" i="0" u="none" strike="noStrike">
          <a:ln>
            <a:noFill/>
          </a:ln>
          <a:solidFill>
            <a:srgbClr val="2E3436"/>
          </a:solidFill>
          <a:latin typeface="Bitstream Vera Sans" pitchFamily="34"/>
          <a:ea typeface="HG Mincho Light J" pitchFamily="2"/>
          <a:cs typeface="Arial" pitchFamily="2"/>
        </a:defRPr>
      </a:lvl1pPr>
    </p:titleStyle>
    <p:bodyStyle>
      <a:lvl1pPr marL="432000" marR="0" lvl="0" indent="-324000" hangingPunct="0">
        <a:spcBef>
          <a:spcPts val="0"/>
        </a:spcBef>
        <a:spcAft>
          <a:spcPts val="1417"/>
        </a:spcAft>
        <a:buClr>
          <a:srgbClr val="8AE234"/>
        </a:buClr>
        <a:buSzPct val="45000"/>
        <a:buFont typeface="StarSymbol"/>
        <a:buChar char="●"/>
        <a:tabLst/>
        <a:defRPr lang="en-US" sz="3200" b="0" i="0" u="none" strike="noStrike">
          <a:ln>
            <a:noFill/>
          </a:ln>
          <a:solidFill>
            <a:srgbClr val="FFFFFF"/>
          </a:solidFill>
          <a:latin typeface="Nimbus Roman No9 L" pitchFamily="18"/>
          <a:ea typeface="HG Mincho Light J" pitchFamily="2"/>
          <a:cs typeface="Arial" pitchFamily="2"/>
        </a:defRPr>
      </a:lvl1pPr>
      <a:lvl2pPr marL="864000" marR="0" lvl="1" indent="-288000" hangingPunct="0">
        <a:spcBef>
          <a:spcPts val="0"/>
        </a:spcBef>
        <a:spcAft>
          <a:spcPts val="1417"/>
        </a:spcAft>
        <a:buClr>
          <a:srgbClr val="8AE234"/>
        </a:buClr>
        <a:buSzPct val="45000"/>
        <a:buFont typeface="StarSymbol"/>
        <a:buChar char="●"/>
        <a:tabLst/>
        <a:defRPr lang="en-US" sz="3200" b="0" i="0" u="none" strike="noStrike">
          <a:ln>
            <a:noFill/>
          </a:ln>
          <a:solidFill>
            <a:srgbClr val="FFFFFF"/>
          </a:solidFill>
          <a:latin typeface="Nimbus Roman No9 L" pitchFamily="18"/>
          <a:ea typeface="HG Mincho Light J" pitchFamily="2"/>
          <a:cs typeface="Arial" pitchFamily="2"/>
        </a:defRPr>
      </a:lvl2pPr>
      <a:lvl3pPr marL="1296000" marR="0" lvl="2" indent="-216000" hangingPunct="0">
        <a:spcBef>
          <a:spcPts val="0"/>
        </a:spcBef>
        <a:spcAft>
          <a:spcPts val="1417"/>
        </a:spcAft>
        <a:buClr>
          <a:srgbClr val="8AE234"/>
        </a:buClr>
        <a:buSzPct val="45000"/>
        <a:buFont typeface="StarSymbol"/>
        <a:buChar char="●"/>
        <a:tabLst/>
        <a:defRPr lang="en-US" sz="3200" b="0" i="0" u="none" strike="noStrike">
          <a:ln>
            <a:noFill/>
          </a:ln>
          <a:solidFill>
            <a:srgbClr val="FFFFFF"/>
          </a:solidFill>
          <a:latin typeface="Nimbus Roman No9 L" pitchFamily="18"/>
          <a:ea typeface="HG Mincho Light J" pitchFamily="2"/>
          <a:cs typeface="Arial" pitchFamily="2"/>
        </a:defRPr>
      </a:lvl3pPr>
      <a:lvl4pPr marL="1728000" marR="0" lvl="3" indent="-216000" hangingPunct="0">
        <a:spcBef>
          <a:spcPts val="0"/>
        </a:spcBef>
        <a:spcAft>
          <a:spcPts val="1417"/>
        </a:spcAft>
        <a:buClr>
          <a:srgbClr val="8AE234"/>
        </a:buClr>
        <a:buSzPct val="45000"/>
        <a:buFont typeface="StarSymbol"/>
        <a:buChar char="●"/>
        <a:tabLst/>
        <a:defRPr lang="en-US" sz="3200" b="0" i="0" u="none" strike="noStrike">
          <a:ln>
            <a:noFill/>
          </a:ln>
          <a:solidFill>
            <a:srgbClr val="FFFFFF"/>
          </a:solidFill>
          <a:latin typeface="Nimbus Roman No9 L" pitchFamily="18"/>
          <a:ea typeface="HG Mincho Light J" pitchFamily="2"/>
          <a:cs typeface="Arial" pitchFamily="2"/>
        </a:defRPr>
      </a:lvl4pPr>
      <a:lvl5pPr marL="2160000" marR="0" lvl="4" indent="-216000" hangingPunct="0">
        <a:spcBef>
          <a:spcPts val="0"/>
        </a:spcBef>
        <a:spcAft>
          <a:spcPts val="1417"/>
        </a:spcAft>
        <a:buClr>
          <a:srgbClr val="8AE234"/>
        </a:buClr>
        <a:buSzPct val="45000"/>
        <a:buFont typeface="StarSymbol"/>
        <a:buChar char="●"/>
        <a:tabLst/>
        <a:defRPr lang="en-US" sz="3200" b="0" i="0" u="none" strike="noStrike">
          <a:ln>
            <a:noFill/>
          </a:ln>
          <a:solidFill>
            <a:srgbClr val="FFFFFF"/>
          </a:solidFill>
          <a:latin typeface="Nimbus Roman No9 L" pitchFamily="18"/>
          <a:ea typeface="HG Mincho Light J" pitchFamily="2"/>
          <a:cs typeface="Arial" pitchFamily="2"/>
        </a:defRPr>
      </a:lvl5pPr>
      <a:lvl6pPr marL="2592000" marR="0" lvl="5" indent="-216000" hangingPunct="0">
        <a:spcBef>
          <a:spcPts val="0"/>
        </a:spcBef>
        <a:spcAft>
          <a:spcPts val="1417"/>
        </a:spcAft>
        <a:buClr>
          <a:srgbClr val="8AE234"/>
        </a:buClr>
        <a:buSzPct val="45000"/>
        <a:buFont typeface="StarSymbol"/>
        <a:buChar char="●"/>
        <a:tabLst/>
        <a:defRPr lang="en-US" sz="3200" b="0" i="0" u="none" strike="noStrike">
          <a:ln>
            <a:noFill/>
          </a:ln>
          <a:solidFill>
            <a:srgbClr val="FFFFFF"/>
          </a:solidFill>
          <a:latin typeface="Nimbus Roman No9 L" pitchFamily="18"/>
          <a:ea typeface="HG Mincho Light J" pitchFamily="2"/>
          <a:cs typeface="Arial" pitchFamily="2"/>
        </a:defRPr>
      </a:lvl6pPr>
      <a:lvl7pPr marL="3024000" marR="0" lvl="6" indent="-216000" hangingPunct="0">
        <a:spcBef>
          <a:spcPts val="0"/>
        </a:spcBef>
        <a:spcAft>
          <a:spcPts val="1417"/>
        </a:spcAft>
        <a:buClr>
          <a:srgbClr val="8AE234"/>
        </a:buClr>
        <a:buSzPct val="45000"/>
        <a:buFont typeface="StarSymbol"/>
        <a:buChar char="●"/>
        <a:tabLst/>
        <a:defRPr lang="en-US" sz="3200" b="0" i="0" u="none" strike="noStrike">
          <a:ln>
            <a:noFill/>
          </a:ln>
          <a:solidFill>
            <a:srgbClr val="FFFFFF"/>
          </a:solidFill>
          <a:latin typeface="Nimbus Roman No9 L" pitchFamily="18"/>
          <a:ea typeface="HG Mincho Light J" pitchFamily="2"/>
          <a:cs typeface="Arial" pitchFamily="2"/>
        </a:defRPr>
      </a:lvl7pPr>
      <a:lvl8pPr marL="3456000" marR="0" lvl="7" indent="-216000" hangingPunct="0">
        <a:spcBef>
          <a:spcPts val="0"/>
        </a:spcBef>
        <a:spcAft>
          <a:spcPts val="1417"/>
        </a:spcAft>
        <a:buClr>
          <a:srgbClr val="8AE234"/>
        </a:buClr>
        <a:buSzPct val="45000"/>
        <a:buFont typeface="StarSymbol"/>
        <a:buChar char="●"/>
        <a:tabLst/>
        <a:defRPr lang="en-US" sz="3200" b="0" i="0" u="none" strike="noStrike">
          <a:ln>
            <a:noFill/>
          </a:ln>
          <a:solidFill>
            <a:srgbClr val="FFFFFF"/>
          </a:solidFill>
          <a:latin typeface="Nimbus Roman No9 L" pitchFamily="18"/>
          <a:ea typeface="HG Mincho Light J" pitchFamily="2"/>
          <a:cs typeface="Arial" pitchFamily="2"/>
        </a:defRPr>
      </a:lvl8pPr>
      <a:lvl9pPr marL="3888000" marR="0" lvl="8" indent="-216000" hangingPunct="0">
        <a:spcBef>
          <a:spcPts val="0"/>
        </a:spcBef>
        <a:spcAft>
          <a:spcPts val="1417"/>
        </a:spcAft>
        <a:buClr>
          <a:srgbClr val="8AE234"/>
        </a:buClr>
        <a:buSzPct val="45000"/>
        <a:buFont typeface="StarSymbol"/>
        <a:buChar char="●"/>
        <a:tabLst/>
        <a:defRPr lang="en-US" sz="3200" b="0" i="0" u="none" strike="noStrike">
          <a:ln>
            <a:noFill/>
          </a:ln>
          <a:solidFill>
            <a:srgbClr val="FFFFFF"/>
          </a:solidFill>
          <a:latin typeface="Nimbus Roman No9 L" pitchFamily="18"/>
          <a:ea typeface="HG Mincho Light J" pitchFamily="2"/>
          <a:cs typeface="Arial" pitchFamily="2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09139A-FC21-CEA7-4A99-C680A882269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3999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lvl="0"/>
            <a:r>
              <a:rPr lang="en-US"/>
              <a:t>Muokkaa otsikon tekstimuotoa napsauttamalla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19A497-06B2-D658-812A-045FFC7D1D7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3999" y="1769040"/>
            <a:ext cx="9071640" cy="4989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lvl="0"/>
            <a:r>
              <a:rPr lang="en-US"/>
              <a:t>Muokkaa jäsennyksen tekstimuotoa napsauttamalla</a:t>
            </a:r>
          </a:p>
          <a:p>
            <a:pPr lvl="1"/>
            <a:r>
              <a:rPr lang="en-US"/>
              <a:t>Toinen jäsennystaso</a:t>
            </a:r>
          </a:p>
          <a:p>
            <a:pPr lvl="2"/>
            <a:r>
              <a:rPr lang="en-US"/>
              <a:t>Kolmas jäsennystaso</a:t>
            </a:r>
          </a:p>
          <a:p>
            <a:pPr lvl="3"/>
            <a:r>
              <a:rPr lang="en-US"/>
              <a:t>Neljäs jäsennystaso</a:t>
            </a:r>
          </a:p>
          <a:p>
            <a:pPr lvl="4"/>
            <a:r>
              <a:rPr lang="en-US"/>
              <a:t>Viides jäsennystaso</a:t>
            </a:r>
          </a:p>
          <a:p>
            <a:pPr lvl="5"/>
            <a:r>
              <a:rPr lang="en-US"/>
              <a:t>Kuudes jäsennystaso</a:t>
            </a:r>
          </a:p>
          <a:p>
            <a:pPr lvl="6"/>
            <a:r>
              <a:rPr lang="en-US"/>
              <a:t>Seitsemäs jäsennystaso</a:t>
            </a:r>
          </a:p>
          <a:p>
            <a:pPr lvl="7"/>
            <a:r>
              <a:rPr lang="en-US"/>
              <a:t>Kahdeksas jäsennystaso</a:t>
            </a:r>
          </a:p>
          <a:p>
            <a:pPr lvl="8"/>
            <a:r>
              <a:rPr lang="en-US"/>
              <a:t>Yhdeksäs jäsennystaso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7E6F8D-BDFC-5292-23C7-403D6703CF7E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4053959" y="7380000"/>
            <a:ext cx="2348280" cy="18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hangingPunct="0">
              <a:buNone/>
              <a:tabLst/>
              <a:defRPr lang="en-US" sz="1200">
                <a:solidFill>
                  <a:srgbClr val="999999"/>
                </a:solidFill>
                <a:latin typeface="Nimbus Roman No9 L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8FE831-8570-53E9-FAD9-23BED3D8B7AE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180000" y="7380000"/>
            <a:ext cx="3195000" cy="18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algn="ctr" hangingPunct="0">
              <a:buNone/>
              <a:tabLst/>
              <a:defRPr lang="en-US" sz="1200">
                <a:solidFill>
                  <a:srgbClr val="999999"/>
                </a:solidFill>
                <a:latin typeface="Nimbus Roman No9 L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094AB4-D79C-9761-C3CA-EE8B2AFCDDEA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200000" y="7380000"/>
            <a:ext cx="2348280" cy="18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algn="r" hangingPunct="0">
              <a:buNone/>
              <a:tabLst/>
              <a:defRPr lang="en-US" sz="1200">
                <a:solidFill>
                  <a:srgbClr val="999999"/>
                </a:solidFill>
                <a:latin typeface="Nimbus Roman No9 L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D37C4FF7-AB08-F74E-B1E3-3FCAB55BBBCF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marL="0" marR="0" lvl="0" indent="0" algn="ctr" hangingPunct="0">
        <a:buNone/>
        <a:tabLst/>
        <a:defRPr lang="en-US" sz="4140" b="1" i="0" u="none" strike="noStrike">
          <a:ln>
            <a:noFill/>
          </a:ln>
          <a:solidFill>
            <a:srgbClr val="E6E6E6"/>
          </a:solidFill>
          <a:latin typeface="Nimbus Roman No9 L" pitchFamily="18"/>
          <a:ea typeface="HG Mincho Light J" pitchFamily="2"/>
          <a:cs typeface="Arial" pitchFamily="2"/>
        </a:defRPr>
      </a:lvl1pPr>
    </p:titleStyle>
    <p:bodyStyle>
      <a:lvl1pPr marL="432000" marR="0" lvl="0" indent="-324000" hangingPunct="0">
        <a:spcBef>
          <a:spcPts val="0"/>
        </a:spcBef>
        <a:spcAft>
          <a:spcPts val="1417"/>
        </a:spcAft>
        <a:buClr>
          <a:srgbClr val="CCCCCC"/>
        </a:buClr>
        <a:buSzPct val="45000"/>
        <a:buFont typeface="StarSymbol"/>
        <a:buChar char=""/>
        <a:tabLst/>
        <a:defRPr lang="en-US" sz="3200" b="0" i="0" u="none" strike="noStrike">
          <a:ln>
            <a:noFill/>
          </a:ln>
          <a:solidFill>
            <a:srgbClr val="E6E6E6"/>
          </a:solidFill>
          <a:latin typeface="Nimbus Roman No9 L" pitchFamily="18"/>
          <a:ea typeface="HG Mincho Light J" pitchFamily="2"/>
          <a:cs typeface="Arial" pitchFamily="2"/>
        </a:defRPr>
      </a:lvl1pPr>
      <a:lvl2pPr marL="864000" marR="0" lvl="1" indent="-288000" hangingPunct="0">
        <a:spcBef>
          <a:spcPts val="0"/>
        </a:spcBef>
        <a:spcAft>
          <a:spcPts val="1417"/>
        </a:spcAft>
        <a:buClr>
          <a:srgbClr val="CCCCCC"/>
        </a:buClr>
        <a:buSzPct val="45000"/>
        <a:buFont typeface="StarSymbol"/>
        <a:buChar char=""/>
        <a:tabLst/>
        <a:defRPr lang="en-US" sz="3200" b="0" i="0" u="none" strike="noStrike">
          <a:ln>
            <a:noFill/>
          </a:ln>
          <a:solidFill>
            <a:srgbClr val="E6E6E6"/>
          </a:solidFill>
          <a:latin typeface="Nimbus Roman No9 L" pitchFamily="18"/>
          <a:ea typeface="HG Mincho Light J" pitchFamily="2"/>
          <a:cs typeface="Arial" pitchFamily="2"/>
        </a:defRPr>
      </a:lvl2pPr>
      <a:lvl3pPr marL="1296000" marR="0" lvl="2" indent="-216000" hangingPunct="0">
        <a:spcBef>
          <a:spcPts val="0"/>
        </a:spcBef>
        <a:spcAft>
          <a:spcPts val="1417"/>
        </a:spcAft>
        <a:buClr>
          <a:srgbClr val="CCCCCC"/>
        </a:buClr>
        <a:buSzPct val="45000"/>
        <a:buFont typeface="StarSymbol"/>
        <a:buChar char=""/>
        <a:tabLst/>
        <a:defRPr lang="en-US" sz="3200" b="0" i="0" u="none" strike="noStrike">
          <a:ln>
            <a:noFill/>
          </a:ln>
          <a:solidFill>
            <a:srgbClr val="E6E6E6"/>
          </a:solidFill>
          <a:latin typeface="Nimbus Roman No9 L" pitchFamily="18"/>
          <a:ea typeface="HG Mincho Light J" pitchFamily="2"/>
          <a:cs typeface="Arial" pitchFamily="2"/>
        </a:defRPr>
      </a:lvl3pPr>
      <a:lvl4pPr marL="1728000" marR="0" lvl="3" indent="-216000" hangingPunct="0">
        <a:spcBef>
          <a:spcPts val="0"/>
        </a:spcBef>
        <a:spcAft>
          <a:spcPts val="1417"/>
        </a:spcAft>
        <a:buClr>
          <a:srgbClr val="CCCCCC"/>
        </a:buClr>
        <a:buSzPct val="45000"/>
        <a:buFont typeface="StarSymbol"/>
        <a:buChar char=""/>
        <a:tabLst/>
        <a:defRPr lang="en-US" sz="3200" b="0" i="0" u="none" strike="noStrike">
          <a:ln>
            <a:noFill/>
          </a:ln>
          <a:solidFill>
            <a:srgbClr val="E6E6E6"/>
          </a:solidFill>
          <a:latin typeface="Nimbus Roman No9 L" pitchFamily="18"/>
          <a:ea typeface="HG Mincho Light J" pitchFamily="2"/>
          <a:cs typeface="Arial" pitchFamily="2"/>
        </a:defRPr>
      </a:lvl4pPr>
      <a:lvl5pPr marL="2160000" marR="0" lvl="4" indent="-216000" hangingPunct="0">
        <a:spcBef>
          <a:spcPts val="0"/>
        </a:spcBef>
        <a:spcAft>
          <a:spcPts val="1417"/>
        </a:spcAft>
        <a:buClr>
          <a:srgbClr val="CCCCCC"/>
        </a:buClr>
        <a:buSzPct val="45000"/>
        <a:buFont typeface="StarSymbol"/>
        <a:buChar char=""/>
        <a:tabLst/>
        <a:defRPr lang="en-US" sz="3200" b="0" i="0" u="none" strike="noStrike">
          <a:ln>
            <a:noFill/>
          </a:ln>
          <a:solidFill>
            <a:srgbClr val="E6E6E6"/>
          </a:solidFill>
          <a:latin typeface="Nimbus Roman No9 L" pitchFamily="18"/>
          <a:ea typeface="HG Mincho Light J" pitchFamily="2"/>
          <a:cs typeface="Arial" pitchFamily="2"/>
        </a:defRPr>
      </a:lvl5pPr>
      <a:lvl6pPr marL="2592000" marR="0" lvl="5" indent="-216000" hangingPunct="0">
        <a:spcBef>
          <a:spcPts val="0"/>
        </a:spcBef>
        <a:spcAft>
          <a:spcPts val="1417"/>
        </a:spcAft>
        <a:buClr>
          <a:srgbClr val="CCCCCC"/>
        </a:buClr>
        <a:buSzPct val="45000"/>
        <a:buFont typeface="StarSymbol"/>
        <a:buChar char=""/>
        <a:tabLst/>
        <a:defRPr lang="en-US" sz="3200" b="0" i="0" u="none" strike="noStrike">
          <a:ln>
            <a:noFill/>
          </a:ln>
          <a:solidFill>
            <a:srgbClr val="E6E6E6"/>
          </a:solidFill>
          <a:latin typeface="Nimbus Roman No9 L" pitchFamily="18"/>
          <a:ea typeface="HG Mincho Light J" pitchFamily="2"/>
          <a:cs typeface="Arial" pitchFamily="2"/>
        </a:defRPr>
      </a:lvl6pPr>
      <a:lvl7pPr marL="3024000" marR="0" lvl="6" indent="-216000" hangingPunct="0">
        <a:spcBef>
          <a:spcPts val="0"/>
        </a:spcBef>
        <a:spcAft>
          <a:spcPts val="1417"/>
        </a:spcAft>
        <a:buClr>
          <a:srgbClr val="CCCCCC"/>
        </a:buClr>
        <a:buSzPct val="45000"/>
        <a:buFont typeface="StarSymbol"/>
        <a:buChar char=""/>
        <a:tabLst/>
        <a:defRPr lang="en-US" sz="3200" b="0" i="0" u="none" strike="noStrike">
          <a:ln>
            <a:noFill/>
          </a:ln>
          <a:solidFill>
            <a:srgbClr val="E6E6E6"/>
          </a:solidFill>
          <a:latin typeface="Nimbus Roman No9 L" pitchFamily="18"/>
          <a:ea typeface="HG Mincho Light J" pitchFamily="2"/>
          <a:cs typeface="Arial" pitchFamily="2"/>
        </a:defRPr>
      </a:lvl7pPr>
      <a:lvl8pPr marL="3456000" marR="0" lvl="7" indent="-216000" hangingPunct="0">
        <a:spcBef>
          <a:spcPts val="0"/>
        </a:spcBef>
        <a:spcAft>
          <a:spcPts val="1417"/>
        </a:spcAft>
        <a:buClr>
          <a:srgbClr val="CCCCCC"/>
        </a:buClr>
        <a:buSzPct val="45000"/>
        <a:buFont typeface="StarSymbol"/>
        <a:buChar char=""/>
        <a:tabLst/>
        <a:defRPr lang="en-US" sz="3200" b="0" i="0" u="none" strike="noStrike">
          <a:ln>
            <a:noFill/>
          </a:ln>
          <a:solidFill>
            <a:srgbClr val="E6E6E6"/>
          </a:solidFill>
          <a:latin typeface="Nimbus Roman No9 L" pitchFamily="18"/>
          <a:ea typeface="HG Mincho Light J" pitchFamily="2"/>
          <a:cs typeface="Arial" pitchFamily="2"/>
        </a:defRPr>
      </a:lvl8pPr>
      <a:lvl9pPr marL="3888000" marR="0" lvl="8" indent="-216000" hangingPunct="0">
        <a:spcBef>
          <a:spcPts val="0"/>
        </a:spcBef>
        <a:spcAft>
          <a:spcPts val="1417"/>
        </a:spcAft>
        <a:buClr>
          <a:srgbClr val="CCCCCC"/>
        </a:buClr>
        <a:buSzPct val="45000"/>
        <a:buFont typeface="StarSymbol"/>
        <a:buChar char=""/>
        <a:tabLst/>
        <a:defRPr lang="en-US" sz="3200" b="0" i="0" u="none" strike="noStrike">
          <a:ln>
            <a:noFill/>
          </a:ln>
          <a:solidFill>
            <a:srgbClr val="E6E6E6"/>
          </a:solidFill>
          <a:latin typeface="Nimbus Roman No9 L" pitchFamily="18"/>
          <a:ea typeface="HG Mincho Light J" pitchFamily="2"/>
          <a:cs typeface="Arial" pitchFamily="2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7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7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7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7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7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7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7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7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28.xml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4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20.png"/><Relationship Id="rId2" Type="http://schemas.openxmlformats.org/officeDocument/2006/relationships/notesSlide" Target="../notesSlides/notesSlide29.xml"/><Relationship Id="rId16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19.png"/><Relationship Id="rId5" Type="http://schemas.openxmlformats.org/officeDocument/2006/relationships/image" Target="../media/image7.png"/><Relationship Id="rId15" Type="http://schemas.openxmlformats.org/officeDocument/2006/relationships/image" Target="../media/image22.png"/><Relationship Id="rId10" Type="http://schemas.openxmlformats.org/officeDocument/2006/relationships/image" Target="../media/image13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23.png"/><Relationship Id="rId18" Type="http://schemas.openxmlformats.org/officeDocument/2006/relationships/image" Target="../media/image17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16.png"/><Relationship Id="rId2" Type="http://schemas.openxmlformats.org/officeDocument/2006/relationships/notesSlide" Target="../notesSlides/notesSlide30.xml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9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20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2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2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26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2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27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27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2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29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28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27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25.png"/><Relationship Id="rId2" Type="http://schemas.openxmlformats.org/officeDocument/2006/relationships/notesSlide" Target="../notesSlides/notesSlide34.xml"/><Relationship Id="rId16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30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29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27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25.png"/><Relationship Id="rId17" Type="http://schemas.openxmlformats.org/officeDocument/2006/relationships/image" Target="../media/image33.png"/><Relationship Id="rId2" Type="http://schemas.openxmlformats.org/officeDocument/2006/relationships/notesSlide" Target="../notesSlides/notesSlide35.xml"/><Relationship Id="rId16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31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29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27.png"/><Relationship Id="rId18" Type="http://schemas.openxmlformats.org/officeDocument/2006/relationships/image" Target="../media/image3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25.png"/><Relationship Id="rId17" Type="http://schemas.openxmlformats.org/officeDocument/2006/relationships/image" Target="../media/image34.png"/><Relationship Id="rId2" Type="http://schemas.openxmlformats.org/officeDocument/2006/relationships/notesSlide" Target="../notesSlides/notesSlide36.xml"/><Relationship Id="rId16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31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29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27.png"/><Relationship Id="rId18" Type="http://schemas.openxmlformats.org/officeDocument/2006/relationships/image" Target="../media/image36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25.png"/><Relationship Id="rId17" Type="http://schemas.openxmlformats.org/officeDocument/2006/relationships/image" Target="../media/image35.png"/><Relationship Id="rId2" Type="http://schemas.openxmlformats.org/officeDocument/2006/relationships/notesSlide" Target="../notesSlides/notesSlide37.xml"/><Relationship Id="rId16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31.png"/><Relationship Id="rId10" Type="http://schemas.openxmlformats.org/officeDocument/2006/relationships/image" Target="../media/image12.png"/><Relationship Id="rId19" Type="http://schemas.openxmlformats.org/officeDocument/2006/relationships/image" Target="../media/image3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29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27.png"/><Relationship Id="rId18" Type="http://schemas.openxmlformats.org/officeDocument/2006/relationships/image" Target="../media/image37.png"/><Relationship Id="rId3" Type="http://schemas.openxmlformats.org/officeDocument/2006/relationships/image" Target="../media/image5.png"/><Relationship Id="rId21" Type="http://schemas.openxmlformats.org/officeDocument/2006/relationships/image" Target="../media/image40.png"/><Relationship Id="rId7" Type="http://schemas.openxmlformats.org/officeDocument/2006/relationships/image" Target="../media/image9.png"/><Relationship Id="rId12" Type="http://schemas.openxmlformats.org/officeDocument/2006/relationships/image" Target="../media/image25.png"/><Relationship Id="rId17" Type="http://schemas.openxmlformats.org/officeDocument/2006/relationships/image" Target="../media/image35.png"/><Relationship Id="rId2" Type="http://schemas.openxmlformats.org/officeDocument/2006/relationships/notesSlide" Target="../notesSlides/notesSlide38.xml"/><Relationship Id="rId16" Type="http://schemas.openxmlformats.org/officeDocument/2006/relationships/image" Target="../media/image33.png"/><Relationship Id="rId20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31.png"/><Relationship Id="rId10" Type="http://schemas.openxmlformats.org/officeDocument/2006/relationships/image" Target="../media/image12.png"/><Relationship Id="rId19" Type="http://schemas.openxmlformats.org/officeDocument/2006/relationships/image" Target="../media/image38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29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27.png"/><Relationship Id="rId18" Type="http://schemas.openxmlformats.org/officeDocument/2006/relationships/image" Target="../media/image37.png"/><Relationship Id="rId3" Type="http://schemas.openxmlformats.org/officeDocument/2006/relationships/image" Target="../media/image5.png"/><Relationship Id="rId21" Type="http://schemas.openxmlformats.org/officeDocument/2006/relationships/image" Target="../media/image41.png"/><Relationship Id="rId7" Type="http://schemas.openxmlformats.org/officeDocument/2006/relationships/image" Target="../media/image9.png"/><Relationship Id="rId12" Type="http://schemas.openxmlformats.org/officeDocument/2006/relationships/image" Target="../media/image25.png"/><Relationship Id="rId17" Type="http://schemas.openxmlformats.org/officeDocument/2006/relationships/image" Target="../media/image35.png"/><Relationship Id="rId2" Type="http://schemas.openxmlformats.org/officeDocument/2006/relationships/notesSlide" Target="../notesSlides/notesSlide39.xml"/><Relationship Id="rId16" Type="http://schemas.openxmlformats.org/officeDocument/2006/relationships/image" Target="../media/image33.png"/><Relationship Id="rId20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31.png"/><Relationship Id="rId10" Type="http://schemas.openxmlformats.org/officeDocument/2006/relationships/image" Target="../media/image12.png"/><Relationship Id="rId19" Type="http://schemas.openxmlformats.org/officeDocument/2006/relationships/image" Target="../media/image39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29.png"/><Relationship Id="rId22" Type="http://schemas.openxmlformats.org/officeDocument/2006/relationships/image" Target="../media/image4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27.png"/><Relationship Id="rId18" Type="http://schemas.openxmlformats.org/officeDocument/2006/relationships/image" Target="../media/image37.png"/><Relationship Id="rId3" Type="http://schemas.openxmlformats.org/officeDocument/2006/relationships/image" Target="../media/image5.png"/><Relationship Id="rId21" Type="http://schemas.openxmlformats.org/officeDocument/2006/relationships/image" Target="../media/image42.png"/><Relationship Id="rId7" Type="http://schemas.openxmlformats.org/officeDocument/2006/relationships/image" Target="../media/image9.png"/><Relationship Id="rId12" Type="http://schemas.openxmlformats.org/officeDocument/2006/relationships/image" Target="../media/image25.png"/><Relationship Id="rId17" Type="http://schemas.openxmlformats.org/officeDocument/2006/relationships/image" Target="../media/image35.png"/><Relationship Id="rId2" Type="http://schemas.openxmlformats.org/officeDocument/2006/relationships/notesSlide" Target="../notesSlides/notesSlide40.xml"/><Relationship Id="rId16" Type="http://schemas.openxmlformats.org/officeDocument/2006/relationships/image" Target="../media/image33.png"/><Relationship Id="rId20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31.png"/><Relationship Id="rId23" Type="http://schemas.openxmlformats.org/officeDocument/2006/relationships/image" Target="../media/image44.png"/><Relationship Id="rId10" Type="http://schemas.openxmlformats.org/officeDocument/2006/relationships/image" Target="../media/image12.png"/><Relationship Id="rId19" Type="http://schemas.openxmlformats.org/officeDocument/2006/relationships/image" Target="../media/image39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29.png"/><Relationship Id="rId22" Type="http://schemas.openxmlformats.org/officeDocument/2006/relationships/image" Target="../media/image43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27.png"/><Relationship Id="rId18" Type="http://schemas.openxmlformats.org/officeDocument/2006/relationships/image" Target="../media/image37.png"/><Relationship Id="rId3" Type="http://schemas.openxmlformats.org/officeDocument/2006/relationships/image" Target="../media/image5.png"/><Relationship Id="rId21" Type="http://schemas.openxmlformats.org/officeDocument/2006/relationships/image" Target="../media/image42.png"/><Relationship Id="rId7" Type="http://schemas.openxmlformats.org/officeDocument/2006/relationships/image" Target="../media/image9.png"/><Relationship Id="rId12" Type="http://schemas.openxmlformats.org/officeDocument/2006/relationships/image" Target="../media/image25.png"/><Relationship Id="rId17" Type="http://schemas.openxmlformats.org/officeDocument/2006/relationships/image" Target="../media/image35.png"/><Relationship Id="rId25" Type="http://schemas.openxmlformats.org/officeDocument/2006/relationships/image" Target="../media/image47.png"/><Relationship Id="rId2" Type="http://schemas.openxmlformats.org/officeDocument/2006/relationships/notesSlide" Target="../notesSlides/notesSlide41.xml"/><Relationship Id="rId16" Type="http://schemas.openxmlformats.org/officeDocument/2006/relationships/image" Target="../media/image33.png"/><Relationship Id="rId20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24" Type="http://schemas.openxmlformats.org/officeDocument/2006/relationships/image" Target="../media/image46.png"/><Relationship Id="rId5" Type="http://schemas.openxmlformats.org/officeDocument/2006/relationships/image" Target="../media/image7.png"/><Relationship Id="rId15" Type="http://schemas.openxmlformats.org/officeDocument/2006/relationships/image" Target="../media/image31.png"/><Relationship Id="rId23" Type="http://schemas.openxmlformats.org/officeDocument/2006/relationships/image" Target="../media/image45.png"/><Relationship Id="rId10" Type="http://schemas.openxmlformats.org/officeDocument/2006/relationships/image" Target="../media/image12.png"/><Relationship Id="rId19" Type="http://schemas.openxmlformats.org/officeDocument/2006/relationships/image" Target="../media/image39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29.png"/><Relationship Id="rId22" Type="http://schemas.openxmlformats.org/officeDocument/2006/relationships/image" Target="../media/image44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29.png"/><Relationship Id="rId18" Type="http://schemas.openxmlformats.org/officeDocument/2006/relationships/image" Target="../media/image39.png"/><Relationship Id="rId3" Type="http://schemas.openxmlformats.org/officeDocument/2006/relationships/image" Target="../media/image5.png"/><Relationship Id="rId21" Type="http://schemas.openxmlformats.org/officeDocument/2006/relationships/image" Target="../media/image44.png"/><Relationship Id="rId7" Type="http://schemas.openxmlformats.org/officeDocument/2006/relationships/image" Target="../media/image9.png"/><Relationship Id="rId12" Type="http://schemas.openxmlformats.org/officeDocument/2006/relationships/image" Target="../media/image27.png"/><Relationship Id="rId17" Type="http://schemas.openxmlformats.org/officeDocument/2006/relationships/image" Target="../media/image37.png"/><Relationship Id="rId2" Type="http://schemas.openxmlformats.org/officeDocument/2006/relationships/notesSlide" Target="../notesSlides/notesSlide43.xml"/><Relationship Id="rId16" Type="http://schemas.openxmlformats.org/officeDocument/2006/relationships/image" Target="../media/image35.png"/><Relationship Id="rId20" Type="http://schemas.openxmlformats.org/officeDocument/2006/relationships/image" Target="../media/image4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25.png"/><Relationship Id="rId24" Type="http://schemas.openxmlformats.org/officeDocument/2006/relationships/image" Target="../media/image48.png"/><Relationship Id="rId5" Type="http://schemas.openxmlformats.org/officeDocument/2006/relationships/image" Target="../media/image7.png"/><Relationship Id="rId15" Type="http://schemas.openxmlformats.org/officeDocument/2006/relationships/image" Target="../media/image33.png"/><Relationship Id="rId23" Type="http://schemas.openxmlformats.org/officeDocument/2006/relationships/image" Target="../media/image47.png"/><Relationship Id="rId10" Type="http://schemas.openxmlformats.org/officeDocument/2006/relationships/image" Target="../media/image13.png"/><Relationship Id="rId19" Type="http://schemas.openxmlformats.org/officeDocument/2006/relationships/image" Target="../media/image40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31.png"/><Relationship Id="rId22" Type="http://schemas.openxmlformats.org/officeDocument/2006/relationships/image" Target="../media/image46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29.png"/><Relationship Id="rId18" Type="http://schemas.openxmlformats.org/officeDocument/2006/relationships/image" Target="../media/image39.png"/><Relationship Id="rId3" Type="http://schemas.openxmlformats.org/officeDocument/2006/relationships/image" Target="../media/image5.png"/><Relationship Id="rId21" Type="http://schemas.openxmlformats.org/officeDocument/2006/relationships/image" Target="../media/image44.png"/><Relationship Id="rId7" Type="http://schemas.openxmlformats.org/officeDocument/2006/relationships/image" Target="../media/image9.png"/><Relationship Id="rId12" Type="http://schemas.openxmlformats.org/officeDocument/2006/relationships/image" Target="../media/image27.png"/><Relationship Id="rId17" Type="http://schemas.openxmlformats.org/officeDocument/2006/relationships/image" Target="../media/image37.png"/><Relationship Id="rId2" Type="http://schemas.openxmlformats.org/officeDocument/2006/relationships/notesSlide" Target="../notesSlides/notesSlide44.xml"/><Relationship Id="rId16" Type="http://schemas.openxmlformats.org/officeDocument/2006/relationships/image" Target="../media/image35.png"/><Relationship Id="rId20" Type="http://schemas.openxmlformats.org/officeDocument/2006/relationships/image" Target="../media/image4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25.png"/><Relationship Id="rId24" Type="http://schemas.openxmlformats.org/officeDocument/2006/relationships/image" Target="../media/image49.png"/><Relationship Id="rId5" Type="http://schemas.openxmlformats.org/officeDocument/2006/relationships/image" Target="../media/image7.png"/><Relationship Id="rId15" Type="http://schemas.openxmlformats.org/officeDocument/2006/relationships/image" Target="../media/image33.png"/><Relationship Id="rId23" Type="http://schemas.openxmlformats.org/officeDocument/2006/relationships/image" Target="../media/image47.png"/><Relationship Id="rId10" Type="http://schemas.openxmlformats.org/officeDocument/2006/relationships/image" Target="../media/image13.png"/><Relationship Id="rId19" Type="http://schemas.openxmlformats.org/officeDocument/2006/relationships/image" Target="../media/image40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31.png"/><Relationship Id="rId22" Type="http://schemas.openxmlformats.org/officeDocument/2006/relationships/image" Target="../media/image46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5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48.png"/><Relationship Id="rId4" Type="http://schemas.openxmlformats.org/officeDocument/2006/relationships/image" Target="../media/image6.png"/><Relationship Id="rId9" Type="http://schemas.openxmlformats.org/officeDocument/2006/relationships/image" Target="../media/image49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5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50.png"/><Relationship Id="rId5" Type="http://schemas.openxmlformats.org/officeDocument/2006/relationships/image" Target="../media/image8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48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://ieeexplore.ieee.org/abstract/document/7349629" TargetMode="External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www.usenix.org/system/files/conference/fast14/fast14-paper_vucinic.pdf" TargetMode="External"/><Relationship Id="rId4" Type="http://schemas.openxmlformats.org/officeDocument/2006/relationships/hyperlink" Target="https://eprint.iacr.org/2016/086.pdf" TargetMode="Externa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pollev.com/antonburtsev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hyperlink" Target="https://pollev.com/aburtsev" TargetMode="External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45237-E533-A76D-D75D-ADFB811E93CB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3999" y="690480"/>
            <a:ext cx="9071640" cy="3881520"/>
          </a:xfrm>
        </p:spPr>
        <p:txBody>
          <a:bodyPr>
            <a:spAutoFit/>
          </a:bodyPr>
          <a:lstStyle/>
          <a:p>
            <a:pPr lvl="0"/>
            <a:r>
              <a:rPr lang="en-US"/>
              <a:t>cs5460/6460: Operating Systems</a:t>
            </a:r>
            <a:br>
              <a:rPr lang="en-US"/>
            </a:br>
            <a:br>
              <a:rPr lang="en-US"/>
            </a:br>
            <a:r>
              <a:rPr lang="en-US"/>
              <a:t>Lecture: Synchronization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4AB462-F82B-0431-C73A-0B7747452477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503999" y="3475401"/>
            <a:ext cx="9071640" cy="3693319"/>
          </a:xfrm>
        </p:spPr>
        <p:txBody>
          <a:bodyPr anchor="ctr">
            <a:spAutoFit/>
          </a:bodyPr>
          <a:lstStyle/>
          <a:p>
            <a:pPr lvl="0" algn="ctr"/>
            <a:endParaRPr lang="en-US" dirty="0"/>
          </a:p>
          <a:p>
            <a:pPr lvl="0" algn="ctr"/>
            <a:endParaRPr lang="en-US" sz="1400" dirty="0"/>
          </a:p>
          <a:p>
            <a:pPr lvl="0" algn="ctr"/>
            <a:endParaRPr lang="en-US" sz="2600" dirty="0"/>
          </a:p>
          <a:p>
            <a:pPr lvl="0" algn="ctr"/>
            <a:endParaRPr lang="en-US" sz="2000" dirty="0"/>
          </a:p>
          <a:p>
            <a:pPr lvl="0" algn="ctr"/>
            <a:r>
              <a:rPr lang="en-US" sz="2600" dirty="0"/>
              <a:t>Anton Burtsev</a:t>
            </a:r>
          </a:p>
          <a:p>
            <a:pPr lvl="0" algn="ctr"/>
            <a:r>
              <a:rPr lang="en-US" sz="2600" dirty="0"/>
              <a:t>April, 2025</a:t>
            </a:r>
          </a:p>
          <a:p>
            <a:pPr lvl="0" algn="ctr"/>
            <a:endParaRPr lang="en-US" sz="26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60F814E-14B0-E107-743D-6F1F0002B4A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457200"/>
            <a:ext cx="9071640" cy="6629400"/>
          </a:xfrm>
        </p:spPr>
        <p:txBody>
          <a:bodyPr>
            <a:normAutofit/>
          </a:bodyPr>
          <a:lstStyle/>
          <a:p>
            <a:pPr lvl="0"/>
            <a:r>
              <a:rPr lang="en-US" sz="1600" b="1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1374 </a:t>
            </a:r>
            <a:r>
              <a:rPr lang="en-US" sz="1600" b="1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startothers</a:t>
            </a:r>
            <a:r>
              <a:rPr lang="en-US" sz="1600" b="1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(void)</a:t>
            </a:r>
          </a:p>
          <a:p>
            <a:pPr lvl="0"/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1375 {</a:t>
            </a:r>
          </a:p>
          <a:p>
            <a:pPr lvl="0"/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1384   code = P2V(0x7000);</a:t>
            </a:r>
          </a:p>
          <a:p>
            <a:pPr lvl="0"/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1385   </a:t>
            </a:r>
            <a:r>
              <a:rPr lang="en-US" sz="16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memmove</a:t>
            </a:r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(code, _</a:t>
            </a:r>
            <a:r>
              <a:rPr lang="en-US" sz="16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binary_entryother_start</a:t>
            </a:r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,</a:t>
            </a:r>
          </a:p>
          <a:p>
            <a:pPr lvl="0"/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             (</a:t>
            </a:r>
            <a:r>
              <a:rPr lang="en-US" sz="16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uint</a:t>
            </a:r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)_</a:t>
            </a:r>
            <a:r>
              <a:rPr lang="en-US" sz="16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binary_entryother_size</a:t>
            </a:r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);</a:t>
            </a:r>
          </a:p>
          <a:p>
            <a:pPr lvl="0"/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1386</a:t>
            </a:r>
          </a:p>
          <a:p>
            <a:pPr lvl="0"/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1387   for(c = </a:t>
            </a:r>
            <a:r>
              <a:rPr lang="en-US" sz="16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cpus</a:t>
            </a:r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; c &lt; </a:t>
            </a:r>
            <a:r>
              <a:rPr lang="en-US" sz="16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cpus+ncpu</a:t>
            </a:r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; </a:t>
            </a:r>
            <a:r>
              <a:rPr lang="en-US" sz="16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c++</a:t>
            </a:r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){</a:t>
            </a:r>
          </a:p>
          <a:p>
            <a:pPr lvl="0"/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1388     if(c == </a:t>
            </a:r>
            <a:r>
              <a:rPr lang="en-US" sz="16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cpus+cpunum</a:t>
            </a:r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()) // We’ve started already.</a:t>
            </a:r>
          </a:p>
          <a:p>
            <a:pPr lvl="0"/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1389       continue;</a:t>
            </a:r>
          </a:p>
          <a:p>
            <a:pPr lvl="0"/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...</a:t>
            </a:r>
          </a:p>
          <a:p>
            <a:pPr lvl="0"/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1394     stack = </a:t>
            </a:r>
            <a:r>
              <a:rPr lang="en-US" sz="16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kalloc</a:t>
            </a:r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();</a:t>
            </a:r>
          </a:p>
          <a:p>
            <a:pPr lvl="0"/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1395     *(void**)(code−4) = stack + KSTACKSIZE;</a:t>
            </a:r>
          </a:p>
          <a:p>
            <a:pPr lvl="0"/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1396     *(void**)(code−8) = </a:t>
            </a:r>
            <a:r>
              <a:rPr lang="en-US" sz="16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mpenter</a:t>
            </a:r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;</a:t>
            </a:r>
          </a:p>
          <a:p>
            <a:pPr lvl="0"/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1397     *(int**)(code−12) = (void *) V2P(</a:t>
            </a:r>
            <a:r>
              <a:rPr lang="en-US" sz="16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entrypgdir</a:t>
            </a:r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);</a:t>
            </a:r>
          </a:p>
          <a:p>
            <a:pPr lvl="0"/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1398</a:t>
            </a:r>
          </a:p>
          <a:p>
            <a:pPr lvl="0"/>
            <a:r>
              <a:rPr lang="en-US" sz="16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1399     </a:t>
            </a:r>
            <a:r>
              <a:rPr lang="en-US" sz="1600" dirty="0" err="1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lapicstartap</a:t>
            </a:r>
            <a:r>
              <a:rPr lang="en-US" sz="16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(c−&gt;</a:t>
            </a:r>
            <a:r>
              <a:rPr lang="en-US" sz="1600" dirty="0" err="1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apicid</a:t>
            </a:r>
            <a:r>
              <a:rPr lang="en-US" sz="16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, V2P(code));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43DFB62-5B93-6C98-23C1-1891052504F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115159" y="301320"/>
            <a:ext cx="5460840" cy="1262160"/>
          </a:xfrm>
        </p:spPr>
        <p:txBody>
          <a:bodyPr/>
          <a:lstStyle/>
          <a:p>
            <a:pPr lvl="0"/>
            <a:r>
              <a:rPr lang="en-US"/>
              <a:t>Start other CPUs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875F39-9187-1745-1E59-8B264685400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630120" y="3886920"/>
            <a:ext cx="3200760" cy="1829160"/>
          </a:xfrm>
        </p:spPr>
        <p:txBody>
          <a:bodyPr>
            <a:normAutofit fontScale="92500" lnSpcReduction="10000"/>
          </a:bodyPr>
          <a:lstStyle/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Send “magic” interrupt</a:t>
            </a:r>
          </a:p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Wake up other CPUs</a:t>
            </a: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566F9474-8E38-7D4E-1F25-E4CF110D945A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503999" y="301320"/>
            <a:ext cx="9071640" cy="5852160"/>
          </a:xfrm>
        </p:spPr>
        <p:txBody>
          <a:bodyPr anchor="ctr"/>
          <a:lstStyle/>
          <a:p>
            <a:pPr lvl="0" algn="ctr"/>
            <a:r>
              <a:rPr lang="en-US" sz="4400"/>
              <a:t>Pipes</a:t>
            </a: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3C46C-CAA6-E5CA-37F5-C4845443E9B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6172200" y="301320"/>
            <a:ext cx="3403800" cy="1262160"/>
          </a:xfrm>
        </p:spPr>
        <p:txBody>
          <a:bodyPr/>
          <a:lstStyle/>
          <a:p>
            <a:pPr lvl="0"/>
            <a:r>
              <a:rPr lang="en-US"/>
              <a:t>Pipe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AAC0DE-F1B3-BC4B-A958-381D3B459FC6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914400" y="685800"/>
            <a:ext cx="8915400" cy="6400800"/>
          </a:xfrm>
        </p:spPr>
        <p:txBody>
          <a:bodyPr>
            <a:normAutofit/>
          </a:bodyPr>
          <a:lstStyle/>
          <a:p>
            <a:pPr lvl="0"/>
            <a:r>
              <a:rPr lang="en-US" sz="18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6459 #define PIPESIZE 512</a:t>
            </a:r>
          </a:p>
          <a:p>
            <a:pPr lvl="0"/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6460</a:t>
            </a:r>
          </a:p>
          <a:p>
            <a:pPr lvl="0"/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6461 struct pipe {</a:t>
            </a:r>
          </a:p>
          <a:p>
            <a:pPr lvl="0"/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6462   struct spinlock lock;</a:t>
            </a:r>
          </a:p>
          <a:p>
            <a:pPr lvl="0"/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6463   char data[PIPESIZE];</a:t>
            </a:r>
          </a:p>
          <a:p>
            <a:pPr lvl="0"/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6464   </a:t>
            </a:r>
            <a:r>
              <a:rPr lang="en-US" sz="18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uint</a:t>
            </a: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</a:t>
            </a:r>
            <a:r>
              <a:rPr lang="en-US" sz="18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nread</a:t>
            </a: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; // number of bytes read</a:t>
            </a:r>
          </a:p>
          <a:p>
            <a:pPr lvl="0"/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6465   </a:t>
            </a:r>
            <a:r>
              <a:rPr lang="en-US" sz="18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uint</a:t>
            </a: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</a:t>
            </a:r>
            <a:r>
              <a:rPr lang="en-US" sz="18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nwrite</a:t>
            </a: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; // number of bytes written</a:t>
            </a:r>
          </a:p>
          <a:p>
            <a:pPr lvl="0"/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6466   int </a:t>
            </a:r>
            <a:r>
              <a:rPr lang="en-US" sz="18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readopen</a:t>
            </a: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; // read </a:t>
            </a:r>
            <a:r>
              <a:rPr lang="en-US" sz="18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fd</a:t>
            </a: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is still open</a:t>
            </a:r>
          </a:p>
          <a:p>
            <a:pPr lvl="0"/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6467   int </a:t>
            </a:r>
            <a:r>
              <a:rPr lang="en-US" sz="18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writeopen</a:t>
            </a: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; // write </a:t>
            </a:r>
            <a:r>
              <a:rPr lang="en-US" sz="18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fd</a:t>
            </a: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is still open</a:t>
            </a:r>
          </a:p>
          <a:p>
            <a:pPr lvl="0"/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6468 };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7FDAC794-51EF-99F7-95FB-4DB328CAC239}"/>
              </a:ext>
            </a:extLst>
          </p:cNvPr>
          <p:cNvSpPr/>
          <p:nvPr/>
        </p:nvSpPr>
        <p:spPr>
          <a:xfrm>
            <a:off x="791308" y="2373922"/>
            <a:ext cx="4026877" cy="49236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36720">
            <a:solidFill>
              <a:srgbClr val="FF0000"/>
            </a:solidFill>
            <a:prstDash val="solid"/>
          </a:ln>
        </p:spPr>
        <p:txBody>
          <a:bodyPr wrap="none" lIns="108000" tIns="62999" rIns="108000" bIns="62999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AB68B8-52A5-FAF3-D20B-A1BFA16FEE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9CE1A-A7E8-F448-36D2-2F8EBF61BF00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6172200" y="301320"/>
            <a:ext cx="3403800" cy="1262160"/>
          </a:xfrm>
        </p:spPr>
        <p:txBody>
          <a:bodyPr/>
          <a:lstStyle/>
          <a:p>
            <a:pPr lvl="0"/>
            <a:r>
              <a:rPr lang="en-US"/>
              <a:t>Pipe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B5F783-E5CF-371E-F8C4-37168A435ED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914400" y="685800"/>
            <a:ext cx="8915400" cy="6400800"/>
          </a:xfrm>
        </p:spPr>
        <p:txBody>
          <a:bodyPr>
            <a:normAutofit/>
          </a:bodyPr>
          <a:lstStyle/>
          <a:p>
            <a:pPr lvl="0"/>
            <a:r>
              <a:rPr lang="en-US" sz="18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6459 #define PIPESIZE 512</a:t>
            </a:r>
          </a:p>
          <a:p>
            <a:pPr lvl="0"/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6460</a:t>
            </a:r>
          </a:p>
          <a:p>
            <a:pPr lvl="0"/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6461 struct pipe {</a:t>
            </a:r>
          </a:p>
          <a:p>
            <a:pPr lvl="0"/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6462   struct spinlock lock;</a:t>
            </a:r>
          </a:p>
          <a:p>
            <a:pPr lvl="0"/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6463   char data[PIPESIZE];</a:t>
            </a:r>
          </a:p>
          <a:p>
            <a:pPr lvl="0"/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6464   </a:t>
            </a:r>
            <a:r>
              <a:rPr lang="en-US" sz="18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uint</a:t>
            </a: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</a:t>
            </a:r>
            <a:r>
              <a:rPr lang="en-US" sz="18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nread</a:t>
            </a: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; // number of bytes read</a:t>
            </a:r>
          </a:p>
          <a:p>
            <a:pPr lvl="0"/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6465   </a:t>
            </a:r>
            <a:r>
              <a:rPr lang="en-US" sz="18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uint</a:t>
            </a: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</a:t>
            </a:r>
            <a:r>
              <a:rPr lang="en-US" sz="18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nwrite</a:t>
            </a: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; // number of bytes written</a:t>
            </a:r>
          </a:p>
          <a:p>
            <a:pPr lvl="0"/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6466   int </a:t>
            </a:r>
            <a:r>
              <a:rPr lang="en-US" sz="18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readopen</a:t>
            </a: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; // read </a:t>
            </a:r>
            <a:r>
              <a:rPr lang="en-US" sz="18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fd</a:t>
            </a: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is still open</a:t>
            </a:r>
          </a:p>
          <a:p>
            <a:pPr lvl="0"/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6467   int </a:t>
            </a:r>
            <a:r>
              <a:rPr lang="en-US" sz="18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writeopen</a:t>
            </a: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; // write </a:t>
            </a:r>
            <a:r>
              <a:rPr lang="en-US" sz="18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fd</a:t>
            </a: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is still open</a:t>
            </a:r>
          </a:p>
          <a:p>
            <a:pPr lvl="0"/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6468 };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5B33DFFA-6859-3BAB-B0E4-4CE2F561209D}"/>
              </a:ext>
            </a:extLst>
          </p:cNvPr>
          <p:cNvSpPr/>
          <p:nvPr/>
        </p:nvSpPr>
        <p:spPr>
          <a:xfrm>
            <a:off x="791308" y="1943099"/>
            <a:ext cx="4026877" cy="49236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36720">
            <a:solidFill>
              <a:srgbClr val="FF0000"/>
            </a:solidFill>
            <a:prstDash val="solid"/>
          </a:ln>
        </p:spPr>
        <p:txBody>
          <a:bodyPr wrap="none" lIns="108000" tIns="62999" rIns="108000" bIns="62999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252958219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47E17-F387-0DF5-1529-B59AEC8A3F8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254160" y="228600"/>
            <a:ext cx="3860640" cy="1262160"/>
          </a:xfrm>
        </p:spPr>
        <p:txBody>
          <a:bodyPr/>
          <a:lstStyle/>
          <a:p>
            <a:pPr lvl="0"/>
            <a:r>
              <a:rPr lang="en-US"/>
              <a:t>Pipe buffer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ED4B67C-DA61-5D8A-03F1-E5DCC58A7C14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373680" y="1600200"/>
            <a:ext cx="5739120" cy="561168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D38E3E-85C7-D056-52BE-BB822C75EB7D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413738" y="228600"/>
            <a:ext cx="5390861" cy="2286000"/>
          </a:xfrm>
        </p:spPr>
        <p:txBody>
          <a:bodyPr>
            <a:normAutofit/>
          </a:bodyPr>
          <a:lstStyle/>
          <a:p>
            <a:pPr marL="457200" lvl="1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Buffer full</a:t>
            </a:r>
          </a:p>
          <a:p>
            <a:pPr lvl="0"/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    p−&gt;</a:t>
            </a:r>
            <a:r>
              <a:rPr lang="en-US" sz="19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nwrite</a:t>
            </a: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== p−&gt;</a:t>
            </a:r>
            <a:r>
              <a:rPr lang="en-US" sz="19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nread</a:t>
            </a: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+ PIPESIZE</a:t>
            </a:r>
          </a:p>
          <a:p>
            <a:pPr marL="457200" lvl="1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Buffer empty</a:t>
            </a:r>
          </a:p>
          <a:p>
            <a:pPr lvl="0"/>
            <a:r>
              <a:rPr lang="en-US" sz="18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    p−&gt;</a:t>
            </a:r>
            <a:r>
              <a:rPr lang="en-US" sz="18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nwrite</a:t>
            </a:r>
            <a:r>
              <a:rPr lang="en-US" sz="18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== p−&gt;</a:t>
            </a:r>
            <a:r>
              <a:rPr lang="en-US" sz="18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nread</a:t>
            </a:r>
            <a:endParaRPr lang="en-US" sz="1800" dirty="0">
              <a:solidFill>
                <a:srgbClr val="993366"/>
              </a:solidFill>
              <a:latin typeface="FiraMono Nerd Font" panose="020B0509050000020004" pitchFamily="49" charset="0"/>
              <a:ea typeface="FiraMono Nerd Font" panose="020B0509050000020004" pitchFamily="49" charset="0"/>
            </a:endParaRP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AF9ACCCF-9E7A-21D7-13C1-15A066353769}"/>
              </a:ext>
            </a:extLst>
          </p:cNvPr>
          <p:cNvSpPr/>
          <p:nvPr/>
        </p:nvSpPr>
        <p:spPr>
          <a:xfrm>
            <a:off x="2863800" y="6701399"/>
            <a:ext cx="1407600" cy="385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36720">
            <a:solidFill>
              <a:srgbClr val="FF0000"/>
            </a:solidFill>
            <a:prstDash val="solid"/>
          </a:ln>
        </p:spPr>
        <p:txBody>
          <a:bodyPr wrap="none" lIns="108000" tIns="62999" rIns="108000" bIns="62999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87F2B-BE4B-98C0-376E-E3800E09001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254160" y="228600"/>
            <a:ext cx="3860640" cy="1262160"/>
          </a:xfrm>
        </p:spPr>
        <p:txBody>
          <a:bodyPr/>
          <a:lstStyle/>
          <a:p>
            <a:pPr lvl="0"/>
            <a:r>
              <a:rPr lang="en-US"/>
              <a:t>Pipe buffer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6CD5A7A-F58A-DF7D-591E-36E227A60394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373680" y="1600200"/>
            <a:ext cx="5739120" cy="561168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Freeform 4">
            <a:extLst>
              <a:ext uri="{FF2B5EF4-FFF2-40B4-BE49-F238E27FC236}">
                <a16:creationId xmlns:a16="http://schemas.microsoft.com/office/drawing/2014/main" id="{7DD7F52F-C8D7-95DC-6FED-DBF81A5EA0CB}"/>
              </a:ext>
            </a:extLst>
          </p:cNvPr>
          <p:cNvSpPr/>
          <p:nvPr/>
        </p:nvSpPr>
        <p:spPr>
          <a:xfrm>
            <a:off x="4692600" y="2887200"/>
            <a:ext cx="1407600" cy="385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36720">
            <a:solidFill>
              <a:srgbClr val="FF0000"/>
            </a:solidFill>
            <a:prstDash val="solid"/>
          </a:ln>
        </p:spPr>
        <p:txBody>
          <a:bodyPr wrap="none" lIns="108000" tIns="62999" rIns="108000" bIns="62999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0D1BB93A-4E65-F78E-E558-5B57C5C1F564}"/>
              </a:ext>
            </a:extLst>
          </p:cNvPr>
          <p:cNvSpPr txBox="1">
            <a:spLocks/>
          </p:cNvSpPr>
          <p:nvPr/>
        </p:nvSpPr>
        <p:spPr>
          <a:xfrm>
            <a:off x="4413738" y="228600"/>
            <a:ext cx="5390861" cy="2286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>
            <a:lvl1pPr marL="0" marR="0" indent="0" hangingPunct="0">
              <a:spcBef>
                <a:spcPts val="0"/>
              </a:spcBef>
              <a:spcAft>
                <a:spcPts val="1414"/>
              </a:spcAft>
              <a:tabLst/>
              <a:defRPr lang="en-US" sz="3200" b="0" i="0" u="none" strike="noStrike" kern="1200">
                <a:ln>
                  <a:noFill/>
                </a:ln>
                <a:latin typeface="Liberation Sans" pitchFamily="18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3200">
                <a:latin typeface="Arial" panose="020B0604020202020204" pitchFamily="34" charset="0"/>
                <a:cs typeface="Arial" panose="020B0604020202020204" pitchFamily="34" charset="0"/>
              </a:rPr>
              <a:t>Buffer full</a:t>
            </a:r>
          </a:p>
          <a:p>
            <a:r>
              <a:rPr lang="en-US" sz="190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    p−&gt;nwrite == p−&gt;nread + PIPESIZE</a:t>
            </a:r>
          </a:p>
          <a:p>
            <a:pPr marL="457200" lvl="1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3200">
                <a:latin typeface="Arial" panose="020B0604020202020204" pitchFamily="34" charset="0"/>
                <a:cs typeface="Arial" panose="020B0604020202020204" pitchFamily="34" charset="0"/>
              </a:rPr>
              <a:t>Buffer empty</a:t>
            </a:r>
          </a:p>
          <a:p>
            <a:r>
              <a:rPr lang="en-US" sz="180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    p−&gt;nwrite == p−&gt;nread</a:t>
            </a:r>
          </a:p>
          <a:p>
            <a:endParaRPr lang="en-US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70215-F27D-4FD4-B5A7-47DFEE9990BE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254160" y="228600"/>
            <a:ext cx="3860640" cy="1262160"/>
          </a:xfrm>
        </p:spPr>
        <p:txBody>
          <a:bodyPr/>
          <a:lstStyle/>
          <a:p>
            <a:pPr lvl="0"/>
            <a:r>
              <a:rPr lang="en-US"/>
              <a:t>Pipe buffer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56B00EE-5E30-AA63-A196-191B19384101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373680" y="1600200"/>
            <a:ext cx="5739120" cy="561168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Freeform 4">
            <a:extLst>
              <a:ext uri="{FF2B5EF4-FFF2-40B4-BE49-F238E27FC236}">
                <a16:creationId xmlns:a16="http://schemas.microsoft.com/office/drawing/2014/main" id="{CCEBB4BC-2266-DF8D-8E01-1902BC50B611}"/>
              </a:ext>
            </a:extLst>
          </p:cNvPr>
          <p:cNvSpPr/>
          <p:nvPr/>
        </p:nvSpPr>
        <p:spPr>
          <a:xfrm>
            <a:off x="4764600" y="784080"/>
            <a:ext cx="5065200" cy="515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36720">
            <a:solidFill>
              <a:srgbClr val="FF0000"/>
            </a:solidFill>
            <a:prstDash val="solid"/>
          </a:ln>
        </p:spPr>
        <p:txBody>
          <a:bodyPr wrap="none" lIns="108000" tIns="62999" rIns="108000" bIns="62999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C7806075-ADA6-0192-CB10-BDFCD17F0664}"/>
              </a:ext>
            </a:extLst>
          </p:cNvPr>
          <p:cNvSpPr txBox="1">
            <a:spLocks/>
          </p:cNvSpPr>
          <p:nvPr/>
        </p:nvSpPr>
        <p:spPr>
          <a:xfrm>
            <a:off x="4413738" y="228600"/>
            <a:ext cx="5390861" cy="2286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>
            <a:lvl1pPr marL="0" marR="0" indent="0" hangingPunct="0">
              <a:spcBef>
                <a:spcPts val="0"/>
              </a:spcBef>
              <a:spcAft>
                <a:spcPts val="1414"/>
              </a:spcAft>
              <a:tabLst/>
              <a:defRPr lang="en-US" sz="3200" b="0" i="0" u="none" strike="noStrike" kern="1200">
                <a:ln>
                  <a:noFill/>
                </a:ln>
                <a:latin typeface="Liberation Sans" pitchFamily="18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3200">
                <a:latin typeface="Arial" panose="020B0604020202020204" pitchFamily="34" charset="0"/>
                <a:cs typeface="Arial" panose="020B0604020202020204" pitchFamily="34" charset="0"/>
              </a:rPr>
              <a:t>Buffer full</a:t>
            </a:r>
          </a:p>
          <a:p>
            <a:r>
              <a:rPr lang="en-US" sz="190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    p−&gt;nwrite == p−&gt;nread + PIPESIZE</a:t>
            </a:r>
          </a:p>
          <a:p>
            <a:pPr marL="457200" lvl="1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3200">
                <a:latin typeface="Arial" panose="020B0604020202020204" pitchFamily="34" charset="0"/>
                <a:cs typeface="Arial" panose="020B0604020202020204" pitchFamily="34" charset="0"/>
              </a:rPr>
              <a:t>Buffer empty</a:t>
            </a:r>
          </a:p>
          <a:p>
            <a:r>
              <a:rPr lang="en-US" sz="180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    p−&gt;nwrite == p−&gt;nread</a:t>
            </a:r>
          </a:p>
          <a:p>
            <a:endParaRPr lang="en-US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DB4F1-0809-9819-7D80-513FCD12245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254160" y="228600"/>
            <a:ext cx="3860640" cy="1262160"/>
          </a:xfrm>
        </p:spPr>
        <p:txBody>
          <a:bodyPr/>
          <a:lstStyle/>
          <a:p>
            <a:pPr lvl="0"/>
            <a:r>
              <a:rPr lang="en-US"/>
              <a:t>Pipe buffer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B6CFFDC-6279-1D65-8A8A-25269F65F8AA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373680" y="1600200"/>
            <a:ext cx="5739120" cy="561168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Freeform 4">
            <a:extLst>
              <a:ext uri="{FF2B5EF4-FFF2-40B4-BE49-F238E27FC236}">
                <a16:creationId xmlns:a16="http://schemas.microsoft.com/office/drawing/2014/main" id="{F1052BEB-83C5-9AE4-1B88-B604A8D6DD93}"/>
              </a:ext>
            </a:extLst>
          </p:cNvPr>
          <p:cNvSpPr/>
          <p:nvPr/>
        </p:nvSpPr>
        <p:spPr>
          <a:xfrm>
            <a:off x="4914069" y="1829742"/>
            <a:ext cx="3236400" cy="5155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36720">
            <a:solidFill>
              <a:srgbClr val="FF0000"/>
            </a:solidFill>
            <a:prstDash val="solid"/>
          </a:ln>
        </p:spPr>
        <p:txBody>
          <a:bodyPr wrap="none" lIns="108000" tIns="62999" rIns="108000" bIns="62999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1891C4EB-0BA1-359C-D643-1C4CD48D0C63}"/>
              </a:ext>
            </a:extLst>
          </p:cNvPr>
          <p:cNvSpPr txBox="1">
            <a:spLocks/>
          </p:cNvSpPr>
          <p:nvPr/>
        </p:nvSpPr>
        <p:spPr>
          <a:xfrm>
            <a:off x="4413738" y="228600"/>
            <a:ext cx="5390861" cy="2286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>
            <a:lvl1pPr marL="0" marR="0" indent="0" hangingPunct="0">
              <a:spcBef>
                <a:spcPts val="0"/>
              </a:spcBef>
              <a:spcAft>
                <a:spcPts val="1414"/>
              </a:spcAft>
              <a:tabLst/>
              <a:defRPr lang="en-US" sz="3200" b="0" i="0" u="none" strike="noStrike" kern="1200">
                <a:ln>
                  <a:noFill/>
                </a:ln>
                <a:latin typeface="Liberation Sans" pitchFamily="18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Buffer full</a:t>
            </a:r>
          </a:p>
          <a:p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    p−&gt;</a:t>
            </a:r>
            <a:r>
              <a:rPr lang="en-US" sz="19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nwrite</a:t>
            </a: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== p−&gt;</a:t>
            </a:r>
            <a:r>
              <a:rPr lang="en-US" sz="19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nread</a:t>
            </a: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+ PIPESIZE</a:t>
            </a:r>
          </a:p>
          <a:p>
            <a:pPr marL="457200" lvl="1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Buffer empty</a:t>
            </a:r>
          </a:p>
          <a:p>
            <a:r>
              <a:rPr lang="en-US" sz="18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    p−&gt;</a:t>
            </a:r>
            <a:r>
              <a:rPr lang="en-US" sz="18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nwrite</a:t>
            </a:r>
            <a:r>
              <a:rPr lang="en-US" sz="18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== p−&gt;</a:t>
            </a:r>
            <a:r>
              <a:rPr lang="en-US" sz="18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nread</a:t>
            </a:r>
            <a:endParaRPr lang="en-US" sz="1800" dirty="0">
              <a:solidFill>
                <a:srgbClr val="993366"/>
              </a:solidFill>
              <a:latin typeface="FiraMono Nerd Font" panose="020B0509050000020004" pitchFamily="49" charset="0"/>
              <a:ea typeface="FiraMono Nerd Font" panose="020B0509050000020004" pitchFamily="49" charset="0"/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endParaRPr lang="en-US" dirty="0">
              <a:solidFill>
                <a:sysClr val="windowText" lastClr="000000"/>
              </a:solidFill>
            </a:endParaRPr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EC8C2-B44C-EEEC-8551-6041C6F76E2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6172200" y="301320"/>
            <a:ext cx="3403800" cy="1262160"/>
          </a:xfrm>
        </p:spPr>
        <p:txBody>
          <a:bodyPr/>
          <a:lstStyle/>
          <a:p>
            <a:pPr lvl="0"/>
            <a:r>
              <a:rPr lang="en-US"/>
              <a:t>piperead()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3F31E9-FF21-8DA2-0BB8-E39FC1D7E8B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57200" y="228600"/>
            <a:ext cx="9372600" cy="7086600"/>
          </a:xfrm>
        </p:spPr>
        <p:txBody>
          <a:bodyPr>
            <a:noAutofit/>
          </a:bodyPr>
          <a:lstStyle/>
          <a:p>
            <a:pPr lvl="0"/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6551 </a:t>
            </a:r>
            <a:r>
              <a:rPr lang="en-US" sz="18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piperead</a:t>
            </a: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(struct pipe *p, char *</a:t>
            </a:r>
            <a:r>
              <a:rPr lang="en-US" sz="18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addr</a:t>
            </a: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, int n)</a:t>
            </a:r>
          </a:p>
          <a:p>
            <a:pPr lvl="0"/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6552 {</a:t>
            </a:r>
          </a:p>
          <a:p>
            <a:pPr lvl="0"/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6553   int </a:t>
            </a:r>
            <a:r>
              <a:rPr lang="en-US" sz="18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i</a:t>
            </a: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;</a:t>
            </a:r>
          </a:p>
          <a:p>
            <a:pPr lvl="0"/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6554</a:t>
            </a:r>
          </a:p>
          <a:p>
            <a:pPr lvl="0"/>
            <a:r>
              <a:rPr lang="en-US" sz="18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6555   acquire(&amp;p−&gt;lock);</a:t>
            </a:r>
          </a:p>
          <a:p>
            <a:pPr lvl="0"/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6556   while(p−&gt;</a:t>
            </a:r>
            <a:r>
              <a:rPr lang="en-US" sz="18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nread</a:t>
            </a: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== p−&gt;</a:t>
            </a:r>
            <a:r>
              <a:rPr lang="en-US" sz="18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nwrite</a:t>
            </a: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&amp;&amp; p−&gt;</a:t>
            </a:r>
            <a:r>
              <a:rPr lang="en-US" sz="18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writeopen</a:t>
            </a: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){</a:t>
            </a:r>
          </a:p>
          <a:p>
            <a:pPr lvl="0"/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6557     if(proc−&gt;killed){</a:t>
            </a:r>
          </a:p>
          <a:p>
            <a:pPr lvl="0"/>
            <a:r>
              <a:rPr lang="en-US" sz="18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6558       release(&amp;p−&gt;lock);</a:t>
            </a:r>
          </a:p>
          <a:p>
            <a:pPr lvl="0"/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6559       return −1;</a:t>
            </a:r>
          </a:p>
          <a:p>
            <a:pPr lvl="0"/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6560     }</a:t>
            </a:r>
          </a:p>
          <a:p>
            <a:pPr lvl="0"/>
            <a:r>
              <a:rPr lang="en-US" sz="18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6561     sleep(&amp;p−&gt;</a:t>
            </a:r>
            <a:r>
              <a:rPr lang="en-US" sz="18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nread</a:t>
            </a:r>
            <a:r>
              <a:rPr lang="en-US" sz="18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, &amp;p−&gt;lock);</a:t>
            </a:r>
          </a:p>
          <a:p>
            <a:pPr marL="342900" lvl="0" indent="-342900">
              <a:buAutoNum type="arabicPlain" startAt="6562"/>
            </a:pP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  }</a:t>
            </a:r>
          </a:p>
          <a:p>
            <a:pPr marL="342900" lvl="0" indent="-342900">
              <a:buAutoNum type="arabicPlain" startAt="6562"/>
            </a:pP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  ... </a:t>
            </a:r>
          </a:p>
          <a:p>
            <a:pPr lvl="0"/>
            <a:endParaRPr lang="en-US" sz="1800" dirty="0">
              <a:solidFill>
                <a:srgbClr val="94476B"/>
              </a:solidFill>
              <a:latin typeface="FiraMono Nerd Font" panose="020B0509050000020004" pitchFamily="49" charset="0"/>
              <a:ea typeface="FiraMono Nerd Font" panose="020B0509050000020004" pitchFamily="49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22ED62-D887-5CCF-8A3D-2A8E86B1102F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943600" y="3578468"/>
            <a:ext cx="3632400" cy="2575371"/>
          </a:xfrm>
        </p:spPr>
        <p:txBody>
          <a:bodyPr/>
          <a:lstStyle/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Acquire pipe lock</a:t>
            </a:r>
          </a:p>
          <a:p>
            <a:pPr marL="457200" lvl="1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3200" dirty="0">
                <a:latin typeface="Liberation Sans" pitchFamily="18"/>
              </a:rPr>
              <a:t>All pipe operations are are protected with the lock</a:t>
            </a:r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05995D3B-77C3-0FCE-7429-C54B93EC400C}"/>
              </a:ext>
            </a:extLst>
          </p:cNvPr>
          <p:cNvSpPr txBox="1">
            <a:spLocks/>
          </p:cNvSpPr>
          <p:nvPr/>
        </p:nvSpPr>
        <p:spPr>
          <a:xfrm>
            <a:off x="457200" y="228600"/>
            <a:ext cx="9372600" cy="7086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indent="0" hangingPunct="0">
              <a:spcBef>
                <a:spcPts val="0"/>
              </a:spcBef>
              <a:spcAft>
                <a:spcPts val="1414"/>
              </a:spcAft>
              <a:tabLst/>
              <a:defRPr lang="en-US" sz="3200" b="0" i="0" u="none" strike="noStrike" kern="1200">
                <a:ln>
                  <a:noFill/>
                </a:ln>
                <a:latin typeface="Liberation Sans" pitchFamily="18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6551 </a:t>
            </a:r>
            <a:r>
              <a:rPr lang="en-US" sz="18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piperead</a:t>
            </a: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(struct pipe *p, char *</a:t>
            </a:r>
            <a:r>
              <a:rPr lang="en-US" sz="18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addr</a:t>
            </a: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, int n)</a:t>
            </a:r>
          </a:p>
          <a:p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6552 {</a:t>
            </a:r>
          </a:p>
          <a:p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6553   int </a:t>
            </a:r>
            <a:r>
              <a:rPr lang="en-US" sz="18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i</a:t>
            </a: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;</a:t>
            </a:r>
          </a:p>
          <a:p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6554</a:t>
            </a:r>
          </a:p>
          <a:p>
            <a:r>
              <a:rPr lang="en-US" sz="18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6555   acquire(&amp;p−&gt;lock);</a:t>
            </a:r>
          </a:p>
          <a:p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6556   while(p−&gt;</a:t>
            </a:r>
            <a:r>
              <a:rPr lang="en-US" sz="18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nread</a:t>
            </a: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== p−&gt;</a:t>
            </a:r>
            <a:r>
              <a:rPr lang="en-US" sz="18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nwrite</a:t>
            </a: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&amp;&amp; p−&gt;</a:t>
            </a:r>
            <a:r>
              <a:rPr lang="en-US" sz="18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writeopen</a:t>
            </a: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){</a:t>
            </a:r>
          </a:p>
          <a:p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6557     if(proc−&gt;killed){</a:t>
            </a:r>
          </a:p>
          <a:p>
            <a:r>
              <a:rPr lang="en-US" sz="18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6558       release(&amp;p−&gt;lock);	</a:t>
            </a:r>
          </a:p>
          <a:p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6559       return −1;</a:t>
            </a:r>
          </a:p>
          <a:p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6560     }</a:t>
            </a:r>
          </a:p>
          <a:p>
            <a:r>
              <a:rPr lang="en-US" sz="18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6561     sleep(&amp;p−&gt;</a:t>
            </a:r>
            <a:r>
              <a:rPr lang="en-US" sz="18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nread</a:t>
            </a:r>
            <a:r>
              <a:rPr lang="en-US" sz="18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, &amp;p−&gt;lock);</a:t>
            </a:r>
          </a:p>
          <a:p>
            <a:pPr marL="342900" indent="-342900">
              <a:buFontTx/>
              <a:buAutoNum type="arabicPlain" startAt="6562"/>
            </a:pP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  }</a:t>
            </a:r>
          </a:p>
          <a:p>
            <a:pPr marL="342900" indent="-342900">
              <a:buFontTx/>
              <a:buAutoNum type="arabicPlain" startAt="6562"/>
            </a:pP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  ... </a:t>
            </a:r>
          </a:p>
          <a:p>
            <a:endParaRPr lang="en-US" sz="1800" dirty="0">
              <a:solidFill>
                <a:srgbClr val="94476B"/>
              </a:solidFill>
              <a:latin typeface="FiraMono Nerd Font" panose="020B0509050000020004" pitchFamily="49" charset="0"/>
              <a:ea typeface="FiraMono Nerd Font" panose="020B05090500000200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03C526-5A3F-867D-2104-14B8000E7C3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6172200" y="301320"/>
            <a:ext cx="3403800" cy="1262160"/>
          </a:xfrm>
        </p:spPr>
        <p:txBody>
          <a:bodyPr/>
          <a:lstStyle/>
          <a:p>
            <a:pPr lvl="0"/>
            <a:r>
              <a:rPr lang="en-US"/>
              <a:t>piperead()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97E1E833-4460-B85C-FA9E-E20209FED302}"/>
              </a:ext>
            </a:extLst>
          </p:cNvPr>
          <p:cNvSpPr/>
          <p:nvPr/>
        </p:nvSpPr>
        <p:spPr>
          <a:xfrm>
            <a:off x="1257298" y="2409093"/>
            <a:ext cx="6523893" cy="457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36720">
            <a:solidFill>
              <a:srgbClr val="FF0000"/>
            </a:solidFill>
            <a:prstDash val="solid"/>
          </a:ln>
        </p:spPr>
        <p:txBody>
          <a:bodyPr wrap="none" lIns="108000" tIns="62999" rIns="108000" bIns="62999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866CA4-89E5-3360-D5C0-C0493B4F0FF1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943600" y="3209192"/>
            <a:ext cx="3947746" cy="2365131"/>
          </a:xfrm>
        </p:spPr>
        <p:txBody>
          <a:bodyPr>
            <a:normAutofit/>
          </a:bodyPr>
          <a:lstStyle/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If the buffer is empty &amp;&amp; the write end is still open</a:t>
            </a:r>
          </a:p>
          <a:p>
            <a:pPr marL="457200" lvl="1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3200" dirty="0">
                <a:latin typeface="Liberation Sans" pitchFamily="18"/>
              </a:rPr>
              <a:t>Go to sleep</a:t>
            </a:r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3A9EA-A93E-82DC-36B0-4E454FC2CEEE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6172200" y="301320"/>
            <a:ext cx="3403800" cy="1262160"/>
          </a:xfrm>
        </p:spPr>
        <p:txBody>
          <a:bodyPr/>
          <a:lstStyle/>
          <a:p>
            <a:pPr lvl="0"/>
            <a:r>
              <a:rPr lang="en-US"/>
              <a:t>piperead()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717918-6994-E974-DE87-18D37EB6CA07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57200" y="228600"/>
            <a:ext cx="9372600" cy="7086600"/>
          </a:xfrm>
        </p:spPr>
        <p:txBody>
          <a:bodyPr>
            <a:normAutofit fontScale="32500" lnSpcReduction="20000"/>
          </a:bodyPr>
          <a:lstStyle/>
          <a:p>
            <a:pPr lvl="0"/>
            <a:r>
              <a:rPr lang="en-US" sz="36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6551 </a:t>
            </a:r>
            <a:r>
              <a:rPr lang="en-US" sz="36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piperead</a:t>
            </a:r>
            <a:r>
              <a:rPr lang="en-US" sz="36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(struct pipe *p, char *</a:t>
            </a:r>
            <a:r>
              <a:rPr lang="en-US" sz="36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addr</a:t>
            </a:r>
            <a:r>
              <a:rPr lang="en-US" sz="36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, int n)</a:t>
            </a:r>
          </a:p>
          <a:p>
            <a:pPr lvl="0"/>
            <a:r>
              <a:rPr lang="en-US" sz="36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6552 {</a:t>
            </a:r>
          </a:p>
          <a:p>
            <a:pPr lvl="0"/>
            <a:r>
              <a:rPr lang="en-US" sz="36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6553   int </a:t>
            </a:r>
            <a:r>
              <a:rPr lang="en-US" sz="36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i</a:t>
            </a:r>
            <a:r>
              <a:rPr lang="en-US" sz="36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;</a:t>
            </a:r>
          </a:p>
          <a:p>
            <a:pPr lvl="0"/>
            <a:r>
              <a:rPr lang="en-US" sz="36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6554</a:t>
            </a:r>
          </a:p>
          <a:p>
            <a:pPr lvl="0"/>
            <a:r>
              <a:rPr lang="en-US" sz="36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6555   acquire(&amp;p−&gt;lock);</a:t>
            </a:r>
          </a:p>
          <a:p>
            <a:pPr lvl="0"/>
            <a:r>
              <a:rPr lang="en-US" sz="36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6556   while(p−&gt;</a:t>
            </a:r>
            <a:r>
              <a:rPr lang="en-US" sz="36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nread</a:t>
            </a:r>
            <a:r>
              <a:rPr lang="en-US" sz="36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== p−&gt;</a:t>
            </a:r>
            <a:r>
              <a:rPr lang="en-US" sz="36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nwrite</a:t>
            </a:r>
            <a:r>
              <a:rPr lang="en-US" sz="36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&amp;&amp; p−&gt;</a:t>
            </a:r>
            <a:r>
              <a:rPr lang="en-US" sz="36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writeopen</a:t>
            </a:r>
            <a:r>
              <a:rPr lang="en-US" sz="36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){</a:t>
            </a:r>
          </a:p>
          <a:p>
            <a:pPr lvl="0"/>
            <a:r>
              <a:rPr lang="en-US" sz="36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6557     if(proc−&gt;killed){</a:t>
            </a:r>
          </a:p>
          <a:p>
            <a:pPr lvl="0"/>
            <a:r>
              <a:rPr lang="en-US" sz="36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6558       release(&amp;p−&gt;lock);</a:t>
            </a:r>
          </a:p>
          <a:p>
            <a:pPr lvl="0"/>
            <a:r>
              <a:rPr lang="en-US" sz="36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6559       return −1;</a:t>
            </a:r>
          </a:p>
          <a:p>
            <a:pPr lvl="0"/>
            <a:r>
              <a:rPr lang="en-US" sz="36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6560     }</a:t>
            </a:r>
          </a:p>
          <a:p>
            <a:pPr lvl="0"/>
            <a:r>
              <a:rPr lang="en-US" sz="3600" dirty="0">
                <a:solidFill>
                  <a:srgbClr val="0066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6561     sleep(&amp;p−&gt;</a:t>
            </a:r>
            <a:r>
              <a:rPr lang="en-US" sz="3600" dirty="0" err="1">
                <a:solidFill>
                  <a:srgbClr val="0066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nread</a:t>
            </a:r>
            <a:r>
              <a:rPr lang="en-US" sz="3600" dirty="0">
                <a:solidFill>
                  <a:srgbClr val="0066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, &amp;p−&gt;lock);</a:t>
            </a:r>
          </a:p>
          <a:p>
            <a:pPr lvl="0"/>
            <a:r>
              <a:rPr lang="en-US" sz="36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6562   }</a:t>
            </a:r>
          </a:p>
          <a:p>
            <a:pPr lvl="0"/>
            <a:r>
              <a:rPr lang="en-US" sz="36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6563   for(</a:t>
            </a:r>
            <a:r>
              <a:rPr lang="en-US" sz="36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i</a:t>
            </a:r>
            <a:r>
              <a:rPr lang="en-US" sz="36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= 0; </a:t>
            </a:r>
            <a:r>
              <a:rPr lang="en-US" sz="36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i</a:t>
            </a:r>
            <a:r>
              <a:rPr lang="en-US" sz="36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&lt; n; </a:t>
            </a:r>
            <a:r>
              <a:rPr lang="en-US" sz="36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i</a:t>
            </a:r>
            <a:r>
              <a:rPr lang="en-US" sz="36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++){</a:t>
            </a:r>
          </a:p>
          <a:p>
            <a:pPr lvl="0"/>
            <a:r>
              <a:rPr lang="en-US" sz="36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6564     if(p−&gt;</a:t>
            </a:r>
            <a:r>
              <a:rPr lang="en-US" sz="36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nread</a:t>
            </a:r>
            <a:r>
              <a:rPr lang="en-US" sz="36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== p−&gt;</a:t>
            </a:r>
            <a:r>
              <a:rPr lang="en-US" sz="36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nwrite</a:t>
            </a:r>
            <a:r>
              <a:rPr lang="en-US" sz="36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)</a:t>
            </a:r>
          </a:p>
          <a:p>
            <a:pPr lvl="0"/>
            <a:r>
              <a:rPr lang="en-US" sz="36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6565       break;</a:t>
            </a:r>
          </a:p>
          <a:p>
            <a:pPr lvl="0"/>
            <a:r>
              <a:rPr lang="en-US" sz="36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6566     </a:t>
            </a:r>
            <a:r>
              <a:rPr lang="en-US" sz="36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addr</a:t>
            </a:r>
            <a:r>
              <a:rPr lang="en-US" sz="36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[</a:t>
            </a:r>
            <a:r>
              <a:rPr lang="en-US" sz="36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i</a:t>
            </a:r>
            <a:r>
              <a:rPr lang="en-US" sz="36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] = p−&gt;data[p−&gt;</a:t>
            </a:r>
            <a:r>
              <a:rPr lang="en-US" sz="36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nread</a:t>
            </a:r>
            <a:r>
              <a:rPr lang="en-US" sz="36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++ % PIPESIZE];</a:t>
            </a:r>
          </a:p>
          <a:p>
            <a:pPr lvl="0"/>
            <a:r>
              <a:rPr lang="en-US" sz="36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6567   }</a:t>
            </a:r>
          </a:p>
          <a:p>
            <a:pPr lvl="0"/>
            <a:r>
              <a:rPr lang="en-US" sz="3600" dirty="0">
                <a:solidFill>
                  <a:srgbClr val="0066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6568   wakeup(&amp;p−&gt;</a:t>
            </a:r>
            <a:r>
              <a:rPr lang="en-US" sz="3600" dirty="0" err="1">
                <a:solidFill>
                  <a:srgbClr val="0066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nwrite</a:t>
            </a:r>
            <a:r>
              <a:rPr lang="en-US" sz="3600" dirty="0">
                <a:solidFill>
                  <a:srgbClr val="0066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);</a:t>
            </a:r>
          </a:p>
          <a:p>
            <a:pPr lvl="0"/>
            <a:r>
              <a:rPr lang="en-US" sz="36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6569   release(&amp;p−&gt;lock);</a:t>
            </a:r>
          </a:p>
          <a:p>
            <a:pPr lvl="0"/>
            <a:r>
              <a:rPr lang="en-US" sz="36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6570   return </a:t>
            </a:r>
            <a:r>
              <a:rPr lang="en-US" sz="36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i</a:t>
            </a:r>
            <a:r>
              <a:rPr lang="en-US" sz="36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;</a:t>
            </a:r>
          </a:p>
          <a:p>
            <a:pPr lvl="0"/>
            <a:r>
              <a:rPr lang="en-US" sz="36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6571 }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B30819D0-1F41-E83B-91B0-7825D44A9673}"/>
              </a:ext>
            </a:extLst>
          </p:cNvPr>
          <p:cNvSpPr/>
          <p:nvPr/>
        </p:nvSpPr>
        <p:spPr>
          <a:xfrm>
            <a:off x="250825" y="5565530"/>
            <a:ext cx="4572000" cy="457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36720">
            <a:solidFill>
              <a:srgbClr val="FF0000"/>
            </a:solidFill>
            <a:prstDash val="solid"/>
          </a:ln>
        </p:spPr>
        <p:txBody>
          <a:bodyPr wrap="none" lIns="108000" tIns="62999" rIns="108000" bIns="62999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899BA3-E407-B824-7D9A-BA0808DC330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943600" y="1828800"/>
            <a:ext cx="3632400" cy="4325040"/>
          </a:xfrm>
        </p:spPr>
        <p:txBody>
          <a:bodyPr/>
          <a:lstStyle/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After reading some data from the buffer</a:t>
            </a:r>
          </a:p>
          <a:p>
            <a:pPr marL="457200" lvl="1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3200" dirty="0">
                <a:latin typeface="Liberation Sans" pitchFamily="18"/>
              </a:rPr>
              <a:t>Wakeup the writer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99C2A31-976A-14AA-33B7-B14976F991D6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457200"/>
            <a:ext cx="9071640" cy="6629400"/>
          </a:xfrm>
        </p:spPr>
        <p:txBody>
          <a:bodyPr>
            <a:normAutofit/>
          </a:bodyPr>
          <a:lstStyle/>
          <a:p>
            <a:pPr lvl="0"/>
            <a:r>
              <a:rPr lang="en-US" sz="20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1123 .code16</a:t>
            </a:r>
          </a:p>
          <a:p>
            <a:pPr lvl="0"/>
            <a:r>
              <a:rPr lang="en-US" sz="20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1124 .</a:t>
            </a:r>
            <a:r>
              <a:rPr lang="en-US" sz="20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globl</a:t>
            </a:r>
            <a:r>
              <a:rPr lang="en-US" sz="20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start</a:t>
            </a:r>
          </a:p>
          <a:p>
            <a:pPr lvl="0"/>
            <a:r>
              <a:rPr lang="en-US" sz="20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1125 start:</a:t>
            </a:r>
          </a:p>
          <a:p>
            <a:pPr lvl="0"/>
            <a:r>
              <a:rPr lang="en-US" sz="2000" dirty="0">
                <a:solidFill>
                  <a:srgbClr val="4700B8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1126   cli</a:t>
            </a:r>
          </a:p>
          <a:p>
            <a:pPr lvl="0"/>
            <a:r>
              <a:rPr lang="en-US" sz="2000" dirty="0">
                <a:solidFill>
                  <a:srgbClr val="4700B8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1127</a:t>
            </a:r>
          </a:p>
          <a:p>
            <a:pPr lvl="0"/>
            <a:r>
              <a:rPr lang="en-US" sz="2000" dirty="0">
                <a:solidFill>
                  <a:srgbClr val="4700B8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1128   </a:t>
            </a:r>
            <a:r>
              <a:rPr lang="en-US" sz="2000" dirty="0" err="1">
                <a:solidFill>
                  <a:srgbClr val="4700B8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xorw</a:t>
            </a:r>
            <a:r>
              <a:rPr lang="en-US" sz="2000" dirty="0">
                <a:solidFill>
                  <a:srgbClr val="4700B8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%</a:t>
            </a:r>
            <a:r>
              <a:rPr lang="en-US" sz="2000" dirty="0" err="1">
                <a:solidFill>
                  <a:srgbClr val="4700B8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ax,%ax</a:t>
            </a:r>
            <a:endParaRPr lang="en-US" sz="2000" dirty="0">
              <a:solidFill>
                <a:srgbClr val="4700B8"/>
              </a:solidFill>
              <a:latin typeface="FiraMono Nerd Font" panose="020B0509050000020004" pitchFamily="49" charset="0"/>
              <a:ea typeface="FiraMono Nerd Font" panose="020B0509050000020004" pitchFamily="49" charset="0"/>
            </a:endParaRPr>
          </a:p>
          <a:p>
            <a:pPr lvl="0"/>
            <a:r>
              <a:rPr lang="en-US" sz="2000" dirty="0">
                <a:solidFill>
                  <a:srgbClr val="4700B8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1129   </a:t>
            </a:r>
            <a:r>
              <a:rPr lang="en-US" sz="2000" dirty="0" err="1">
                <a:solidFill>
                  <a:srgbClr val="4700B8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movw</a:t>
            </a:r>
            <a:r>
              <a:rPr lang="en-US" sz="2000" dirty="0">
                <a:solidFill>
                  <a:srgbClr val="4700B8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%</a:t>
            </a:r>
            <a:r>
              <a:rPr lang="en-US" sz="2000" dirty="0" err="1">
                <a:solidFill>
                  <a:srgbClr val="4700B8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ax,%ds</a:t>
            </a:r>
            <a:endParaRPr lang="en-US" sz="2000" dirty="0">
              <a:solidFill>
                <a:srgbClr val="4700B8"/>
              </a:solidFill>
              <a:latin typeface="FiraMono Nerd Font" panose="020B0509050000020004" pitchFamily="49" charset="0"/>
              <a:ea typeface="FiraMono Nerd Font" panose="020B0509050000020004" pitchFamily="49" charset="0"/>
            </a:endParaRPr>
          </a:p>
          <a:p>
            <a:pPr lvl="0"/>
            <a:r>
              <a:rPr lang="en-US" sz="2000" dirty="0">
                <a:solidFill>
                  <a:srgbClr val="4700B8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1130   </a:t>
            </a:r>
            <a:r>
              <a:rPr lang="en-US" sz="2000" dirty="0" err="1">
                <a:solidFill>
                  <a:srgbClr val="4700B8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movw</a:t>
            </a:r>
            <a:r>
              <a:rPr lang="en-US" sz="2000" dirty="0">
                <a:solidFill>
                  <a:srgbClr val="4700B8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%</a:t>
            </a:r>
            <a:r>
              <a:rPr lang="en-US" sz="2000" dirty="0" err="1">
                <a:solidFill>
                  <a:srgbClr val="4700B8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ax,%es</a:t>
            </a:r>
            <a:endParaRPr lang="en-US" sz="2000" dirty="0">
              <a:solidFill>
                <a:srgbClr val="4700B8"/>
              </a:solidFill>
              <a:latin typeface="FiraMono Nerd Font" panose="020B0509050000020004" pitchFamily="49" charset="0"/>
              <a:ea typeface="FiraMono Nerd Font" panose="020B0509050000020004" pitchFamily="49" charset="0"/>
            </a:endParaRPr>
          </a:p>
          <a:p>
            <a:pPr lvl="0"/>
            <a:r>
              <a:rPr lang="en-US" sz="2000" dirty="0">
                <a:solidFill>
                  <a:srgbClr val="4700B8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1131   </a:t>
            </a:r>
            <a:r>
              <a:rPr lang="en-US" sz="2000" dirty="0" err="1">
                <a:solidFill>
                  <a:srgbClr val="4700B8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movw</a:t>
            </a:r>
            <a:r>
              <a:rPr lang="en-US" sz="2000" dirty="0">
                <a:solidFill>
                  <a:srgbClr val="4700B8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%</a:t>
            </a:r>
            <a:r>
              <a:rPr lang="en-US" sz="2000" dirty="0" err="1">
                <a:solidFill>
                  <a:srgbClr val="4700B8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ax,%ss</a:t>
            </a:r>
            <a:endParaRPr lang="en-US" sz="2000" dirty="0">
              <a:solidFill>
                <a:srgbClr val="4700B8"/>
              </a:solidFill>
              <a:latin typeface="FiraMono Nerd Font" panose="020B0509050000020004" pitchFamily="49" charset="0"/>
              <a:ea typeface="FiraMono Nerd Font" panose="020B0509050000020004" pitchFamily="49" charset="0"/>
            </a:endParaRPr>
          </a:p>
          <a:p>
            <a:pPr lvl="0"/>
            <a:r>
              <a:rPr lang="en-US" sz="20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1132</a:t>
            </a:r>
          </a:p>
          <a:p>
            <a:pPr lvl="0"/>
            <a:endParaRPr lang="en-US" sz="2000" dirty="0">
              <a:solidFill>
                <a:srgbClr val="993366"/>
              </a:solidFill>
              <a:latin typeface="FiraMono Nerd Font" panose="020B0509050000020004" pitchFamily="49" charset="0"/>
              <a:ea typeface="FiraMono Nerd Font" panose="020B05090500000200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FCE6A6C-6B6D-D752-9349-D6DEB4347CB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114800" y="301320"/>
            <a:ext cx="5460840" cy="1262160"/>
          </a:xfrm>
        </p:spPr>
        <p:txBody>
          <a:bodyPr/>
          <a:lstStyle/>
          <a:p>
            <a:pPr lvl="0"/>
            <a:r>
              <a:rPr lang="en-US"/>
              <a:t>entryother.S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C03A4F-81A1-B02C-0D49-D63DEEB427E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151960" y="1769400"/>
            <a:ext cx="4426560" cy="4384440"/>
          </a:xfrm>
        </p:spPr>
        <p:txBody>
          <a:bodyPr/>
          <a:lstStyle/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Disable interrupts</a:t>
            </a:r>
          </a:p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Init segments with 0</a:t>
            </a:r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81755-BBF4-9CBB-B6DF-B0F06BE00ED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6172200" y="301320"/>
            <a:ext cx="3403800" cy="1262160"/>
          </a:xfrm>
        </p:spPr>
        <p:txBody>
          <a:bodyPr/>
          <a:lstStyle/>
          <a:p>
            <a:pPr lvl="0"/>
            <a:r>
              <a:rPr lang="en-US"/>
              <a:t>pipewrite()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B752B-6B73-D261-9B20-3E08A03BB88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57200" y="228600"/>
            <a:ext cx="9372600" cy="7086600"/>
          </a:xfrm>
        </p:spPr>
        <p:txBody>
          <a:bodyPr>
            <a:normAutofit fontScale="40000" lnSpcReduction="20000"/>
          </a:bodyPr>
          <a:lstStyle/>
          <a:p>
            <a:pPr lvl="0"/>
            <a:r>
              <a:rPr lang="en-US" sz="36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6530 </a:t>
            </a:r>
            <a:r>
              <a:rPr lang="en-US" sz="36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pipewrite</a:t>
            </a:r>
            <a:r>
              <a:rPr lang="en-US" sz="36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(struct pipe *p, char *</a:t>
            </a:r>
            <a:r>
              <a:rPr lang="en-US" sz="36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addr</a:t>
            </a:r>
            <a:r>
              <a:rPr lang="en-US" sz="36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, int n)</a:t>
            </a:r>
          </a:p>
          <a:p>
            <a:pPr lvl="0"/>
            <a:r>
              <a:rPr lang="en-US" sz="36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6531 {</a:t>
            </a:r>
          </a:p>
          <a:p>
            <a:pPr lvl="0"/>
            <a:r>
              <a:rPr lang="en-US" sz="36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6532   int </a:t>
            </a:r>
            <a:r>
              <a:rPr lang="en-US" sz="36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i</a:t>
            </a:r>
            <a:r>
              <a:rPr lang="en-US" sz="36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;</a:t>
            </a:r>
          </a:p>
          <a:p>
            <a:pPr lvl="0"/>
            <a:r>
              <a:rPr lang="en-US" sz="36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6533</a:t>
            </a:r>
          </a:p>
          <a:p>
            <a:pPr lvl="0"/>
            <a:r>
              <a:rPr lang="en-US" sz="36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6534   acquire(&amp;p−&gt;lock);</a:t>
            </a:r>
          </a:p>
          <a:p>
            <a:pPr lvl="0"/>
            <a:r>
              <a:rPr lang="en-US" sz="36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6535   for(</a:t>
            </a:r>
            <a:r>
              <a:rPr lang="en-US" sz="36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i</a:t>
            </a:r>
            <a:r>
              <a:rPr lang="en-US" sz="36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= 0; </a:t>
            </a:r>
            <a:r>
              <a:rPr lang="en-US" sz="36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i</a:t>
            </a:r>
            <a:r>
              <a:rPr lang="en-US" sz="36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&lt; n; </a:t>
            </a:r>
            <a:r>
              <a:rPr lang="en-US" sz="36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i</a:t>
            </a:r>
            <a:r>
              <a:rPr lang="en-US" sz="36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++){</a:t>
            </a:r>
          </a:p>
          <a:p>
            <a:pPr lvl="0"/>
            <a:r>
              <a:rPr lang="en-US" sz="36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6536     while(p−&gt;</a:t>
            </a:r>
            <a:r>
              <a:rPr lang="en-US" sz="36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nwrite</a:t>
            </a:r>
            <a:r>
              <a:rPr lang="en-US" sz="36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== p−&gt;</a:t>
            </a:r>
            <a:r>
              <a:rPr lang="en-US" sz="36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nread</a:t>
            </a:r>
            <a:r>
              <a:rPr lang="en-US" sz="36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+ PIPESIZE){</a:t>
            </a:r>
          </a:p>
          <a:p>
            <a:pPr lvl="0"/>
            <a:r>
              <a:rPr lang="en-US" sz="36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6537       if(p−&gt;</a:t>
            </a:r>
            <a:r>
              <a:rPr lang="en-US" sz="36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readopen</a:t>
            </a:r>
            <a:r>
              <a:rPr lang="en-US" sz="36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== 0 || proc−&gt;killed){</a:t>
            </a:r>
          </a:p>
          <a:p>
            <a:pPr lvl="0"/>
            <a:r>
              <a:rPr lang="en-US" sz="36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6538         release(&amp;p−&gt;lock);</a:t>
            </a:r>
          </a:p>
          <a:p>
            <a:pPr lvl="0"/>
            <a:r>
              <a:rPr lang="en-US" sz="36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6539         return −1;</a:t>
            </a:r>
          </a:p>
          <a:p>
            <a:pPr lvl="0"/>
            <a:r>
              <a:rPr lang="en-US" sz="36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6540       }</a:t>
            </a:r>
          </a:p>
          <a:p>
            <a:pPr lvl="0"/>
            <a:r>
              <a:rPr lang="en-US" sz="3600" dirty="0">
                <a:solidFill>
                  <a:srgbClr val="0066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6541       wakeup(&amp;p−&gt;</a:t>
            </a:r>
            <a:r>
              <a:rPr lang="en-US" sz="3600" dirty="0" err="1">
                <a:solidFill>
                  <a:srgbClr val="0066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nread</a:t>
            </a:r>
            <a:r>
              <a:rPr lang="en-US" sz="3600" dirty="0">
                <a:solidFill>
                  <a:srgbClr val="0066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);</a:t>
            </a:r>
          </a:p>
          <a:p>
            <a:pPr lvl="0"/>
            <a:r>
              <a:rPr lang="en-US" sz="36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6542       sleep(&amp;p−&gt;</a:t>
            </a:r>
            <a:r>
              <a:rPr lang="en-US" sz="3600" dirty="0" err="1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nwrite</a:t>
            </a:r>
            <a:r>
              <a:rPr lang="en-US" sz="36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, &amp;p−&gt;lock);</a:t>
            </a:r>
          </a:p>
          <a:p>
            <a:pPr lvl="0"/>
            <a:r>
              <a:rPr lang="en-US" sz="36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6543     }</a:t>
            </a:r>
          </a:p>
          <a:p>
            <a:pPr lvl="0"/>
            <a:r>
              <a:rPr lang="en-US" sz="36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6544     p−&gt;data[p−&gt;</a:t>
            </a:r>
            <a:r>
              <a:rPr lang="en-US" sz="36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nwrite</a:t>
            </a:r>
            <a:r>
              <a:rPr lang="en-US" sz="36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++ % PIPESIZE] = </a:t>
            </a:r>
            <a:r>
              <a:rPr lang="en-US" sz="36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addr</a:t>
            </a:r>
            <a:r>
              <a:rPr lang="en-US" sz="36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[</a:t>
            </a:r>
            <a:r>
              <a:rPr lang="en-US" sz="36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i</a:t>
            </a:r>
            <a:r>
              <a:rPr lang="en-US" sz="36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];</a:t>
            </a:r>
          </a:p>
          <a:p>
            <a:pPr lvl="0"/>
            <a:r>
              <a:rPr lang="en-US" sz="36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6545   }</a:t>
            </a:r>
          </a:p>
          <a:p>
            <a:pPr lvl="0"/>
            <a:r>
              <a:rPr lang="en-US" sz="3600" dirty="0">
                <a:solidFill>
                  <a:srgbClr val="0066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6546   wakeup(&amp;p−&gt;</a:t>
            </a:r>
            <a:r>
              <a:rPr lang="en-US" sz="3600" dirty="0" err="1">
                <a:solidFill>
                  <a:srgbClr val="0066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nread</a:t>
            </a:r>
            <a:r>
              <a:rPr lang="en-US" sz="3600" dirty="0">
                <a:solidFill>
                  <a:srgbClr val="0066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);</a:t>
            </a:r>
          </a:p>
          <a:p>
            <a:pPr lvl="0"/>
            <a:r>
              <a:rPr lang="en-US" sz="36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6547   release(&amp;p−&gt;lock);</a:t>
            </a:r>
          </a:p>
          <a:p>
            <a:pPr lvl="0"/>
            <a:r>
              <a:rPr lang="en-US" sz="36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6548   return n;</a:t>
            </a:r>
          </a:p>
          <a:p>
            <a:pPr lvl="0"/>
            <a:r>
              <a:rPr lang="en-US" sz="36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6549 }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069295-E294-48AE-656D-8D1133316A4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943600" y="1828800"/>
            <a:ext cx="3632400" cy="4325040"/>
          </a:xfrm>
        </p:spPr>
        <p:txBody>
          <a:bodyPr/>
          <a:lstStyle/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If the buffer is full</a:t>
            </a:r>
          </a:p>
          <a:p>
            <a:pPr marL="457200" lvl="1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3200" dirty="0">
                <a:latin typeface="Liberation Sans" pitchFamily="18"/>
              </a:rPr>
              <a:t>Wakeup reader</a:t>
            </a:r>
          </a:p>
          <a:p>
            <a:pPr marL="457200" lvl="1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3200" dirty="0">
                <a:latin typeface="Liberation Sans" pitchFamily="18"/>
              </a:rPr>
              <a:t>Go to sleep</a:t>
            </a:r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9AEDED82-FEFA-E129-420A-3A24217FA677}"/>
              </a:ext>
            </a:extLst>
          </p:cNvPr>
          <p:cNvSpPr/>
          <p:nvPr/>
        </p:nvSpPr>
        <p:spPr>
          <a:xfrm>
            <a:off x="1371600" y="3886200"/>
            <a:ext cx="2382715" cy="457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36720">
            <a:solidFill>
              <a:srgbClr val="FF0000"/>
            </a:solidFill>
            <a:prstDash val="solid"/>
          </a:ln>
        </p:spPr>
        <p:txBody>
          <a:bodyPr wrap="none" lIns="108000" tIns="62999" rIns="108000" bIns="62999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B7936-0C06-E13B-D5A9-3BC8874B03A6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6172200" y="301320"/>
            <a:ext cx="3403800" cy="1262160"/>
          </a:xfrm>
        </p:spPr>
        <p:txBody>
          <a:bodyPr/>
          <a:lstStyle/>
          <a:p>
            <a:pPr lvl="0"/>
            <a:r>
              <a:rPr lang="en-US"/>
              <a:t>pipewrite()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886A76-13BC-4EB2-1619-22814B8DA06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57200" y="228600"/>
            <a:ext cx="9372600" cy="7086600"/>
          </a:xfrm>
        </p:spPr>
        <p:txBody>
          <a:bodyPr>
            <a:normAutofit fontScale="40000" lnSpcReduction="20000"/>
          </a:bodyPr>
          <a:lstStyle/>
          <a:p>
            <a:pPr lvl="0"/>
            <a:r>
              <a:rPr lang="en-US" sz="36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6530 </a:t>
            </a:r>
            <a:r>
              <a:rPr lang="en-US" sz="36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pipewrite</a:t>
            </a:r>
            <a:r>
              <a:rPr lang="en-US" sz="36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(struct pipe *p, char *</a:t>
            </a:r>
            <a:r>
              <a:rPr lang="en-US" sz="36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addr</a:t>
            </a:r>
            <a:r>
              <a:rPr lang="en-US" sz="36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, int n)</a:t>
            </a:r>
          </a:p>
          <a:p>
            <a:pPr lvl="0"/>
            <a:r>
              <a:rPr lang="en-US" sz="36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6531 {</a:t>
            </a:r>
          </a:p>
          <a:p>
            <a:pPr lvl="0"/>
            <a:r>
              <a:rPr lang="en-US" sz="36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6532   int </a:t>
            </a:r>
            <a:r>
              <a:rPr lang="en-US" sz="36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i</a:t>
            </a:r>
            <a:r>
              <a:rPr lang="en-US" sz="36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;</a:t>
            </a:r>
          </a:p>
          <a:p>
            <a:pPr lvl="0"/>
            <a:r>
              <a:rPr lang="en-US" sz="36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6533</a:t>
            </a:r>
          </a:p>
          <a:p>
            <a:pPr lvl="0"/>
            <a:r>
              <a:rPr lang="en-US" sz="36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6534   acquire(&amp;p−&gt;lock);</a:t>
            </a:r>
          </a:p>
          <a:p>
            <a:pPr lvl="0"/>
            <a:r>
              <a:rPr lang="en-US" sz="36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6535   for(</a:t>
            </a:r>
            <a:r>
              <a:rPr lang="en-US" sz="36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i</a:t>
            </a:r>
            <a:r>
              <a:rPr lang="en-US" sz="36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= 0; </a:t>
            </a:r>
            <a:r>
              <a:rPr lang="en-US" sz="36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i</a:t>
            </a:r>
            <a:r>
              <a:rPr lang="en-US" sz="36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&lt; n; </a:t>
            </a:r>
            <a:r>
              <a:rPr lang="en-US" sz="36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i</a:t>
            </a:r>
            <a:r>
              <a:rPr lang="en-US" sz="36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++){</a:t>
            </a:r>
          </a:p>
          <a:p>
            <a:pPr lvl="0"/>
            <a:r>
              <a:rPr lang="en-US" sz="36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6536     while(p−&gt;</a:t>
            </a:r>
            <a:r>
              <a:rPr lang="en-US" sz="36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nwrite</a:t>
            </a:r>
            <a:r>
              <a:rPr lang="en-US" sz="36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== p−&gt;</a:t>
            </a:r>
            <a:r>
              <a:rPr lang="en-US" sz="36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nread</a:t>
            </a:r>
            <a:r>
              <a:rPr lang="en-US" sz="36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+ PIPESIZE){</a:t>
            </a:r>
          </a:p>
          <a:p>
            <a:pPr lvl="0"/>
            <a:r>
              <a:rPr lang="en-US" sz="36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6537       if(p−&gt;</a:t>
            </a:r>
            <a:r>
              <a:rPr lang="en-US" sz="36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readopen</a:t>
            </a:r>
            <a:r>
              <a:rPr lang="en-US" sz="36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== 0 || proc−&gt;killed){</a:t>
            </a:r>
          </a:p>
          <a:p>
            <a:pPr lvl="0"/>
            <a:r>
              <a:rPr lang="en-US" sz="36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6538         release(&amp;p−&gt;lock);</a:t>
            </a:r>
          </a:p>
          <a:p>
            <a:pPr lvl="0"/>
            <a:r>
              <a:rPr lang="en-US" sz="36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6539         return −1;</a:t>
            </a:r>
          </a:p>
          <a:p>
            <a:pPr lvl="0"/>
            <a:r>
              <a:rPr lang="en-US" sz="36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6540       }</a:t>
            </a:r>
          </a:p>
          <a:p>
            <a:pPr lvl="0"/>
            <a:r>
              <a:rPr lang="en-US" sz="3600" dirty="0">
                <a:solidFill>
                  <a:srgbClr val="0066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6541       wakeup(&amp;p−&gt;</a:t>
            </a:r>
            <a:r>
              <a:rPr lang="en-US" sz="3600" dirty="0" err="1">
                <a:solidFill>
                  <a:srgbClr val="0066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nread</a:t>
            </a:r>
            <a:r>
              <a:rPr lang="en-US" sz="3600" dirty="0">
                <a:solidFill>
                  <a:srgbClr val="0066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);</a:t>
            </a:r>
          </a:p>
          <a:p>
            <a:pPr lvl="0"/>
            <a:r>
              <a:rPr lang="en-US" sz="36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6542       sleep(&amp;p−&gt;</a:t>
            </a:r>
            <a:r>
              <a:rPr lang="en-US" sz="3600" dirty="0" err="1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nwrite</a:t>
            </a:r>
            <a:r>
              <a:rPr lang="en-US" sz="36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, &amp;p−&gt;lock);</a:t>
            </a:r>
          </a:p>
          <a:p>
            <a:pPr lvl="0"/>
            <a:r>
              <a:rPr lang="en-US" sz="36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6543     }</a:t>
            </a:r>
          </a:p>
          <a:p>
            <a:pPr lvl="0"/>
            <a:r>
              <a:rPr lang="en-US" sz="36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6544     p−&gt;data[p−&gt;</a:t>
            </a:r>
            <a:r>
              <a:rPr lang="en-US" sz="36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nwrite</a:t>
            </a:r>
            <a:r>
              <a:rPr lang="en-US" sz="36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++ % PIPESIZE] = </a:t>
            </a:r>
            <a:r>
              <a:rPr lang="en-US" sz="36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addr</a:t>
            </a:r>
            <a:r>
              <a:rPr lang="en-US" sz="36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[</a:t>
            </a:r>
            <a:r>
              <a:rPr lang="en-US" sz="36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i</a:t>
            </a:r>
            <a:r>
              <a:rPr lang="en-US" sz="36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];</a:t>
            </a:r>
          </a:p>
          <a:p>
            <a:pPr lvl="0"/>
            <a:r>
              <a:rPr lang="en-US" sz="36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6545   }</a:t>
            </a:r>
          </a:p>
          <a:p>
            <a:pPr lvl="0"/>
            <a:r>
              <a:rPr lang="en-US" sz="3600" dirty="0">
                <a:solidFill>
                  <a:srgbClr val="0066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6546   wakeup(&amp;p−&gt;</a:t>
            </a:r>
            <a:r>
              <a:rPr lang="en-US" sz="3600" dirty="0" err="1">
                <a:solidFill>
                  <a:srgbClr val="0066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nread</a:t>
            </a:r>
            <a:r>
              <a:rPr lang="en-US" sz="3600" dirty="0">
                <a:solidFill>
                  <a:srgbClr val="0066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);</a:t>
            </a:r>
          </a:p>
          <a:p>
            <a:pPr lvl="0"/>
            <a:r>
              <a:rPr lang="en-US" sz="36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6547   release(&amp;p−&gt;lock);</a:t>
            </a:r>
          </a:p>
          <a:p>
            <a:pPr lvl="0"/>
            <a:r>
              <a:rPr lang="en-US" sz="36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6548   return n;</a:t>
            </a:r>
          </a:p>
          <a:p>
            <a:pPr lvl="0"/>
            <a:r>
              <a:rPr lang="en-US" sz="36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6549 }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8C7267-3E8D-46C8-1A81-5FF888120F21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943600" y="1828800"/>
            <a:ext cx="3632400" cy="4325040"/>
          </a:xfrm>
        </p:spPr>
        <p:txBody>
          <a:bodyPr>
            <a:normAutofit lnSpcReduction="10000"/>
          </a:bodyPr>
          <a:lstStyle/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If the buffer is full</a:t>
            </a:r>
          </a:p>
          <a:p>
            <a:pPr marL="914400" lvl="2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2800" dirty="0">
                <a:latin typeface="Liberation Sans" pitchFamily="18"/>
              </a:rPr>
              <a:t>Wakeup reader</a:t>
            </a:r>
          </a:p>
          <a:p>
            <a:pPr marL="914400" lvl="2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2800" dirty="0">
                <a:latin typeface="Liberation Sans" pitchFamily="18"/>
              </a:rPr>
              <a:t>Go to sleep</a:t>
            </a:r>
          </a:p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However, if the read end is closed</a:t>
            </a:r>
          </a:p>
          <a:p>
            <a:pPr marL="914400" lvl="2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2800" dirty="0">
                <a:latin typeface="Liberation Sans" pitchFamily="18"/>
              </a:rPr>
              <a:t>Return an error</a:t>
            </a:r>
          </a:p>
          <a:p>
            <a:pPr marL="914400" lvl="2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2800" dirty="0">
                <a:latin typeface="Liberation Sans" pitchFamily="18"/>
              </a:rPr>
              <a:t>(-1)</a:t>
            </a:r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EFA04399-AC16-8806-B29F-FE7C0AE314D9}"/>
              </a:ext>
            </a:extLst>
          </p:cNvPr>
          <p:cNvSpPr/>
          <p:nvPr/>
        </p:nvSpPr>
        <p:spPr>
          <a:xfrm>
            <a:off x="1459523" y="2532185"/>
            <a:ext cx="4230277" cy="1459135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36720">
            <a:solidFill>
              <a:srgbClr val="FF0000"/>
            </a:solidFill>
            <a:prstDash val="solid"/>
          </a:ln>
        </p:spPr>
        <p:txBody>
          <a:bodyPr wrap="none" lIns="108000" tIns="62999" rIns="108000" bIns="62999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EE6C6-C50D-A0FD-12FA-81CB1338838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6172200" y="301320"/>
            <a:ext cx="3403800" cy="1262160"/>
          </a:xfrm>
        </p:spPr>
        <p:txBody>
          <a:bodyPr/>
          <a:lstStyle/>
          <a:p>
            <a:pPr lvl="0"/>
            <a:r>
              <a:rPr lang="en-US"/>
              <a:t>pipewrite()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27CA9B-EB9B-F388-8CAE-53D8CDA8EF11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57200" y="228600"/>
            <a:ext cx="9372600" cy="7086600"/>
          </a:xfrm>
        </p:spPr>
        <p:txBody>
          <a:bodyPr>
            <a:normAutofit fontScale="40000" lnSpcReduction="20000"/>
          </a:bodyPr>
          <a:lstStyle/>
          <a:p>
            <a:pPr lvl="0"/>
            <a:r>
              <a:rPr lang="en-US" sz="36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6530 </a:t>
            </a:r>
            <a:r>
              <a:rPr lang="en-US" sz="36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pipewrite</a:t>
            </a:r>
            <a:r>
              <a:rPr lang="en-US" sz="36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(struct pipe *p, char *</a:t>
            </a:r>
            <a:r>
              <a:rPr lang="en-US" sz="36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addr</a:t>
            </a:r>
            <a:r>
              <a:rPr lang="en-US" sz="36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, int n)</a:t>
            </a:r>
          </a:p>
          <a:p>
            <a:pPr lvl="0"/>
            <a:r>
              <a:rPr lang="en-US" sz="36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6531 {</a:t>
            </a:r>
          </a:p>
          <a:p>
            <a:pPr lvl="0"/>
            <a:r>
              <a:rPr lang="en-US" sz="36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6532   int </a:t>
            </a:r>
            <a:r>
              <a:rPr lang="en-US" sz="36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i</a:t>
            </a:r>
            <a:r>
              <a:rPr lang="en-US" sz="36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;</a:t>
            </a:r>
          </a:p>
          <a:p>
            <a:pPr lvl="0"/>
            <a:r>
              <a:rPr lang="en-US" sz="36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6533</a:t>
            </a:r>
          </a:p>
          <a:p>
            <a:pPr lvl="0"/>
            <a:r>
              <a:rPr lang="en-US" sz="36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6534   acquire(&amp;p−&gt;lock);</a:t>
            </a:r>
          </a:p>
          <a:p>
            <a:pPr lvl="0"/>
            <a:r>
              <a:rPr lang="en-US" sz="36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6535   for(</a:t>
            </a:r>
            <a:r>
              <a:rPr lang="en-US" sz="36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i</a:t>
            </a:r>
            <a:r>
              <a:rPr lang="en-US" sz="36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= 0; </a:t>
            </a:r>
            <a:r>
              <a:rPr lang="en-US" sz="36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i</a:t>
            </a:r>
            <a:r>
              <a:rPr lang="en-US" sz="36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&lt; n; </a:t>
            </a:r>
            <a:r>
              <a:rPr lang="en-US" sz="36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i</a:t>
            </a:r>
            <a:r>
              <a:rPr lang="en-US" sz="36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++){</a:t>
            </a:r>
          </a:p>
          <a:p>
            <a:pPr lvl="0"/>
            <a:r>
              <a:rPr lang="en-US" sz="36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6536     while(p−&gt;</a:t>
            </a:r>
            <a:r>
              <a:rPr lang="en-US" sz="36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nwrite</a:t>
            </a:r>
            <a:r>
              <a:rPr lang="en-US" sz="36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== p−&gt;</a:t>
            </a:r>
            <a:r>
              <a:rPr lang="en-US" sz="36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nread</a:t>
            </a:r>
            <a:r>
              <a:rPr lang="en-US" sz="36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+ PIPESIZE){</a:t>
            </a:r>
          </a:p>
          <a:p>
            <a:pPr lvl="0"/>
            <a:r>
              <a:rPr lang="en-US" sz="36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6537       if(p−&gt;</a:t>
            </a:r>
            <a:r>
              <a:rPr lang="en-US" sz="36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readopen</a:t>
            </a:r>
            <a:r>
              <a:rPr lang="en-US" sz="36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== 0 || proc−&gt;killed){</a:t>
            </a:r>
          </a:p>
          <a:p>
            <a:pPr lvl="0"/>
            <a:r>
              <a:rPr lang="en-US" sz="36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6538         release(&amp;p−&gt;lock);</a:t>
            </a:r>
          </a:p>
          <a:p>
            <a:pPr lvl="0"/>
            <a:r>
              <a:rPr lang="en-US" sz="36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6539         return −1;</a:t>
            </a:r>
          </a:p>
          <a:p>
            <a:pPr lvl="0"/>
            <a:r>
              <a:rPr lang="en-US" sz="36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6540       }</a:t>
            </a:r>
          </a:p>
          <a:p>
            <a:pPr lvl="0"/>
            <a:r>
              <a:rPr lang="en-US" sz="3600" dirty="0">
                <a:solidFill>
                  <a:srgbClr val="0066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6541       wakeup(&amp;p−&gt;</a:t>
            </a:r>
            <a:r>
              <a:rPr lang="en-US" sz="3600" dirty="0" err="1">
                <a:solidFill>
                  <a:srgbClr val="0066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nread</a:t>
            </a:r>
            <a:r>
              <a:rPr lang="en-US" sz="3600" dirty="0">
                <a:solidFill>
                  <a:srgbClr val="0066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);</a:t>
            </a:r>
          </a:p>
          <a:p>
            <a:pPr lvl="0"/>
            <a:r>
              <a:rPr lang="en-US" sz="36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6542       sleep(&amp;p−&gt;</a:t>
            </a:r>
            <a:r>
              <a:rPr lang="en-US" sz="3600" dirty="0" err="1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nwrite</a:t>
            </a:r>
            <a:r>
              <a:rPr lang="en-US" sz="36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, &amp;p−&gt;lock);</a:t>
            </a:r>
          </a:p>
          <a:p>
            <a:pPr lvl="0"/>
            <a:r>
              <a:rPr lang="en-US" sz="36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6543     }</a:t>
            </a:r>
          </a:p>
          <a:p>
            <a:pPr lvl="0"/>
            <a:r>
              <a:rPr lang="en-US" sz="36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6544     p−&gt;data[p−&gt;</a:t>
            </a:r>
            <a:r>
              <a:rPr lang="en-US" sz="36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nwrite</a:t>
            </a:r>
            <a:r>
              <a:rPr lang="en-US" sz="36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++ % PIPESIZE] = </a:t>
            </a:r>
            <a:r>
              <a:rPr lang="en-US" sz="36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addr</a:t>
            </a:r>
            <a:r>
              <a:rPr lang="en-US" sz="36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[</a:t>
            </a:r>
            <a:r>
              <a:rPr lang="en-US" sz="36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i</a:t>
            </a:r>
            <a:r>
              <a:rPr lang="en-US" sz="36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];</a:t>
            </a:r>
          </a:p>
          <a:p>
            <a:pPr lvl="0"/>
            <a:r>
              <a:rPr lang="en-US" sz="36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6545   }</a:t>
            </a:r>
          </a:p>
          <a:p>
            <a:pPr lvl="0"/>
            <a:r>
              <a:rPr lang="en-US" sz="3600" dirty="0">
                <a:solidFill>
                  <a:srgbClr val="0066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6546   wakeup(&amp;p−&gt;</a:t>
            </a:r>
            <a:r>
              <a:rPr lang="en-US" sz="3600" dirty="0" err="1">
                <a:solidFill>
                  <a:srgbClr val="0066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nread</a:t>
            </a:r>
            <a:r>
              <a:rPr lang="en-US" sz="3600" dirty="0">
                <a:solidFill>
                  <a:srgbClr val="0066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);</a:t>
            </a:r>
          </a:p>
          <a:p>
            <a:pPr lvl="0"/>
            <a:r>
              <a:rPr lang="en-US" sz="36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6547   release(&amp;p−&gt;lock);</a:t>
            </a:r>
          </a:p>
          <a:p>
            <a:pPr lvl="0"/>
            <a:r>
              <a:rPr lang="en-US" sz="36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6548   return n;</a:t>
            </a:r>
          </a:p>
          <a:p>
            <a:pPr lvl="0"/>
            <a:r>
              <a:rPr lang="en-US" sz="36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6549 }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89FED5-6AE2-DA6B-792F-7312D921154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943600" y="1828800"/>
            <a:ext cx="3632400" cy="4325040"/>
          </a:xfrm>
        </p:spPr>
        <p:txBody>
          <a:bodyPr/>
          <a:lstStyle/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Otherwise keep writing bytes into the pipe</a:t>
            </a:r>
          </a:p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When done</a:t>
            </a:r>
          </a:p>
          <a:p>
            <a:pPr marL="457200" lvl="1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3200" dirty="0">
                <a:latin typeface="Liberation Sans" pitchFamily="18"/>
              </a:rPr>
              <a:t>Wakeup reader</a:t>
            </a:r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11AFCB8A-BA61-F96C-AB04-CFA2C4DAE2D2}"/>
              </a:ext>
            </a:extLst>
          </p:cNvPr>
          <p:cNvSpPr/>
          <p:nvPr/>
        </p:nvSpPr>
        <p:spPr>
          <a:xfrm>
            <a:off x="1371600" y="4973954"/>
            <a:ext cx="4572000" cy="457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36720">
            <a:solidFill>
              <a:srgbClr val="FF0000"/>
            </a:solidFill>
            <a:prstDash val="solid"/>
          </a:ln>
        </p:spPr>
        <p:txBody>
          <a:bodyPr wrap="none" lIns="108000" tIns="62999" rIns="108000" bIns="62999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B7827181-729A-17E9-3C11-EBD9C3CE75AB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503999" y="301320"/>
            <a:ext cx="9071640" cy="5851800"/>
          </a:xfrm>
        </p:spPr>
        <p:txBody>
          <a:bodyPr anchor="ctr">
            <a:spAutoFit/>
          </a:bodyPr>
          <a:lstStyle/>
          <a:p>
            <a:pPr lvl="0" algn="ctr"/>
            <a:r>
              <a:rPr lang="en-US" sz="4800"/>
              <a:t>Thank you!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D3CE521-7B91-3CAD-5D7E-D5C9B3E86DE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457200"/>
            <a:ext cx="9071640" cy="6629400"/>
          </a:xfrm>
        </p:spPr>
        <p:txBody>
          <a:bodyPr>
            <a:normAutofit/>
          </a:bodyPr>
          <a:lstStyle/>
          <a:p>
            <a:pPr lvl="0"/>
            <a:r>
              <a:rPr lang="en-US" sz="1600" dirty="0">
                <a:solidFill>
                  <a:srgbClr val="4700B8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1133   </a:t>
            </a:r>
            <a:r>
              <a:rPr lang="en-US" sz="1600" dirty="0" err="1">
                <a:solidFill>
                  <a:srgbClr val="4700B8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lgdt</a:t>
            </a:r>
            <a:r>
              <a:rPr lang="en-US" sz="1600" dirty="0">
                <a:solidFill>
                  <a:srgbClr val="4700B8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</a:t>
            </a:r>
            <a:r>
              <a:rPr lang="en-US" sz="1600" dirty="0" err="1">
                <a:solidFill>
                  <a:srgbClr val="4700B8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gdtdesc</a:t>
            </a:r>
            <a:endParaRPr lang="en-US" sz="1600" dirty="0">
              <a:solidFill>
                <a:srgbClr val="4700B8"/>
              </a:solidFill>
              <a:latin typeface="FiraMono Nerd Font" panose="020B0509050000020004" pitchFamily="49" charset="0"/>
              <a:ea typeface="FiraMono Nerd Font" panose="020B0509050000020004" pitchFamily="49" charset="0"/>
            </a:endParaRPr>
          </a:p>
          <a:p>
            <a:pPr lvl="0"/>
            <a:r>
              <a:rPr lang="en-US" sz="1600" dirty="0">
                <a:solidFill>
                  <a:srgbClr val="4700B8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1134   </a:t>
            </a:r>
            <a:r>
              <a:rPr lang="en-US" sz="1600" dirty="0" err="1">
                <a:solidFill>
                  <a:srgbClr val="4700B8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movl</a:t>
            </a:r>
            <a:r>
              <a:rPr lang="en-US" sz="1600" dirty="0">
                <a:solidFill>
                  <a:srgbClr val="4700B8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%cr0, %</a:t>
            </a:r>
            <a:r>
              <a:rPr lang="en-US" sz="1600" dirty="0" err="1">
                <a:solidFill>
                  <a:srgbClr val="4700B8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eax</a:t>
            </a:r>
            <a:endParaRPr lang="en-US" sz="1600" dirty="0">
              <a:solidFill>
                <a:srgbClr val="4700B8"/>
              </a:solidFill>
              <a:latin typeface="FiraMono Nerd Font" panose="020B0509050000020004" pitchFamily="49" charset="0"/>
              <a:ea typeface="FiraMono Nerd Font" panose="020B0509050000020004" pitchFamily="49" charset="0"/>
            </a:endParaRPr>
          </a:p>
          <a:p>
            <a:pPr lvl="0"/>
            <a:r>
              <a:rPr lang="en-US" sz="1600" dirty="0">
                <a:solidFill>
                  <a:srgbClr val="4700B8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1135   </a:t>
            </a:r>
            <a:r>
              <a:rPr lang="en-US" sz="1600" dirty="0" err="1">
                <a:solidFill>
                  <a:srgbClr val="4700B8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orl</a:t>
            </a:r>
            <a:r>
              <a:rPr lang="en-US" sz="1600" dirty="0">
                <a:solidFill>
                  <a:srgbClr val="4700B8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$CR0_PE, %</a:t>
            </a:r>
            <a:r>
              <a:rPr lang="en-US" sz="1600" dirty="0" err="1">
                <a:solidFill>
                  <a:srgbClr val="4700B8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eax</a:t>
            </a:r>
            <a:endParaRPr lang="en-US" sz="1600" dirty="0">
              <a:solidFill>
                <a:srgbClr val="4700B8"/>
              </a:solidFill>
              <a:latin typeface="FiraMono Nerd Font" panose="020B0509050000020004" pitchFamily="49" charset="0"/>
              <a:ea typeface="FiraMono Nerd Font" panose="020B0509050000020004" pitchFamily="49" charset="0"/>
            </a:endParaRPr>
          </a:p>
          <a:p>
            <a:pPr lvl="0"/>
            <a:r>
              <a:rPr lang="en-US" sz="1600" dirty="0">
                <a:solidFill>
                  <a:srgbClr val="4700B8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1136   </a:t>
            </a:r>
            <a:r>
              <a:rPr lang="en-US" sz="1600" dirty="0" err="1">
                <a:solidFill>
                  <a:srgbClr val="4700B8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movl</a:t>
            </a:r>
            <a:r>
              <a:rPr lang="en-US" sz="1600" dirty="0">
                <a:solidFill>
                  <a:srgbClr val="4700B8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%</a:t>
            </a:r>
            <a:r>
              <a:rPr lang="en-US" sz="1600" dirty="0" err="1">
                <a:solidFill>
                  <a:srgbClr val="4700B8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eax</a:t>
            </a:r>
            <a:r>
              <a:rPr lang="en-US" sz="1600" dirty="0">
                <a:solidFill>
                  <a:srgbClr val="4700B8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, %cr0</a:t>
            </a:r>
          </a:p>
          <a:p>
            <a:pPr lvl="0"/>
            <a:r>
              <a:rPr lang="en-US" sz="1600" dirty="0">
                <a:solidFill>
                  <a:srgbClr val="4700B8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1150   </a:t>
            </a:r>
            <a:r>
              <a:rPr lang="en-US" sz="1600" dirty="0" err="1">
                <a:solidFill>
                  <a:srgbClr val="4700B8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ljmpl</a:t>
            </a:r>
            <a:r>
              <a:rPr lang="en-US" sz="1600" dirty="0">
                <a:solidFill>
                  <a:srgbClr val="4700B8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$(SEG_KCODE&lt;&lt;3), $(start32)</a:t>
            </a:r>
          </a:p>
          <a:p>
            <a:pPr lvl="0"/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1151</a:t>
            </a:r>
          </a:p>
          <a:p>
            <a:pPr lvl="0"/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1152 .code32</a:t>
            </a:r>
          </a:p>
          <a:p>
            <a:pPr lvl="0"/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1153 start32:</a:t>
            </a:r>
          </a:p>
          <a:p>
            <a:pPr lvl="0"/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1154   </a:t>
            </a:r>
            <a:r>
              <a:rPr lang="en-US" sz="16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movw</a:t>
            </a:r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$(SEG_KDATA&lt;&lt;3), %ax</a:t>
            </a:r>
          </a:p>
          <a:p>
            <a:pPr lvl="0"/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1155   </a:t>
            </a:r>
            <a:r>
              <a:rPr lang="en-US" sz="16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movw</a:t>
            </a:r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%ax, %ds</a:t>
            </a:r>
          </a:p>
          <a:p>
            <a:pPr lvl="0"/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1156   </a:t>
            </a:r>
            <a:r>
              <a:rPr lang="en-US" sz="16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movw</a:t>
            </a:r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%ax, %es</a:t>
            </a:r>
          </a:p>
          <a:p>
            <a:pPr lvl="0"/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1157   </a:t>
            </a:r>
            <a:r>
              <a:rPr lang="en-US" sz="16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movw</a:t>
            </a:r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%ax, %ss</a:t>
            </a:r>
          </a:p>
          <a:p>
            <a:pPr lvl="0"/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1158   </a:t>
            </a:r>
            <a:r>
              <a:rPr lang="en-US" sz="16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movw</a:t>
            </a:r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$0, %ax</a:t>
            </a:r>
          </a:p>
          <a:p>
            <a:pPr lvl="0"/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1159   </a:t>
            </a:r>
            <a:r>
              <a:rPr lang="en-US" sz="16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movw</a:t>
            </a:r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%ax, %fs</a:t>
            </a:r>
          </a:p>
          <a:p>
            <a:pPr lvl="0"/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1160   </a:t>
            </a:r>
            <a:r>
              <a:rPr lang="en-US" sz="16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movw</a:t>
            </a:r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%ax, %</a:t>
            </a:r>
            <a:r>
              <a:rPr lang="en-US" sz="16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gs</a:t>
            </a:r>
            <a:endParaRPr lang="en-US" sz="1600" dirty="0">
              <a:solidFill>
                <a:srgbClr val="993366"/>
              </a:solidFill>
              <a:latin typeface="FiraMono Nerd Font" panose="020B0509050000020004" pitchFamily="49" charset="0"/>
              <a:ea typeface="FiraMono Nerd Font" panose="020B05090500000200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CE28726-3E40-EA60-8FD5-43FD3CB383C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114800" y="301320"/>
            <a:ext cx="5460840" cy="1262160"/>
          </a:xfrm>
        </p:spPr>
        <p:txBody>
          <a:bodyPr/>
          <a:lstStyle/>
          <a:p>
            <a:pPr lvl="0"/>
            <a:r>
              <a:rPr lang="en-US"/>
              <a:t>entryother.S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B4CCC2-CDFA-F432-7F04-F95FE671AFA0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174640" y="2702160"/>
            <a:ext cx="4426560" cy="4384440"/>
          </a:xfrm>
        </p:spPr>
        <p:txBody>
          <a:bodyPr/>
          <a:lstStyle/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Load GDT</a:t>
            </a:r>
          </a:p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Switch to 32bit mode</a:t>
            </a:r>
          </a:p>
          <a:p>
            <a:pPr marL="457200" lvl="1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3200" dirty="0">
                <a:latin typeface="Liberation Sans" pitchFamily="18"/>
              </a:rPr>
              <a:t>Long jump to start32</a:t>
            </a:r>
          </a:p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Load segments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2FBF0F4-B26B-1FE7-3A87-E63B4D431600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457200"/>
            <a:ext cx="9071640" cy="6629400"/>
          </a:xfrm>
        </p:spPr>
        <p:txBody>
          <a:bodyPr>
            <a:normAutofit/>
          </a:bodyPr>
          <a:lstStyle/>
          <a:p>
            <a:pPr lvl="0"/>
            <a:r>
              <a:rPr lang="en-US" sz="1600" b="1" dirty="0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1162   # Turn on page size extension for 4Mbyte pages</a:t>
            </a:r>
          </a:p>
          <a:p>
            <a:pPr lvl="0"/>
            <a:r>
              <a:rPr lang="en-US" sz="1600" dirty="0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1163   </a:t>
            </a:r>
            <a:r>
              <a:rPr lang="en-US" sz="1600" dirty="0" err="1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movl</a:t>
            </a:r>
            <a:r>
              <a:rPr lang="en-US" sz="1600" dirty="0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%cr4, %</a:t>
            </a:r>
            <a:r>
              <a:rPr lang="en-US" sz="1600" dirty="0" err="1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eax</a:t>
            </a:r>
            <a:endParaRPr lang="en-US" sz="1600" dirty="0">
              <a:solidFill>
                <a:srgbClr val="800000"/>
              </a:solidFill>
              <a:latin typeface="FiraMono Nerd Font" panose="020B0509050000020004" pitchFamily="49" charset="0"/>
              <a:ea typeface="FiraMono Nerd Font" panose="020B0509050000020004" pitchFamily="49" charset="0"/>
            </a:endParaRPr>
          </a:p>
          <a:p>
            <a:pPr lvl="0"/>
            <a:r>
              <a:rPr lang="en-US" sz="1600" dirty="0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1164   </a:t>
            </a:r>
            <a:r>
              <a:rPr lang="en-US" sz="1600" dirty="0" err="1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orl</a:t>
            </a:r>
            <a:r>
              <a:rPr lang="en-US" sz="1600" dirty="0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$(CR4_PSE), %</a:t>
            </a:r>
            <a:r>
              <a:rPr lang="en-US" sz="1600" dirty="0" err="1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eax</a:t>
            </a:r>
            <a:endParaRPr lang="en-US" sz="1600" dirty="0">
              <a:solidFill>
                <a:srgbClr val="800000"/>
              </a:solidFill>
              <a:latin typeface="FiraMono Nerd Font" panose="020B0509050000020004" pitchFamily="49" charset="0"/>
              <a:ea typeface="FiraMono Nerd Font" panose="020B0509050000020004" pitchFamily="49" charset="0"/>
            </a:endParaRPr>
          </a:p>
          <a:p>
            <a:pPr lvl="0"/>
            <a:r>
              <a:rPr lang="en-US" sz="1600" dirty="0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1165   </a:t>
            </a:r>
            <a:r>
              <a:rPr lang="en-US" sz="1600" dirty="0" err="1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movl</a:t>
            </a:r>
            <a:r>
              <a:rPr lang="en-US" sz="1600" dirty="0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%</a:t>
            </a:r>
            <a:r>
              <a:rPr lang="en-US" sz="1600" dirty="0" err="1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eax</a:t>
            </a:r>
            <a:r>
              <a:rPr lang="en-US" sz="1600" dirty="0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, %cr4</a:t>
            </a:r>
          </a:p>
          <a:p>
            <a:pPr lvl="0"/>
            <a:r>
              <a:rPr lang="en-US" sz="1600" b="1" dirty="0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1166   # Use </a:t>
            </a:r>
            <a:r>
              <a:rPr lang="en-US" sz="1600" b="1" dirty="0" err="1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enterpgdir</a:t>
            </a:r>
            <a:r>
              <a:rPr lang="en-US" sz="1600" b="1" dirty="0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as our initial page table</a:t>
            </a:r>
          </a:p>
          <a:p>
            <a:pPr lvl="0"/>
            <a:r>
              <a:rPr lang="en-US" sz="1600" dirty="0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1167   </a:t>
            </a:r>
            <a:r>
              <a:rPr lang="en-US" sz="1600" dirty="0" err="1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movl</a:t>
            </a:r>
            <a:r>
              <a:rPr lang="en-US" sz="1600" dirty="0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(start−12), %</a:t>
            </a:r>
            <a:r>
              <a:rPr lang="en-US" sz="1600" dirty="0" err="1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eax</a:t>
            </a:r>
            <a:endParaRPr lang="en-US" sz="1600" dirty="0">
              <a:solidFill>
                <a:srgbClr val="800000"/>
              </a:solidFill>
              <a:latin typeface="FiraMono Nerd Font" panose="020B0509050000020004" pitchFamily="49" charset="0"/>
              <a:ea typeface="FiraMono Nerd Font" panose="020B0509050000020004" pitchFamily="49" charset="0"/>
            </a:endParaRPr>
          </a:p>
          <a:p>
            <a:pPr lvl="0"/>
            <a:r>
              <a:rPr lang="en-US" sz="1600" dirty="0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1168   </a:t>
            </a:r>
            <a:r>
              <a:rPr lang="en-US" sz="1600" dirty="0" err="1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movl</a:t>
            </a:r>
            <a:r>
              <a:rPr lang="en-US" sz="1600" dirty="0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%</a:t>
            </a:r>
            <a:r>
              <a:rPr lang="en-US" sz="1600" dirty="0" err="1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eax</a:t>
            </a:r>
            <a:r>
              <a:rPr lang="en-US" sz="1600" dirty="0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, %cr3</a:t>
            </a:r>
          </a:p>
          <a:p>
            <a:pPr lvl="0"/>
            <a:r>
              <a:rPr lang="en-US" sz="1600" b="1" dirty="0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1169  # Turn on paging.</a:t>
            </a:r>
          </a:p>
          <a:p>
            <a:pPr lvl="0"/>
            <a:r>
              <a:rPr lang="en-US" sz="1600" dirty="0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1170   </a:t>
            </a:r>
            <a:r>
              <a:rPr lang="en-US" sz="1600" dirty="0" err="1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movl</a:t>
            </a:r>
            <a:r>
              <a:rPr lang="en-US" sz="1600" dirty="0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%cr0, %</a:t>
            </a:r>
            <a:r>
              <a:rPr lang="en-US" sz="1600" dirty="0" err="1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eax</a:t>
            </a:r>
            <a:endParaRPr lang="en-US" sz="1600" dirty="0">
              <a:solidFill>
                <a:srgbClr val="800000"/>
              </a:solidFill>
              <a:latin typeface="FiraMono Nerd Font" panose="020B0509050000020004" pitchFamily="49" charset="0"/>
              <a:ea typeface="FiraMono Nerd Font" panose="020B0509050000020004" pitchFamily="49" charset="0"/>
            </a:endParaRPr>
          </a:p>
          <a:p>
            <a:pPr lvl="0"/>
            <a:r>
              <a:rPr lang="en-US" sz="1600" dirty="0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1171   </a:t>
            </a:r>
            <a:r>
              <a:rPr lang="en-US" sz="1600" dirty="0" err="1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orl</a:t>
            </a:r>
            <a:r>
              <a:rPr lang="en-US" sz="1600" dirty="0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$(CR0_PE|CR0_PG|CR0_WP), %</a:t>
            </a:r>
            <a:r>
              <a:rPr lang="en-US" sz="1600" dirty="0" err="1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eax</a:t>
            </a:r>
            <a:endParaRPr lang="en-US" sz="1600" dirty="0">
              <a:solidFill>
                <a:srgbClr val="800000"/>
              </a:solidFill>
              <a:latin typeface="FiraMono Nerd Font" panose="020B0509050000020004" pitchFamily="49" charset="0"/>
              <a:ea typeface="FiraMono Nerd Font" panose="020B0509050000020004" pitchFamily="49" charset="0"/>
            </a:endParaRPr>
          </a:p>
          <a:p>
            <a:pPr lvl="0"/>
            <a:r>
              <a:rPr lang="en-US" sz="1600" dirty="0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1172   </a:t>
            </a:r>
            <a:r>
              <a:rPr lang="en-US" sz="1600" dirty="0" err="1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movl</a:t>
            </a:r>
            <a:r>
              <a:rPr lang="en-US" sz="1600" dirty="0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%</a:t>
            </a:r>
            <a:r>
              <a:rPr lang="en-US" sz="1600" dirty="0" err="1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eax</a:t>
            </a:r>
            <a:r>
              <a:rPr lang="en-US" sz="1600" dirty="0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, %cr0</a:t>
            </a:r>
          </a:p>
          <a:p>
            <a:pPr lvl="0"/>
            <a:r>
              <a:rPr lang="en-US" sz="1600" dirty="0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1173</a:t>
            </a:r>
          </a:p>
          <a:p>
            <a:pPr lvl="0"/>
            <a:r>
              <a:rPr lang="en-US" sz="1600" b="1" dirty="0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1174   # Switch to the stack allocated by </a:t>
            </a:r>
            <a:r>
              <a:rPr lang="en-US" sz="1600" b="1" dirty="0" err="1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startothers</a:t>
            </a:r>
            <a:r>
              <a:rPr lang="en-US" sz="1600" b="1" dirty="0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()</a:t>
            </a:r>
          </a:p>
          <a:p>
            <a:pPr lvl="0"/>
            <a:r>
              <a:rPr lang="en-US" sz="1600" dirty="0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1175   </a:t>
            </a:r>
            <a:r>
              <a:rPr lang="en-US" sz="1600" dirty="0" err="1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movl</a:t>
            </a:r>
            <a:r>
              <a:rPr lang="en-US" sz="1600" dirty="0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(start−4), %</a:t>
            </a:r>
            <a:r>
              <a:rPr lang="en-US" sz="1600" dirty="0" err="1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esp</a:t>
            </a:r>
            <a:endParaRPr lang="en-US" sz="1600" dirty="0">
              <a:solidFill>
                <a:srgbClr val="800000"/>
              </a:solidFill>
              <a:latin typeface="FiraMono Nerd Font" panose="020B0509050000020004" pitchFamily="49" charset="0"/>
              <a:ea typeface="FiraMono Nerd Font" panose="020B0509050000020004" pitchFamily="49" charset="0"/>
            </a:endParaRPr>
          </a:p>
          <a:p>
            <a:pPr lvl="0"/>
            <a:r>
              <a:rPr lang="en-US" sz="1600" b="1" dirty="0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1176   # Call </a:t>
            </a:r>
            <a:r>
              <a:rPr lang="en-US" sz="1600" b="1" dirty="0" err="1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mpenter</a:t>
            </a:r>
            <a:r>
              <a:rPr lang="en-US" sz="1600" b="1" dirty="0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()</a:t>
            </a:r>
          </a:p>
          <a:p>
            <a:pPr lvl="0"/>
            <a:r>
              <a:rPr lang="en-US" sz="1600" dirty="0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1177   call *(start−8)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8913406-5484-7558-E074-154ECAB36D5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6172200" y="6053040"/>
            <a:ext cx="3403440" cy="1262160"/>
          </a:xfrm>
        </p:spPr>
        <p:txBody>
          <a:bodyPr/>
          <a:lstStyle/>
          <a:p>
            <a:pPr lvl="0"/>
            <a:r>
              <a:rPr lang="en-US"/>
              <a:t>entryother.S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054763AC-3A1C-472C-0A81-49D3F83BD4AF}"/>
              </a:ext>
            </a:extLst>
          </p:cNvPr>
          <p:cNvSpPr/>
          <p:nvPr/>
        </p:nvSpPr>
        <p:spPr>
          <a:xfrm>
            <a:off x="228600" y="457200"/>
            <a:ext cx="8001000" cy="1600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36720">
            <a:solidFill>
              <a:srgbClr val="FF0000"/>
            </a:solidFill>
            <a:prstDash val="solid"/>
          </a:ln>
        </p:spPr>
        <p:txBody>
          <a:bodyPr wrap="none" lIns="108000" tIns="62999" rIns="108000" bIns="62999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02C9493-D1C0-6012-07AF-BC0112E77CE1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457200"/>
            <a:ext cx="9071640" cy="6629400"/>
          </a:xfrm>
        </p:spPr>
        <p:txBody>
          <a:bodyPr>
            <a:normAutofit/>
          </a:bodyPr>
          <a:lstStyle/>
          <a:p>
            <a:pPr lvl="0"/>
            <a:r>
              <a:rPr lang="en-US" sz="1600" b="1" dirty="0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1162   # Turn on page size extension for 4Mbyte pages</a:t>
            </a:r>
          </a:p>
          <a:p>
            <a:pPr lvl="0"/>
            <a:r>
              <a:rPr lang="en-US" sz="1600" dirty="0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1163   </a:t>
            </a:r>
            <a:r>
              <a:rPr lang="en-US" sz="1600" dirty="0" err="1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movl</a:t>
            </a:r>
            <a:r>
              <a:rPr lang="en-US" sz="1600" dirty="0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%cr4, %</a:t>
            </a:r>
            <a:r>
              <a:rPr lang="en-US" sz="1600" dirty="0" err="1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eax</a:t>
            </a:r>
            <a:endParaRPr lang="en-US" sz="1600" dirty="0">
              <a:solidFill>
                <a:srgbClr val="800000"/>
              </a:solidFill>
              <a:latin typeface="FiraMono Nerd Font" panose="020B0509050000020004" pitchFamily="49" charset="0"/>
              <a:ea typeface="FiraMono Nerd Font" panose="020B0509050000020004" pitchFamily="49" charset="0"/>
            </a:endParaRPr>
          </a:p>
          <a:p>
            <a:pPr lvl="0"/>
            <a:r>
              <a:rPr lang="en-US" sz="1600" dirty="0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1164   </a:t>
            </a:r>
            <a:r>
              <a:rPr lang="en-US" sz="1600" dirty="0" err="1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orl</a:t>
            </a:r>
            <a:r>
              <a:rPr lang="en-US" sz="1600" dirty="0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$(CR4_PSE), %</a:t>
            </a:r>
            <a:r>
              <a:rPr lang="en-US" sz="1600" dirty="0" err="1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eax</a:t>
            </a:r>
            <a:endParaRPr lang="en-US" sz="1600" dirty="0">
              <a:solidFill>
                <a:srgbClr val="800000"/>
              </a:solidFill>
              <a:latin typeface="FiraMono Nerd Font" panose="020B0509050000020004" pitchFamily="49" charset="0"/>
              <a:ea typeface="FiraMono Nerd Font" panose="020B0509050000020004" pitchFamily="49" charset="0"/>
            </a:endParaRPr>
          </a:p>
          <a:p>
            <a:pPr lvl="0"/>
            <a:r>
              <a:rPr lang="en-US" sz="1600" dirty="0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1165   </a:t>
            </a:r>
            <a:r>
              <a:rPr lang="en-US" sz="1600" dirty="0" err="1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movl</a:t>
            </a:r>
            <a:r>
              <a:rPr lang="en-US" sz="1600" dirty="0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%</a:t>
            </a:r>
            <a:r>
              <a:rPr lang="en-US" sz="1600" dirty="0" err="1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eax</a:t>
            </a:r>
            <a:r>
              <a:rPr lang="en-US" sz="1600" dirty="0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, %cr4</a:t>
            </a:r>
          </a:p>
          <a:p>
            <a:pPr lvl="0"/>
            <a:r>
              <a:rPr lang="en-US" sz="1600" b="1" dirty="0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1166   # Use </a:t>
            </a:r>
            <a:r>
              <a:rPr lang="en-US" sz="1600" b="1" dirty="0" err="1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enterpgdir</a:t>
            </a:r>
            <a:r>
              <a:rPr lang="en-US" sz="1600" b="1" dirty="0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as our initial page table</a:t>
            </a:r>
          </a:p>
          <a:p>
            <a:pPr lvl="0"/>
            <a:r>
              <a:rPr lang="en-US" sz="1600" dirty="0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1167   </a:t>
            </a:r>
            <a:r>
              <a:rPr lang="en-US" sz="1600" dirty="0" err="1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movl</a:t>
            </a:r>
            <a:r>
              <a:rPr lang="en-US" sz="1600" dirty="0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</a:t>
            </a:r>
            <a:r>
              <a:rPr lang="en-US" sz="1600" dirty="0">
                <a:solidFill>
                  <a:srgbClr val="3399FF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(start−12)</a:t>
            </a:r>
            <a:r>
              <a:rPr lang="en-US" sz="1600" dirty="0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, %</a:t>
            </a:r>
            <a:r>
              <a:rPr lang="en-US" sz="1600" dirty="0" err="1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eax</a:t>
            </a:r>
            <a:endParaRPr lang="en-US" sz="1600" dirty="0">
              <a:solidFill>
                <a:srgbClr val="800000"/>
              </a:solidFill>
              <a:latin typeface="FiraMono Nerd Font" panose="020B0509050000020004" pitchFamily="49" charset="0"/>
              <a:ea typeface="FiraMono Nerd Font" panose="020B0509050000020004" pitchFamily="49" charset="0"/>
            </a:endParaRPr>
          </a:p>
          <a:p>
            <a:pPr lvl="0"/>
            <a:r>
              <a:rPr lang="en-US" sz="1600" dirty="0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1168   </a:t>
            </a:r>
            <a:r>
              <a:rPr lang="en-US" sz="1600" dirty="0" err="1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movl</a:t>
            </a:r>
            <a:r>
              <a:rPr lang="en-US" sz="1600" dirty="0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%</a:t>
            </a:r>
            <a:r>
              <a:rPr lang="en-US" sz="1600" dirty="0" err="1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eax</a:t>
            </a:r>
            <a:r>
              <a:rPr lang="en-US" sz="1600" dirty="0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, %cr3</a:t>
            </a:r>
          </a:p>
          <a:p>
            <a:pPr lvl="0"/>
            <a:r>
              <a:rPr lang="en-US" sz="1600" b="1" dirty="0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1169  # Turn on paging.</a:t>
            </a:r>
          </a:p>
          <a:p>
            <a:pPr lvl="0"/>
            <a:r>
              <a:rPr lang="en-US" sz="1600" dirty="0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1170   </a:t>
            </a:r>
            <a:r>
              <a:rPr lang="en-US" sz="1600" dirty="0" err="1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movl</a:t>
            </a:r>
            <a:r>
              <a:rPr lang="en-US" sz="1600" dirty="0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%cr0, %</a:t>
            </a:r>
            <a:r>
              <a:rPr lang="en-US" sz="1600" dirty="0" err="1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eax</a:t>
            </a:r>
            <a:endParaRPr lang="en-US" sz="1600" dirty="0">
              <a:solidFill>
                <a:srgbClr val="800000"/>
              </a:solidFill>
              <a:latin typeface="FiraMono Nerd Font" panose="020B0509050000020004" pitchFamily="49" charset="0"/>
              <a:ea typeface="FiraMono Nerd Font" panose="020B0509050000020004" pitchFamily="49" charset="0"/>
            </a:endParaRPr>
          </a:p>
          <a:p>
            <a:pPr lvl="0"/>
            <a:r>
              <a:rPr lang="en-US" sz="1600" dirty="0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1171   </a:t>
            </a:r>
            <a:r>
              <a:rPr lang="en-US" sz="1600" dirty="0" err="1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orl</a:t>
            </a:r>
            <a:r>
              <a:rPr lang="en-US" sz="1600" dirty="0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$(CR0_PE|CR0_PG|CR0_WP), %</a:t>
            </a:r>
            <a:r>
              <a:rPr lang="en-US" sz="1600" dirty="0" err="1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eax</a:t>
            </a:r>
            <a:endParaRPr lang="en-US" sz="1600" dirty="0">
              <a:solidFill>
                <a:srgbClr val="800000"/>
              </a:solidFill>
              <a:latin typeface="FiraMono Nerd Font" panose="020B0509050000020004" pitchFamily="49" charset="0"/>
              <a:ea typeface="FiraMono Nerd Font" panose="020B0509050000020004" pitchFamily="49" charset="0"/>
            </a:endParaRPr>
          </a:p>
          <a:p>
            <a:pPr lvl="0"/>
            <a:r>
              <a:rPr lang="en-US" sz="1600" dirty="0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1172   </a:t>
            </a:r>
            <a:r>
              <a:rPr lang="en-US" sz="1600" dirty="0" err="1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movl</a:t>
            </a:r>
            <a:r>
              <a:rPr lang="en-US" sz="1600" dirty="0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%</a:t>
            </a:r>
            <a:r>
              <a:rPr lang="en-US" sz="1600" dirty="0" err="1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eax</a:t>
            </a:r>
            <a:r>
              <a:rPr lang="en-US" sz="1600" dirty="0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, %cr0</a:t>
            </a:r>
          </a:p>
          <a:p>
            <a:pPr lvl="0"/>
            <a:r>
              <a:rPr lang="en-US" sz="1600" dirty="0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1173</a:t>
            </a:r>
          </a:p>
          <a:p>
            <a:pPr lvl="0"/>
            <a:r>
              <a:rPr lang="en-US" sz="1600" b="1" dirty="0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1174   # Switch to the stack allocated by </a:t>
            </a:r>
            <a:r>
              <a:rPr lang="en-US" sz="1600" b="1" dirty="0" err="1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startothers</a:t>
            </a:r>
            <a:r>
              <a:rPr lang="en-US" sz="1600" b="1" dirty="0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()</a:t>
            </a:r>
          </a:p>
          <a:p>
            <a:pPr lvl="0"/>
            <a:r>
              <a:rPr lang="en-US" sz="1600" dirty="0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1175   </a:t>
            </a:r>
            <a:r>
              <a:rPr lang="en-US" sz="1600" dirty="0" err="1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movl</a:t>
            </a:r>
            <a:r>
              <a:rPr lang="en-US" sz="1600" dirty="0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(start−4), %</a:t>
            </a:r>
            <a:r>
              <a:rPr lang="en-US" sz="1600" dirty="0" err="1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esp</a:t>
            </a:r>
            <a:endParaRPr lang="en-US" sz="1600" dirty="0">
              <a:solidFill>
                <a:srgbClr val="800000"/>
              </a:solidFill>
              <a:latin typeface="FiraMono Nerd Font" panose="020B0509050000020004" pitchFamily="49" charset="0"/>
              <a:ea typeface="FiraMono Nerd Font" panose="020B0509050000020004" pitchFamily="49" charset="0"/>
            </a:endParaRPr>
          </a:p>
          <a:p>
            <a:pPr lvl="0"/>
            <a:r>
              <a:rPr lang="en-US" sz="1600" b="1" dirty="0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1176   # Call </a:t>
            </a:r>
            <a:r>
              <a:rPr lang="en-US" sz="1600" b="1" dirty="0" err="1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mpenter</a:t>
            </a:r>
            <a:r>
              <a:rPr lang="en-US" sz="1600" b="1" dirty="0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()</a:t>
            </a:r>
          </a:p>
          <a:p>
            <a:pPr lvl="0"/>
            <a:r>
              <a:rPr lang="en-US" sz="1600" dirty="0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1177   call *(start−8)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81B352E-A8D2-3446-C826-F36BBF89417B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6172200" y="6053040"/>
            <a:ext cx="3403440" cy="1262160"/>
          </a:xfrm>
        </p:spPr>
        <p:txBody>
          <a:bodyPr/>
          <a:lstStyle/>
          <a:p>
            <a:pPr lvl="0"/>
            <a:r>
              <a:rPr lang="en-US"/>
              <a:t>entryother.S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F5788485-270B-809E-D0B9-5CE8085B6B20}"/>
              </a:ext>
            </a:extLst>
          </p:cNvPr>
          <p:cNvSpPr/>
          <p:nvPr/>
        </p:nvSpPr>
        <p:spPr>
          <a:xfrm>
            <a:off x="228600" y="2113200"/>
            <a:ext cx="8001000" cy="13158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36720">
            <a:solidFill>
              <a:srgbClr val="FF0000"/>
            </a:solidFill>
            <a:prstDash val="solid"/>
          </a:ln>
        </p:spPr>
        <p:txBody>
          <a:bodyPr wrap="none" lIns="108000" tIns="62999" rIns="108000" bIns="62999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9FB692E-B26F-0B04-9E52-E3F770B2F72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457200"/>
            <a:ext cx="9071640" cy="6629400"/>
          </a:xfrm>
        </p:spPr>
        <p:txBody>
          <a:bodyPr>
            <a:normAutofit/>
          </a:bodyPr>
          <a:lstStyle/>
          <a:p>
            <a:pPr lvl="0"/>
            <a:r>
              <a:rPr lang="en-US" sz="1600" b="1" dirty="0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1162   # Turn on page size extension for 4Mbyte pages</a:t>
            </a:r>
          </a:p>
          <a:p>
            <a:pPr lvl="0"/>
            <a:r>
              <a:rPr lang="en-US" sz="1600" dirty="0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1163   </a:t>
            </a:r>
            <a:r>
              <a:rPr lang="en-US" sz="1600" dirty="0" err="1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movl</a:t>
            </a:r>
            <a:r>
              <a:rPr lang="en-US" sz="1600" dirty="0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%cr4, %</a:t>
            </a:r>
            <a:r>
              <a:rPr lang="en-US" sz="1600" dirty="0" err="1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eax</a:t>
            </a:r>
            <a:endParaRPr lang="en-US" sz="1600" dirty="0">
              <a:solidFill>
                <a:srgbClr val="800000"/>
              </a:solidFill>
              <a:latin typeface="FiraMono Nerd Font" panose="020B0509050000020004" pitchFamily="49" charset="0"/>
              <a:ea typeface="FiraMono Nerd Font" panose="020B0509050000020004" pitchFamily="49" charset="0"/>
            </a:endParaRPr>
          </a:p>
          <a:p>
            <a:pPr lvl="0"/>
            <a:r>
              <a:rPr lang="en-US" sz="1600" dirty="0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1164   </a:t>
            </a:r>
            <a:r>
              <a:rPr lang="en-US" sz="1600" dirty="0" err="1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orl</a:t>
            </a:r>
            <a:r>
              <a:rPr lang="en-US" sz="1600" dirty="0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$(CR4_PSE), %</a:t>
            </a:r>
            <a:r>
              <a:rPr lang="en-US" sz="1600" dirty="0" err="1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eax</a:t>
            </a:r>
            <a:endParaRPr lang="en-US" sz="1600" dirty="0">
              <a:solidFill>
                <a:srgbClr val="800000"/>
              </a:solidFill>
              <a:latin typeface="FiraMono Nerd Font" panose="020B0509050000020004" pitchFamily="49" charset="0"/>
              <a:ea typeface="FiraMono Nerd Font" panose="020B0509050000020004" pitchFamily="49" charset="0"/>
            </a:endParaRPr>
          </a:p>
          <a:p>
            <a:pPr lvl="0"/>
            <a:r>
              <a:rPr lang="en-US" sz="1600" dirty="0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1165   </a:t>
            </a:r>
            <a:r>
              <a:rPr lang="en-US" sz="1600" dirty="0" err="1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movl</a:t>
            </a:r>
            <a:r>
              <a:rPr lang="en-US" sz="1600" dirty="0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%</a:t>
            </a:r>
            <a:r>
              <a:rPr lang="en-US" sz="1600" dirty="0" err="1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eax</a:t>
            </a:r>
            <a:r>
              <a:rPr lang="en-US" sz="1600" dirty="0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, %cr4</a:t>
            </a:r>
          </a:p>
          <a:p>
            <a:pPr lvl="0"/>
            <a:r>
              <a:rPr lang="en-US" sz="1600" b="1" dirty="0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1166   # Use </a:t>
            </a:r>
            <a:r>
              <a:rPr lang="en-US" sz="1600" b="1" dirty="0" err="1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enterpgdir</a:t>
            </a:r>
            <a:r>
              <a:rPr lang="en-US" sz="1600" b="1" dirty="0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as our initial page table</a:t>
            </a:r>
          </a:p>
          <a:p>
            <a:pPr lvl="0"/>
            <a:r>
              <a:rPr lang="en-US" sz="1600" dirty="0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1167   </a:t>
            </a:r>
            <a:r>
              <a:rPr lang="en-US" sz="1600" dirty="0" err="1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movl</a:t>
            </a:r>
            <a:r>
              <a:rPr lang="en-US" sz="1600" dirty="0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(start−12), %</a:t>
            </a:r>
            <a:r>
              <a:rPr lang="en-US" sz="1600" dirty="0" err="1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eax</a:t>
            </a:r>
            <a:endParaRPr lang="en-US" sz="1600" dirty="0">
              <a:solidFill>
                <a:srgbClr val="800000"/>
              </a:solidFill>
              <a:latin typeface="FiraMono Nerd Font" panose="020B0509050000020004" pitchFamily="49" charset="0"/>
              <a:ea typeface="FiraMono Nerd Font" panose="020B0509050000020004" pitchFamily="49" charset="0"/>
            </a:endParaRPr>
          </a:p>
          <a:p>
            <a:pPr lvl="0"/>
            <a:r>
              <a:rPr lang="en-US" sz="1600" dirty="0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1168   </a:t>
            </a:r>
            <a:r>
              <a:rPr lang="en-US" sz="1600" dirty="0" err="1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movl</a:t>
            </a:r>
            <a:r>
              <a:rPr lang="en-US" sz="1600" dirty="0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%</a:t>
            </a:r>
            <a:r>
              <a:rPr lang="en-US" sz="1600" dirty="0" err="1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eax</a:t>
            </a:r>
            <a:r>
              <a:rPr lang="en-US" sz="1600" dirty="0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, %cr3</a:t>
            </a:r>
          </a:p>
          <a:p>
            <a:pPr lvl="0"/>
            <a:r>
              <a:rPr lang="en-US" sz="1600" b="1" dirty="0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1169  # Turn on paging.</a:t>
            </a:r>
          </a:p>
          <a:p>
            <a:pPr lvl="0"/>
            <a:r>
              <a:rPr lang="en-US" sz="1600" dirty="0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1170   </a:t>
            </a:r>
            <a:r>
              <a:rPr lang="en-US" sz="1600" dirty="0" err="1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movl</a:t>
            </a:r>
            <a:r>
              <a:rPr lang="en-US" sz="1600" dirty="0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%cr0, %</a:t>
            </a:r>
            <a:r>
              <a:rPr lang="en-US" sz="1600" dirty="0" err="1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eax</a:t>
            </a:r>
            <a:endParaRPr lang="en-US" sz="1600" dirty="0">
              <a:solidFill>
                <a:srgbClr val="800000"/>
              </a:solidFill>
              <a:latin typeface="FiraMono Nerd Font" panose="020B0509050000020004" pitchFamily="49" charset="0"/>
              <a:ea typeface="FiraMono Nerd Font" panose="020B0509050000020004" pitchFamily="49" charset="0"/>
            </a:endParaRPr>
          </a:p>
          <a:p>
            <a:pPr lvl="0"/>
            <a:r>
              <a:rPr lang="en-US" sz="1600" dirty="0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1171   </a:t>
            </a:r>
            <a:r>
              <a:rPr lang="en-US" sz="1600" dirty="0" err="1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orl</a:t>
            </a:r>
            <a:r>
              <a:rPr lang="en-US" sz="1600" dirty="0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$(CR0_PE|CR0_PG|CR0_WP), %</a:t>
            </a:r>
            <a:r>
              <a:rPr lang="en-US" sz="1600" dirty="0" err="1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eax</a:t>
            </a:r>
            <a:endParaRPr lang="en-US" sz="1600" dirty="0">
              <a:solidFill>
                <a:srgbClr val="800000"/>
              </a:solidFill>
              <a:latin typeface="FiraMono Nerd Font" panose="020B0509050000020004" pitchFamily="49" charset="0"/>
              <a:ea typeface="FiraMono Nerd Font" panose="020B0509050000020004" pitchFamily="49" charset="0"/>
            </a:endParaRPr>
          </a:p>
          <a:p>
            <a:pPr lvl="0"/>
            <a:r>
              <a:rPr lang="en-US" sz="1600" dirty="0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1172   </a:t>
            </a:r>
            <a:r>
              <a:rPr lang="en-US" sz="1600" dirty="0" err="1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movl</a:t>
            </a:r>
            <a:r>
              <a:rPr lang="en-US" sz="1600" dirty="0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%</a:t>
            </a:r>
            <a:r>
              <a:rPr lang="en-US" sz="1600" dirty="0" err="1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eax</a:t>
            </a:r>
            <a:r>
              <a:rPr lang="en-US" sz="1600" dirty="0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, %cr0</a:t>
            </a:r>
          </a:p>
          <a:p>
            <a:pPr lvl="0"/>
            <a:r>
              <a:rPr lang="en-US" sz="1600" dirty="0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1173</a:t>
            </a:r>
          </a:p>
          <a:p>
            <a:pPr lvl="0"/>
            <a:r>
              <a:rPr lang="en-US" sz="1600" b="1" dirty="0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1174   # Switch to the stack allocated by </a:t>
            </a:r>
            <a:r>
              <a:rPr lang="en-US" sz="1600" b="1" dirty="0" err="1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startothers</a:t>
            </a:r>
            <a:r>
              <a:rPr lang="en-US" sz="1600" b="1" dirty="0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()</a:t>
            </a:r>
          </a:p>
          <a:p>
            <a:pPr lvl="0"/>
            <a:r>
              <a:rPr lang="en-US" sz="1600" dirty="0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1175   </a:t>
            </a:r>
            <a:r>
              <a:rPr lang="en-US" sz="1600" dirty="0" err="1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movl</a:t>
            </a:r>
            <a:r>
              <a:rPr lang="en-US" sz="1600" dirty="0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(start−4), %</a:t>
            </a:r>
            <a:r>
              <a:rPr lang="en-US" sz="1600" dirty="0" err="1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esp</a:t>
            </a:r>
            <a:endParaRPr lang="en-US" sz="1600" dirty="0">
              <a:solidFill>
                <a:srgbClr val="800000"/>
              </a:solidFill>
              <a:latin typeface="FiraMono Nerd Font" panose="020B0509050000020004" pitchFamily="49" charset="0"/>
              <a:ea typeface="FiraMono Nerd Font" panose="020B0509050000020004" pitchFamily="49" charset="0"/>
            </a:endParaRPr>
          </a:p>
          <a:p>
            <a:pPr lvl="0"/>
            <a:r>
              <a:rPr lang="en-US" sz="1600" b="1" dirty="0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1176   # Call </a:t>
            </a:r>
            <a:r>
              <a:rPr lang="en-US" sz="1600" b="1" dirty="0" err="1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mpenter</a:t>
            </a:r>
            <a:r>
              <a:rPr lang="en-US" sz="1600" b="1" dirty="0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()</a:t>
            </a:r>
          </a:p>
          <a:p>
            <a:pPr lvl="0"/>
            <a:r>
              <a:rPr lang="en-US" sz="1600" dirty="0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1177   call *(start−8)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4CF6841-68B5-E4BB-3787-D12382865846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6172200" y="6053040"/>
            <a:ext cx="3403440" cy="1262160"/>
          </a:xfrm>
        </p:spPr>
        <p:txBody>
          <a:bodyPr/>
          <a:lstStyle/>
          <a:p>
            <a:pPr lvl="0"/>
            <a:r>
              <a:rPr lang="en-US"/>
              <a:t>entryother.S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CF495ECF-22E5-8615-0953-AA0DE0598855}"/>
              </a:ext>
            </a:extLst>
          </p:cNvPr>
          <p:cNvSpPr/>
          <p:nvPr/>
        </p:nvSpPr>
        <p:spPr>
          <a:xfrm>
            <a:off x="228600" y="3373199"/>
            <a:ext cx="8001000" cy="165599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36720">
            <a:solidFill>
              <a:srgbClr val="FF0000"/>
            </a:solidFill>
            <a:prstDash val="solid"/>
          </a:ln>
        </p:spPr>
        <p:txBody>
          <a:bodyPr wrap="none" lIns="108000" tIns="62999" rIns="108000" bIns="62999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5B1749A-4AA7-23CC-7F11-55315B678AB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457200"/>
            <a:ext cx="9071640" cy="6629400"/>
          </a:xfrm>
        </p:spPr>
        <p:txBody>
          <a:bodyPr>
            <a:normAutofit/>
          </a:bodyPr>
          <a:lstStyle/>
          <a:p>
            <a:pPr lvl="0"/>
            <a:r>
              <a:rPr lang="en-US" sz="1600" b="1" dirty="0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1162   # Turn on page size extension for 4Mbyte pages</a:t>
            </a:r>
          </a:p>
          <a:p>
            <a:pPr lvl="0"/>
            <a:r>
              <a:rPr lang="en-US" sz="1600" dirty="0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1163   </a:t>
            </a:r>
            <a:r>
              <a:rPr lang="en-US" sz="1600" dirty="0" err="1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movl</a:t>
            </a:r>
            <a:r>
              <a:rPr lang="en-US" sz="1600" dirty="0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%cr4, %</a:t>
            </a:r>
            <a:r>
              <a:rPr lang="en-US" sz="1600" dirty="0" err="1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eax</a:t>
            </a:r>
            <a:endParaRPr lang="en-US" sz="1600" dirty="0">
              <a:solidFill>
                <a:srgbClr val="800000"/>
              </a:solidFill>
              <a:latin typeface="FiraMono Nerd Font" panose="020B0509050000020004" pitchFamily="49" charset="0"/>
              <a:ea typeface="FiraMono Nerd Font" panose="020B0509050000020004" pitchFamily="49" charset="0"/>
            </a:endParaRPr>
          </a:p>
          <a:p>
            <a:pPr lvl="0"/>
            <a:r>
              <a:rPr lang="en-US" sz="1600" dirty="0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1164   </a:t>
            </a:r>
            <a:r>
              <a:rPr lang="en-US" sz="1600" dirty="0" err="1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orl</a:t>
            </a:r>
            <a:r>
              <a:rPr lang="en-US" sz="1600" dirty="0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$(CR4_PSE), %</a:t>
            </a:r>
            <a:r>
              <a:rPr lang="en-US" sz="1600" dirty="0" err="1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eax</a:t>
            </a:r>
            <a:endParaRPr lang="en-US" sz="1600" dirty="0">
              <a:solidFill>
                <a:srgbClr val="800000"/>
              </a:solidFill>
              <a:latin typeface="FiraMono Nerd Font" panose="020B0509050000020004" pitchFamily="49" charset="0"/>
              <a:ea typeface="FiraMono Nerd Font" panose="020B0509050000020004" pitchFamily="49" charset="0"/>
            </a:endParaRPr>
          </a:p>
          <a:p>
            <a:pPr lvl="0"/>
            <a:r>
              <a:rPr lang="en-US" sz="1600" dirty="0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1165   </a:t>
            </a:r>
            <a:r>
              <a:rPr lang="en-US" sz="1600" dirty="0" err="1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movl</a:t>
            </a:r>
            <a:r>
              <a:rPr lang="en-US" sz="1600" dirty="0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%</a:t>
            </a:r>
            <a:r>
              <a:rPr lang="en-US" sz="1600" dirty="0" err="1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eax</a:t>
            </a:r>
            <a:r>
              <a:rPr lang="en-US" sz="1600" dirty="0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, %cr4</a:t>
            </a:r>
          </a:p>
          <a:p>
            <a:pPr lvl="0"/>
            <a:r>
              <a:rPr lang="en-US" sz="1600" b="1" dirty="0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1166   # Use </a:t>
            </a:r>
            <a:r>
              <a:rPr lang="en-US" sz="1600" b="1" dirty="0" err="1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enterpgdir</a:t>
            </a:r>
            <a:r>
              <a:rPr lang="en-US" sz="1600" b="1" dirty="0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as our initial page table</a:t>
            </a:r>
          </a:p>
          <a:p>
            <a:pPr lvl="0"/>
            <a:r>
              <a:rPr lang="en-US" sz="1600" dirty="0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1167   </a:t>
            </a:r>
            <a:r>
              <a:rPr lang="en-US" sz="1600" dirty="0" err="1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movl</a:t>
            </a:r>
            <a:r>
              <a:rPr lang="en-US" sz="1600" dirty="0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(start−12), %</a:t>
            </a:r>
            <a:r>
              <a:rPr lang="en-US" sz="1600" dirty="0" err="1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eax</a:t>
            </a:r>
            <a:endParaRPr lang="en-US" sz="1600" dirty="0">
              <a:solidFill>
                <a:srgbClr val="800000"/>
              </a:solidFill>
              <a:latin typeface="FiraMono Nerd Font" panose="020B0509050000020004" pitchFamily="49" charset="0"/>
              <a:ea typeface="FiraMono Nerd Font" panose="020B0509050000020004" pitchFamily="49" charset="0"/>
            </a:endParaRPr>
          </a:p>
          <a:p>
            <a:pPr lvl="0"/>
            <a:r>
              <a:rPr lang="en-US" sz="1600" dirty="0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1168   </a:t>
            </a:r>
            <a:r>
              <a:rPr lang="en-US" sz="1600" dirty="0" err="1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movl</a:t>
            </a:r>
            <a:r>
              <a:rPr lang="en-US" sz="1600" dirty="0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%</a:t>
            </a:r>
            <a:r>
              <a:rPr lang="en-US" sz="1600" dirty="0" err="1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eax</a:t>
            </a:r>
            <a:r>
              <a:rPr lang="en-US" sz="1600" dirty="0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, %cr3</a:t>
            </a:r>
          </a:p>
          <a:p>
            <a:pPr lvl="0"/>
            <a:r>
              <a:rPr lang="en-US" sz="1600" b="1" dirty="0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1169  # Turn on paging.</a:t>
            </a:r>
          </a:p>
          <a:p>
            <a:pPr lvl="0"/>
            <a:r>
              <a:rPr lang="en-US" sz="1600" dirty="0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1170   </a:t>
            </a:r>
            <a:r>
              <a:rPr lang="en-US" sz="1600" dirty="0" err="1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movl</a:t>
            </a:r>
            <a:r>
              <a:rPr lang="en-US" sz="1600" dirty="0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%cr0, %</a:t>
            </a:r>
            <a:r>
              <a:rPr lang="en-US" sz="1600" dirty="0" err="1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eax</a:t>
            </a:r>
            <a:endParaRPr lang="en-US" sz="1600" dirty="0">
              <a:solidFill>
                <a:srgbClr val="800000"/>
              </a:solidFill>
              <a:latin typeface="FiraMono Nerd Font" panose="020B0509050000020004" pitchFamily="49" charset="0"/>
              <a:ea typeface="FiraMono Nerd Font" panose="020B0509050000020004" pitchFamily="49" charset="0"/>
            </a:endParaRPr>
          </a:p>
          <a:p>
            <a:pPr lvl="0"/>
            <a:r>
              <a:rPr lang="en-US" sz="1600" dirty="0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1171   </a:t>
            </a:r>
            <a:r>
              <a:rPr lang="en-US" sz="1600" dirty="0" err="1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orl</a:t>
            </a:r>
            <a:r>
              <a:rPr lang="en-US" sz="1600" dirty="0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$(CR0_PE|CR0_PG|CR0_WP), %</a:t>
            </a:r>
            <a:r>
              <a:rPr lang="en-US" sz="1600" dirty="0" err="1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eax</a:t>
            </a:r>
            <a:endParaRPr lang="en-US" sz="1600" dirty="0">
              <a:solidFill>
                <a:srgbClr val="800000"/>
              </a:solidFill>
              <a:latin typeface="FiraMono Nerd Font" panose="020B0509050000020004" pitchFamily="49" charset="0"/>
              <a:ea typeface="FiraMono Nerd Font" panose="020B0509050000020004" pitchFamily="49" charset="0"/>
            </a:endParaRPr>
          </a:p>
          <a:p>
            <a:pPr lvl="0"/>
            <a:r>
              <a:rPr lang="en-US" sz="1600" dirty="0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1172   </a:t>
            </a:r>
            <a:r>
              <a:rPr lang="en-US" sz="1600" dirty="0" err="1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movl</a:t>
            </a:r>
            <a:r>
              <a:rPr lang="en-US" sz="1600" dirty="0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%</a:t>
            </a:r>
            <a:r>
              <a:rPr lang="en-US" sz="1600" dirty="0" err="1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eax</a:t>
            </a:r>
            <a:r>
              <a:rPr lang="en-US" sz="1600" dirty="0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, %cr0</a:t>
            </a:r>
          </a:p>
          <a:p>
            <a:pPr lvl="0"/>
            <a:r>
              <a:rPr lang="en-US" sz="1600" dirty="0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1173</a:t>
            </a:r>
          </a:p>
          <a:p>
            <a:pPr lvl="0"/>
            <a:r>
              <a:rPr lang="en-US" sz="1600" b="1" dirty="0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1174   # Switch to the stack allocated by </a:t>
            </a:r>
            <a:r>
              <a:rPr lang="en-US" sz="1600" b="1" dirty="0" err="1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startothers</a:t>
            </a:r>
            <a:r>
              <a:rPr lang="en-US" sz="1600" b="1" dirty="0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()</a:t>
            </a:r>
          </a:p>
          <a:p>
            <a:pPr lvl="0"/>
            <a:r>
              <a:rPr lang="en-US" sz="1600" dirty="0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1175   </a:t>
            </a:r>
            <a:r>
              <a:rPr lang="en-US" sz="1600" dirty="0" err="1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movl</a:t>
            </a:r>
            <a:r>
              <a:rPr lang="en-US" sz="1600" dirty="0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</a:t>
            </a:r>
            <a:r>
              <a:rPr lang="en-US" sz="1600" dirty="0">
                <a:solidFill>
                  <a:srgbClr val="3399FF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(start−4)</a:t>
            </a:r>
            <a:r>
              <a:rPr lang="en-US" sz="1600" dirty="0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, %</a:t>
            </a:r>
            <a:r>
              <a:rPr lang="en-US" sz="1600" dirty="0" err="1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esp</a:t>
            </a:r>
            <a:endParaRPr lang="en-US" sz="1600" dirty="0">
              <a:solidFill>
                <a:srgbClr val="800000"/>
              </a:solidFill>
              <a:latin typeface="FiraMono Nerd Font" panose="020B0509050000020004" pitchFamily="49" charset="0"/>
              <a:ea typeface="FiraMono Nerd Font" panose="020B0509050000020004" pitchFamily="49" charset="0"/>
            </a:endParaRPr>
          </a:p>
          <a:p>
            <a:pPr lvl="0"/>
            <a:r>
              <a:rPr lang="en-US" sz="1600" b="1" dirty="0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1176   # Call </a:t>
            </a:r>
            <a:r>
              <a:rPr lang="en-US" sz="1600" b="1" dirty="0" err="1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mpenter</a:t>
            </a:r>
            <a:r>
              <a:rPr lang="en-US" sz="1600" b="1" dirty="0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()</a:t>
            </a:r>
          </a:p>
          <a:p>
            <a:pPr lvl="0"/>
            <a:r>
              <a:rPr lang="en-US" sz="1600" dirty="0">
                <a:solidFill>
                  <a:srgbClr val="8000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1177   call </a:t>
            </a:r>
            <a:r>
              <a:rPr lang="en-US" sz="1600" dirty="0">
                <a:solidFill>
                  <a:srgbClr val="3399FF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*(start−8)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1F6B4B9-B523-647A-5224-49E3CF92268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6172200" y="6053040"/>
            <a:ext cx="3403440" cy="1262160"/>
          </a:xfrm>
        </p:spPr>
        <p:txBody>
          <a:bodyPr/>
          <a:lstStyle/>
          <a:p>
            <a:pPr lvl="0"/>
            <a:r>
              <a:rPr lang="en-US"/>
              <a:t>entryother.S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3917AE6-16A2-4B27-38FD-3C218B746A0E}"/>
              </a:ext>
            </a:extLst>
          </p:cNvPr>
          <p:cNvSpPr/>
          <p:nvPr/>
        </p:nvSpPr>
        <p:spPr>
          <a:xfrm>
            <a:off x="228600" y="5461200"/>
            <a:ext cx="8001000" cy="165599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36720">
            <a:solidFill>
              <a:srgbClr val="FF0000"/>
            </a:solidFill>
            <a:prstDash val="solid"/>
          </a:ln>
        </p:spPr>
        <p:txBody>
          <a:bodyPr wrap="none" lIns="108000" tIns="62999" rIns="108000" bIns="62999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F8DB6E8-12C6-53DE-DCCB-125DF4482DA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457200"/>
            <a:ext cx="9071640" cy="6629400"/>
          </a:xfrm>
        </p:spPr>
        <p:txBody>
          <a:bodyPr>
            <a:normAutofit/>
          </a:bodyPr>
          <a:lstStyle/>
          <a:p>
            <a:pPr lvl="0"/>
            <a:r>
              <a:rPr lang="en-US" sz="28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1251 static void</a:t>
            </a:r>
          </a:p>
          <a:p>
            <a:pPr lvl="0"/>
            <a:r>
              <a:rPr lang="en-US" sz="28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1252 </a:t>
            </a:r>
            <a:r>
              <a:rPr lang="en-US" sz="28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mpenter</a:t>
            </a:r>
            <a:r>
              <a:rPr lang="en-US" sz="28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(void)</a:t>
            </a:r>
          </a:p>
          <a:p>
            <a:pPr lvl="0"/>
            <a:r>
              <a:rPr lang="en-US" sz="28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1253 {</a:t>
            </a:r>
          </a:p>
          <a:p>
            <a:pPr lvl="0"/>
            <a:r>
              <a:rPr lang="en-US" sz="28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1254   </a:t>
            </a:r>
            <a:r>
              <a:rPr lang="en-US" sz="2800" dirty="0" err="1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switchkvm</a:t>
            </a:r>
            <a:r>
              <a:rPr lang="en-US" sz="28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();</a:t>
            </a:r>
          </a:p>
          <a:p>
            <a:pPr lvl="0"/>
            <a:r>
              <a:rPr lang="en-US" sz="28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1255   </a:t>
            </a:r>
            <a:r>
              <a:rPr lang="en-US" sz="28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seginit</a:t>
            </a:r>
            <a:r>
              <a:rPr lang="en-US" sz="28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();</a:t>
            </a:r>
          </a:p>
          <a:p>
            <a:pPr lvl="0"/>
            <a:r>
              <a:rPr lang="en-US" sz="28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1256   </a:t>
            </a:r>
            <a:r>
              <a:rPr lang="en-US" sz="28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lapicinit</a:t>
            </a:r>
            <a:r>
              <a:rPr lang="en-US" sz="28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();</a:t>
            </a:r>
          </a:p>
          <a:p>
            <a:pPr lvl="0"/>
            <a:r>
              <a:rPr lang="en-US" sz="28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1257   </a:t>
            </a:r>
            <a:r>
              <a:rPr lang="en-US" sz="28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mpmain</a:t>
            </a:r>
            <a:r>
              <a:rPr lang="en-US" sz="28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();</a:t>
            </a:r>
          </a:p>
          <a:p>
            <a:pPr lvl="0"/>
            <a:r>
              <a:rPr lang="en-US" sz="28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1258 }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8A5A47F-B851-A50B-FC7D-D8386136810C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457200"/>
            <a:ext cx="9071640" cy="6629400"/>
          </a:xfrm>
        </p:spPr>
        <p:txBody>
          <a:bodyPr>
            <a:normAutofit/>
          </a:bodyPr>
          <a:lstStyle/>
          <a:p>
            <a:pPr lvl="0"/>
            <a:r>
              <a:rPr lang="en-US" sz="28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1251 static void</a:t>
            </a:r>
          </a:p>
          <a:p>
            <a:pPr lvl="0"/>
            <a:r>
              <a:rPr lang="en-US" sz="28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1252 </a:t>
            </a:r>
            <a:r>
              <a:rPr lang="en-US" sz="28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mpenter</a:t>
            </a:r>
            <a:r>
              <a:rPr lang="en-US" sz="28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(void)</a:t>
            </a:r>
          </a:p>
          <a:p>
            <a:pPr lvl="0"/>
            <a:r>
              <a:rPr lang="en-US" sz="28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1253 {</a:t>
            </a:r>
          </a:p>
          <a:p>
            <a:pPr lvl="0"/>
            <a:r>
              <a:rPr lang="en-US" sz="28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1254   </a:t>
            </a:r>
            <a:r>
              <a:rPr lang="en-US" sz="28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switchkvm</a:t>
            </a:r>
            <a:r>
              <a:rPr lang="en-US" sz="28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();</a:t>
            </a:r>
          </a:p>
          <a:p>
            <a:pPr lvl="0"/>
            <a:r>
              <a:rPr lang="en-US" sz="28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1255   </a:t>
            </a:r>
            <a:r>
              <a:rPr lang="en-US" sz="2800" dirty="0" err="1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seginit</a:t>
            </a:r>
            <a:r>
              <a:rPr lang="en-US" sz="28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();</a:t>
            </a:r>
          </a:p>
          <a:p>
            <a:pPr lvl="0"/>
            <a:r>
              <a:rPr lang="en-US" sz="28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1256   </a:t>
            </a:r>
            <a:r>
              <a:rPr lang="en-US" sz="28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lapicinit</a:t>
            </a:r>
            <a:r>
              <a:rPr lang="en-US" sz="28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();</a:t>
            </a:r>
          </a:p>
          <a:p>
            <a:pPr lvl="0"/>
            <a:r>
              <a:rPr lang="en-US" sz="28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1257   </a:t>
            </a:r>
            <a:r>
              <a:rPr lang="en-US" sz="28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mpmain</a:t>
            </a:r>
            <a:r>
              <a:rPr lang="en-US" sz="28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();</a:t>
            </a:r>
          </a:p>
          <a:p>
            <a:pPr lvl="0"/>
            <a:r>
              <a:rPr lang="en-US" sz="28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1258 }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7925B3C-70DC-7097-2637-FEB42908D4B0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572000" y="1143000"/>
            <a:ext cx="5460840" cy="1262160"/>
          </a:xfrm>
        </p:spPr>
        <p:txBody>
          <a:bodyPr/>
          <a:lstStyle/>
          <a:p>
            <a:pPr lvl="0"/>
            <a:r>
              <a:rPr lang="en-US"/>
              <a:t>Init segments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9283664-FF31-2BD9-0558-FA85B4A7DB6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457200"/>
            <a:ext cx="9071640" cy="6629400"/>
          </a:xfrm>
        </p:spPr>
        <p:txBody>
          <a:bodyPr>
            <a:normAutofit fontScale="47500" lnSpcReduction="20000"/>
          </a:bodyPr>
          <a:lstStyle/>
          <a:p>
            <a:pPr lvl="0"/>
            <a:r>
              <a:rPr lang="en-US" sz="36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seginit</a:t>
            </a:r>
            <a:r>
              <a:rPr lang="en-US" sz="3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(void)</a:t>
            </a:r>
          </a:p>
          <a:p>
            <a:pPr lvl="0"/>
            <a:r>
              <a:rPr lang="en-US" sz="3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{</a:t>
            </a:r>
          </a:p>
          <a:p>
            <a:pPr lvl="0"/>
            <a:r>
              <a:rPr lang="en-US" sz="3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 struct </a:t>
            </a:r>
            <a:r>
              <a:rPr lang="en-US" sz="36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cpu</a:t>
            </a:r>
            <a:r>
              <a:rPr lang="en-US" sz="3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*c;</a:t>
            </a:r>
          </a:p>
          <a:p>
            <a:pPr lvl="0"/>
            <a:endParaRPr lang="en-US" sz="3600" dirty="0">
              <a:solidFill>
                <a:srgbClr val="993366"/>
              </a:solidFill>
              <a:latin typeface="FiraMono Nerd Font" panose="020B0509050000020004" pitchFamily="49" charset="0"/>
              <a:ea typeface="FiraMono Nerd Font" panose="020B0509050000020004" pitchFamily="49" charset="0"/>
            </a:endParaRPr>
          </a:p>
          <a:p>
            <a:pPr lvl="0"/>
            <a:r>
              <a:rPr lang="en-US" sz="3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 // Map "logical" addresses to virtual addresses using identity map.</a:t>
            </a:r>
          </a:p>
          <a:p>
            <a:pPr lvl="0"/>
            <a:r>
              <a:rPr lang="en-US" sz="3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 // Cannot share a CODE descriptor for both kernel and user</a:t>
            </a:r>
          </a:p>
          <a:p>
            <a:pPr lvl="0"/>
            <a:r>
              <a:rPr lang="en-US" sz="3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 // because it would have to have DPL_USR, but the CPU forbids</a:t>
            </a:r>
          </a:p>
          <a:p>
            <a:pPr lvl="0"/>
            <a:r>
              <a:rPr lang="en-US" sz="3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 // an interrupt from CPL=0 to DPL=3.</a:t>
            </a:r>
          </a:p>
          <a:p>
            <a:pPr lvl="0"/>
            <a:r>
              <a:rPr lang="en-US" sz="36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 c = &amp;</a:t>
            </a:r>
            <a:r>
              <a:rPr lang="en-US" sz="3600" dirty="0" err="1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cpus</a:t>
            </a:r>
            <a:r>
              <a:rPr lang="en-US" sz="36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[</a:t>
            </a:r>
            <a:r>
              <a:rPr lang="en-US" sz="3600" dirty="0" err="1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cpuid</a:t>
            </a:r>
            <a:r>
              <a:rPr lang="en-US" sz="36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()];</a:t>
            </a:r>
          </a:p>
          <a:p>
            <a:pPr lvl="0"/>
            <a:r>
              <a:rPr lang="en-US" sz="3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 c-&gt;</a:t>
            </a:r>
            <a:r>
              <a:rPr lang="en-US" sz="36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gdt</a:t>
            </a:r>
            <a:r>
              <a:rPr lang="en-US" sz="3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[SEG_KCODE] = SEG(STA_X|STA_R, 0, 0xffffffff, 0);</a:t>
            </a:r>
          </a:p>
          <a:p>
            <a:pPr lvl="0"/>
            <a:r>
              <a:rPr lang="en-US" sz="3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 c-&gt;</a:t>
            </a:r>
            <a:r>
              <a:rPr lang="en-US" sz="36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gdt</a:t>
            </a:r>
            <a:r>
              <a:rPr lang="en-US" sz="3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[SEG_KDATA] = SEG(STA_W, 0, 0xffffffff, 0);</a:t>
            </a:r>
          </a:p>
          <a:p>
            <a:pPr lvl="0"/>
            <a:r>
              <a:rPr lang="en-US" sz="3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 c-&gt;</a:t>
            </a:r>
            <a:r>
              <a:rPr lang="en-US" sz="36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gdt</a:t>
            </a:r>
            <a:r>
              <a:rPr lang="en-US" sz="3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[SEG_UCODE] = SEG(STA_X|STA_R, 0, 0xffffffff, DPL_USER);</a:t>
            </a:r>
          </a:p>
          <a:p>
            <a:pPr lvl="0"/>
            <a:r>
              <a:rPr lang="en-US" sz="3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 c-&gt;</a:t>
            </a:r>
            <a:r>
              <a:rPr lang="en-US" sz="36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gdt</a:t>
            </a:r>
            <a:r>
              <a:rPr lang="en-US" sz="3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[SEG_UDATA] = SEG(STA_W, 0, 0xffffffff, DPL_USER);</a:t>
            </a:r>
          </a:p>
          <a:p>
            <a:pPr lvl="0"/>
            <a:r>
              <a:rPr lang="en-US" sz="3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 </a:t>
            </a:r>
            <a:r>
              <a:rPr lang="en-US" sz="36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lgdt</a:t>
            </a:r>
            <a:r>
              <a:rPr lang="en-US" sz="3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(c-&gt;</a:t>
            </a:r>
            <a:r>
              <a:rPr lang="en-US" sz="36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gdt</a:t>
            </a:r>
            <a:r>
              <a:rPr lang="en-US" sz="3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, </a:t>
            </a:r>
            <a:r>
              <a:rPr lang="en-US" sz="36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sizeof</a:t>
            </a:r>
            <a:r>
              <a:rPr lang="en-US" sz="3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(c-&gt;</a:t>
            </a:r>
            <a:r>
              <a:rPr lang="en-US" sz="36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gdt</a:t>
            </a:r>
            <a:r>
              <a:rPr lang="en-US" sz="3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));</a:t>
            </a:r>
          </a:p>
          <a:p>
            <a:pPr lvl="0"/>
            <a:r>
              <a:rPr lang="en-US" sz="3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}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725FFE6-D856-3B7C-67D6-1BE162EB939B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115159" y="301320"/>
            <a:ext cx="5460840" cy="1262160"/>
          </a:xfrm>
        </p:spPr>
        <p:txBody>
          <a:bodyPr/>
          <a:lstStyle/>
          <a:p>
            <a:pPr lvl="0"/>
            <a:r>
              <a:rPr lang="en-US"/>
              <a:t>Init segments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2DAD5D4F-A37D-6470-7D29-6EB047A22DA7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503999" y="301320"/>
            <a:ext cx="9071640" cy="5851800"/>
          </a:xfrm>
        </p:spPr>
        <p:txBody>
          <a:bodyPr anchor="ctr"/>
          <a:lstStyle/>
          <a:p>
            <a:pPr lvl="0" algn="ctr"/>
            <a:r>
              <a:rPr lang="en-US" sz="4800"/>
              <a:t>Starting other CPUs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A5618-D01F-EC58-A6E5-05C457810B7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pPr lvl="0"/>
            <a:r>
              <a:rPr lang="en-US"/>
              <a:t>Per-CPU variables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861BB4-4259-829F-8A11-6267A4E97C79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769040"/>
            <a:ext cx="9071640" cy="4384440"/>
          </a:xfrm>
        </p:spPr>
        <p:txBody>
          <a:bodyPr/>
          <a:lstStyle/>
          <a:p>
            <a:pPr marL="457200" lvl="0" indent="-457200">
              <a:buSzPct val="45000"/>
              <a:buFont typeface="Arial" panose="020B0604020202020204" pitchFamily="34" charset="0"/>
              <a:buChar char="•"/>
            </a:pPr>
            <a:r>
              <a:rPr lang="en-US" dirty="0"/>
              <a:t>Variables private to each CPU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29980-8FC2-EC25-1AF2-2E9F450550F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pPr lvl="0"/>
            <a:r>
              <a:rPr lang="en-US"/>
              <a:t>Per-CPU variables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FC6CA4-52C0-1935-309E-EC4180C2E3B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769040"/>
            <a:ext cx="9071640" cy="4384440"/>
          </a:xfrm>
        </p:spPr>
        <p:txBody>
          <a:bodyPr/>
          <a:lstStyle/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Variables private to each CPU</a:t>
            </a:r>
          </a:p>
          <a:p>
            <a:pPr marL="457200" lvl="1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3200" dirty="0">
                <a:latin typeface="Liberation Sans" pitchFamily="18"/>
              </a:rPr>
              <a:t>Current running process</a:t>
            </a:r>
          </a:p>
          <a:p>
            <a:pPr marL="457200" lvl="1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3200" dirty="0">
                <a:latin typeface="Liberation Sans" pitchFamily="18"/>
              </a:rPr>
              <a:t>Kernel stack for interrupts</a:t>
            </a:r>
          </a:p>
          <a:p>
            <a:pPr marL="914400" lvl="3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3000" dirty="0">
                <a:latin typeface="Liberation Sans" pitchFamily="18"/>
              </a:rPr>
              <a:t>Hence, TSS that stores that stack</a:t>
            </a:r>
          </a:p>
          <a:p>
            <a:pPr marL="0" lvl="2" indent="0" hangingPunct="0">
              <a:spcBef>
                <a:spcPts val="0"/>
              </a:spcBef>
              <a:spcAft>
                <a:spcPts val="1414"/>
              </a:spcAft>
              <a:buSzPct val="75000"/>
              <a:buFont typeface="StarSymbol"/>
              <a:buChar char="–"/>
            </a:pPr>
            <a:endParaRPr lang="en-US" sz="3200" dirty="0">
              <a:latin typeface="Liberation Sans" pitchFamily="18"/>
            </a:endParaRPr>
          </a:p>
          <a:p>
            <a:pPr lvl="0"/>
            <a:r>
              <a:rPr lang="en-US" sz="3600" dirty="0">
                <a:solidFill>
                  <a:srgbClr val="993366"/>
                </a:solidFill>
                <a:latin typeface="LMMono10" pitchFamily="17"/>
              </a:rPr>
              <a:t>struct </a:t>
            </a:r>
            <a:r>
              <a:rPr lang="en-US" sz="3600" dirty="0" err="1">
                <a:solidFill>
                  <a:srgbClr val="993366"/>
                </a:solidFill>
                <a:latin typeface="LMMono10" pitchFamily="17"/>
              </a:rPr>
              <a:t>cpu</a:t>
            </a:r>
            <a:r>
              <a:rPr lang="en-US" sz="3600" dirty="0">
                <a:solidFill>
                  <a:srgbClr val="993366"/>
                </a:solidFill>
                <a:latin typeface="LMMono10" pitchFamily="17"/>
              </a:rPr>
              <a:t> </a:t>
            </a:r>
            <a:r>
              <a:rPr lang="en-US" sz="3600" dirty="0" err="1">
                <a:solidFill>
                  <a:srgbClr val="993366"/>
                </a:solidFill>
                <a:latin typeface="LMMono10" pitchFamily="17"/>
              </a:rPr>
              <a:t>cpus</a:t>
            </a:r>
            <a:r>
              <a:rPr lang="en-US" sz="3600" dirty="0">
                <a:solidFill>
                  <a:srgbClr val="993366"/>
                </a:solidFill>
                <a:latin typeface="LMMono10" pitchFamily="17"/>
              </a:rPr>
              <a:t>[NCPU];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630A27C-BFCF-9550-4A55-4CC78B17458F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457200"/>
            <a:ext cx="9071640" cy="6629400"/>
          </a:xfrm>
        </p:spPr>
        <p:txBody>
          <a:bodyPr>
            <a:normAutofit/>
          </a:bodyPr>
          <a:lstStyle/>
          <a:p>
            <a:pPr lvl="0"/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// Per-CPU state</a:t>
            </a:r>
          </a:p>
          <a:p>
            <a:pPr lvl="0"/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struct </a:t>
            </a:r>
            <a:r>
              <a:rPr lang="en-US" sz="16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cpu</a:t>
            </a:r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{</a:t>
            </a:r>
          </a:p>
          <a:p>
            <a:pPr lvl="0"/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 </a:t>
            </a:r>
            <a:r>
              <a:rPr lang="en-US" sz="16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uchar</a:t>
            </a:r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</a:t>
            </a:r>
            <a:r>
              <a:rPr lang="en-US" sz="16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apicid</a:t>
            </a:r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;                // Local APIC ID</a:t>
            </a:r>
          </a:p>
          <a:p>
            <a:pPr lvl="0"/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 struct context *scheduler;   // </a:t>
            </a:r>
            <a:r>
              <a:rPr lang="en-US" sz="16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swtch</a:t>
            </a:r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() here to enter scheduler</a:t>
            </a:r>
          </a:p>
          <a:p>
            <a:pPr lvl="0"/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 struct </a:t>
            </a:r>
            <a:r>
              <a:rPr lang="en-US" sz="16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taskstate</a:t>
            </a:r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</a:t>
            </a:r>
            <a:r>
              <a:rPr lang="en-US" sz="16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ts</a:t>
            </a:r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;         // Used by x86 to find stack for interrupt</a:t>
            </a:r>
          </a:p>
          <a:p>
            <a:pPr lvl="0"/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 struct </a:t>
            </a:r>
            <a:r>
              <a:rPr lang="en-US" sz="16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segdesc</a:t>
            </a:r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</a:t>
            </a:r>
            <a:r>
              <a:rPr lang="en-US" sz="16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gdt</a:t>
            </a:r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[NSEGS];   // x86 global descriptor table</a:t>
            </a:r>
          </a:p>
          <a:p>
            <a:pPr lvl="0"/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 volatile </a:t>
            </a:r>
            <a:r>
              <a:rPr lang="en-US" sz="16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uint</a:t>
            </a:r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started;       // Has the CPU started?</a:t>
            </a:r>
          </a:p>
          <a:p>
            <a:pPr lvl="0"/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 int </a:t>
            </a:r>
            <a:r>
              <a:rPr lang="en-US" sz="16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ncli</a:t>
            </a:r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;                    // Depth of </a:t>
            </a:r>
            <a:r>
              <a:rPr lang="en-US" sz="16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pushcli</a:t>
            </a:r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nesting.</a:t>
            </a:r>
          </a:p>
          <a:p>
            <a:pPr lvl="0"/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 int </a:t>
            </a:r>
            <a:r>
              <a:rPr lang="en-US" sz="16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intena</a:t>
            </a:r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;                  // Were interrupts enabled before </a:t>
            </a:r>
            <a:r>
              <a:rPr lang="en-US" sz="16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pushcli</a:t>
            </a:r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?</a:t>
            </a:r>
          </a:p>
          <a:p>
            <a:pPr lvl="0"/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 struct proc *proc;           // The process running on this </a:t>
            </a:r>
            <a:r>
              <a:rPr lang="en-US" sz="16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cpu</a:t>
            </a:r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or null</a:t>
            </a:r>
          </a:p>
          <a:p>
            <a:pPr lvl="0"/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};</a:t>
            </a:r>
          </a:p>
          <a:p>
            <a:pPr lvl="0"/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 </a:t>
            </a:r>
          </a:p>
          <a:p>
            <a:pPr lvl="0"/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extern struct </a:t>
            </a:r>
            <a:r>
              <a:rPr lang="en-US" sz="16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cpu</a:t>
            </a:r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</a:t>
            </a:r>
            <a:r>
              <a:rPr lang="en-US" sz="16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cpus</a:t>
            </a:r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[NCPU];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age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4C89A-330E-682D-CBE4-1DA2A020F25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115159" y="301320"/>
            <a:ext cx="5460840" cy="1262160"/>
          </a:xfrm>
        </p:spPr>
        <p:txBody>
          <a:bodyPr/>
          <a:lstStyle/>
          <a:p>
            <a:pPr lvl="0"/>
            <a:r>
              <a:rPr lang="en-US"/>
              <a:t>cpuid()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876B78-A665-4F61-18E6-164F40C4606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42900" y="202223"/>
            <a:ext cx="9512100" cy="6964657"/>
          </a:xfrm>
        </p:spPr>
        <p:txBody>
          <a:bodyPr>
            <a:noAutofit/>
          </a:bodyPr>
          <a:lstStyle/>
          <a:p>
            <a:pPr lvl="0"/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// Must be called with interrupts disabled</a:t>
            </a:r>
          </a:p>
          <a:p>
            <a:pPr lvl="0"/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int </a:t>
            </a:r>
            <a:r>
              <a:rPr lang="en-US" sz="16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cpuid</a:t>
            </a:r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() {</a:t>
            </a:r>
          </a:p>
          <a:p>
            <a:pPr lvl="0"/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 return </a:t>
            </a:r>
            <a:r>
              <a:rPr lang="en-US" sz="16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mycpu</a:t>
            </a:r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()-&gt;</a:t>
            </a:r>
            <a:r>
              <a:rPr lang="en-US" sz="16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cpus</a:t>
            </a:r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;</a:t>
            </a:r>
          </a:p>
          <a:p>
            <a:pPr lvl="0"/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}</a:t>
            </a:r>
          </a:p>
          <a:p>
            <a:pPr lvl="0"/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struct </a:t>
            </a:r>
            <a:r>
              <a:rPr lang="en-US" sz="16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cpu</a:t>
            </a:r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* </a:t>
            </a:r>
            <a:r>
              <a:rPr lang="en-US" sz="16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mycpu</a:t>
            </a:r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(void)</a:t>
            </a:r>
          </a:p>
          <a:p>
            <a:pPr lvl="0"/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{</a:t>
            </a:r>
          </a:p>
          <a:p>
            <a:pPr lvl="0"/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 int </a:t>
            </a:r>
            <a:r>
              <a:rPr lang="en-US" sz="16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apicid</a:t>
            </a:r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, </a:t>
            </a:r>
            <a:r>
              <a:rPr lang="en-US" sz="16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i</a:t>
            </a:r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;</a:t>
            </a:r>
          </a:p>
          <a:p>
            <a:pPr lvl="0"/>
            <a:endParaRPr lang="en-US" sz="1600" dirty="0">
              <a:solidFill>
                <a:srgbClr val="993366"/>
              </a:solidFill>
              <a:latin typeface="FiraMono Nerd Font" panose="020B0509050000020004" pitchFamily="49" charset="0"/>
              <a:ea typeface="FiraMono Nerd Font" panose="020B0509050000020004" pitchFamily="49" charset="0"/>
            </a:endParaRPr>
          </a:p>
          <a:p>
            <a:pPr lvl="0"/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 if(</a:t>
            </a:r>
            <a:r>
              <a:rPr lang="en-US" sz="16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readeflags</a:t>
            </a:r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()&amp;FL_IF)</a:t>
            </a:r>
          </a:p>
          <a:p>
            <a:pPr lvl="0"/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   panic("</a:t>
            </a:r>
            <a:r>
              <a:rPr lang="en-US" sz="16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mycpu</a:t>
            </a:r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called with interrupts enabled\n");</a:t>
            </a:r>
          </a:p>
          <a:p>
            <a:pPr lvl="0"/>
            <a:endParaRPr lang="en-US" sz="1600" dirty="0">
              <a:solidFill>
                <a:srgbClr val="993366"/>
              </a:solidFill>
              <a:latin typeface="FiraMono Nerd Font" panose="020B0509050000020004" pitchFamily="49" charset="0"/>
              <a:ea typeface="FiraMono Nerd Font" panose="020B0509050000020004" pitchFamily="49" charset="0"/>
            </a:endParaRPr>
          </a:p>
          <a:p>
            <a:pPr lvl="0"/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 </a:t>
            </a:r>
            <a:r>
              <a:rPr lang="en-US" sz="16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apicid</a:t>
            </a:r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= </a:t>
            </a:r>
            <a:r>
              <a:rPr lang="en-US" sz="16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lapicid</a:t>
            </a:r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();</a:t>
            </a:r>
          </a:p>
          <a:p>
            <a:pPr lvl="0"/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 // APIC IDs are not guaranteed to be contiguous. Maybe we should have</a:t>
            </a:r>
          </a:p>
          <a:p>
            <a:pPr lvl="0"/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 // a reverse map, or reserve a register to store &amp;</a:t>
            </a:r>
            <a:r>
              <a:rPr lang="en-US" sz="16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cpus</a:t>
            </a:r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[</a:t>
            </a:r>
            <a:r>
              <a:rPr lang="en-US" sz="16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i</a:t>
            </a:r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].</a:t>
            </a:r>
          </a:p>
          <a:p>
            <a:pPr lvl="0"/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 for (</a:t>
            </a:r>
            <a:r>
              <a:rPr lang="en-US" sz="16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i</a:t>
            </a:r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= 0; </a:t>
            </a:r>
            <a:r>
              <a:rPr lang="en-US" sz="16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i</a:t>
            </a:r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&lt; </a:t>
            </a:r>
            <a:r>
              <a:rPr lang="en-US" sz="16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ncpu</a:t>
            </a:r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; ++</a:t>
            </a:r>
            <a:r>
              <a:rPr lang="en-US" sz="16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i</a:t>
            </a:r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) {</a:t>
            </a:r>
          </a:p>
          <a:p>
            <a:pPr lvl="0"/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   if (</a:t>
            </a:r>
            <a:r>
              <a:rPr lang="en-US" sz="16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cpus</a:t>
            </a:r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[</a:t>
            </a:r>
            <a:r>
              <a:rPr lang="en-US" sz="16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i</a:t>
            </a:r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].</a:t>
            </a:r>
            <a:r>
              <a:rPr lang="en-US" sz="16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apicid</a:t>
            </a:r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== </a:t>
            </a:r>
            <a:r>
              <a:rPr lang="en-US" sz="16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apicid</a:t>
            </a:r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)</a:t>
            </a:r>
          </a:p>
          <a:p>
            <a:pPr lvl="0"/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     return &amp;</a:t>
            </a:r>
            <a:r>
              <a:rPr lang="en-US" sz="16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cpus</a:t>
            </a:r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[</a:t>
            </a:r>
            <a:r>
              <a:rPr lang="en-US" sz="16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i</a:t>
            </a:r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];</a:t>
            </a:r>
          </a:p>
          <a:p>
            <a:pPr lvl="0"/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 }</a:t>
            </a:r>
          </a:p>
          <a:p>
            <a:pPr lvl="0"/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 panic("unknown </a:t>
            </a:r>
            <a:r>
              <a:rPr lang="en-US" sz="16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apicid</a:t>
            </a:r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\n");</a:t>
            </a:r>
          </a:p>
          <a:p>
            <a:pPr lvl="0"/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23C3A51-79D1-D40E-4192-F1FA3F5B5DD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457200"/>
            <a:ext cx="9071640" cy="6629400"/>
          </a:xfrm>
        </p:spPr>
        <p:txBody>
          <a:bodyPr>
            <a:normAutofit/>
          </a:bodyPr>
          <a:lstStyle/>
          <a:p>
            <a:pPr lvl="0"/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1250 // Common CPU setup code.</a:t>
            </a:r>
          </a:p>
          <a:p>
            <a:pPr lvl="0"/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1251 static void</a:t>
            </a:r>
          </a:p>
          <a:p>
            <a:pPr lvl="0"/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1252 </a:t>
            </a:r>
            <a:r>
              <a:rPr lang="en-US" sz="16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mpmain</a:t>
            </a:r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(void)</a:t>
            </a:r>
          </a:p>
          <a:p>
            <a:pPr lvl="0"/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1253 {</a:t>
            </a:r>
          </a:p>
          <a:p>
            <a:pPr lvl="0"/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1254   </a:t>
            </a:r>
            <a:r>
              <a:rPr lang="en-US" sz="16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cprintf</a:t>
            </a:r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("</a:t>
            </a:r>
            <a:r>
              <a:rPr lang="en-US" sz="16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cpu%d</a:t>
            </a:r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: starting %d\n", </a:t>
            </a:r>
            <a:r>
              <a:rPr lang="en-US" sz="16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cpuid</a:t>
            </a:r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(), </a:t>
            </a:r>
            <a:r>
              <a:rPr lang="en-US" sz="16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cpuid</a:t>
            </a:r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());</a:t>
            </a:r>
          </a:p>
          <a:p>
            <a:pPr lvl="0"/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1255   </a:t>
            </a:r>
            <a:r>
              <a:rPr lang="en-US" sz="16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idtinit</a:t>
            </a:r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();       // load </a:t>
            </a:r>
            <a:r>
              <a:rPr lang="en-US" sz="16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idt</a:t>
            </a:r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register</a:t>
            </a:r>
          </a:p>
          <a:p>
            <a:pPr lvl="0"/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1256   </a:t>
            </a:r>
            <a:r>
              <a:rPr lang="en-US" sz="16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xchg</a:t>
            </a:r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(&amp;(</a:t>
            </a:r>
            <a:r>
              <a:rPr lang="en-US" sz="16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mycpu</a:t>
            </a:r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()−&gt;started), 1); // tell </a:t>
            </a:r>
            <a:r>
              <a:rPr lang="en-US" sz="16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startothers</a:t>
            </a:r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() we’re up</a:t>
            </a:r>
          </a:p>
          <a:p>
            <a:pPr lvl="0"/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1257   scheduler();     // start running processes</a:t>
            </a:r>
          </a:p>
          <a:p>
            <a:pPr lvl="0"/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1258 }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52A109E-5F82-A342-A0A6-1C4F15B8B5C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572000" y="1143000"/>
            <a:ext cx="5460840" cy="1262160"/>
          </a:xfrm>
        </p:spPr>
        <p:txBody>
          <a:bodyPr/>
          <a:lstStyle/>
          <a:p>
            <a:pPr lvl="0"/>
            <a:r>
              <a:rPr lang="en-US"/>
              <a:t>mpmain()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E87F28C3-1222-BF5F-612B-AD92837B4CFD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503999" y="301320"/>
            <a:ext cx="9071640" cy="5851800"/>
          </a:xfrm>
        </p:spPr>
        <p:txBody>
          <a:bodyPr anchor="ctr"/>
          <a:lstStyle/>
          <a:p>
            <a:pPr lvl="0" algn="ctr"/>
            <a:r>
              <a:rPr lang="en-US" sz="5400" dirty="0"/>
              <a:t>How do CPUs access memory?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1259978" y="1872753"/>
            <a:ext cx="7560171" cy="1973759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90000"/>
              </a:lnSpc>
            </a:pPr>
            <a:r>
              <a:rPr lang="en-US" sz="4961" spc="-1">
                <a:solidFill>
                  <a:srgbClr val="000000"/>
                </a:solidFill>
                <a:latin typeface="Calibri Light"/>
              </a:rPr>
              <a:t>Intel Memory Hierarchy</a:t>
            </a:r>
            <a:endParaRPr lang="en-US" sz="4961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4" name="TextShape 2"/>
          <p:cNvSpPr txBox="1"/>
          <p:nvPr/>
        </p:nvSpPr>
        <p:spPr>
          <a:xfrm>
            <a:off x="1259978" y="3923010"/>
            <a:ext cx="7560171" cy="1368623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/>
            <a:endParaRPr lang="en-US" sz="2646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Picture 28"/>
          <p:cNvPicPr/>
          <p:nvPr/>
        </p:nvPicPr>
        <p:blipFill>
          <a:blip r:embed="rId3"/>
          <a:stretch/>
        </p:blipFill>
        <p:spPr>
          <a:xfrm>
            <a:off x="1378743" y="2631479"/>
            <a:ext cx="3365302" cy="2600920"/>
          </a:xfrm>
          <a:prstGeom prst="rect">
            <a:avLst/>
          </a:prstGeom>
          <a:ln>
            <a:noFill/>
          </a:ln>
        </p:spPr>
      </p:pic>
      <p:pic>
        <p:nvPicPr>
          <p:cNvPr id="126" name="Picture 32"/>
          <p:cNvPicPr/>
          <p:nvPr/>
        </p:nvPicPr>
        <p:blipFill>
          <a:blip r:embed="rId4"/>
          <a:stretch/>
        </p:blipFill>
        <p:spPr>
          <a:xfrm>
            <a:off x="109537" y="4776093"/>
            <a:ext cx="2017812" cy="416123"/>
          </a:xfrm>
          <a:prstGeom prst="rect">
            <a:avLst/>
          </a:prstGeom>
          <a:ln>
            <a:noFill/>
          </a:ln>
        </p:spPr>
      </p:pic>
      <p:sp>
        <p:nvSpPr>
          <p:cNvPr id="127" name="TextShape 1"/>
          <p:cNvSpPr txBox="1"/>
          <p:nvPr/>
        </p:nvSpPr>
        <p:spPr>
          <a:xfrm>
            <a:off x="692943" y="1246484"/>
            <a:ext cx="8694241" cy="1095673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3638" spc="-1">
                <a:solidFill>
                  <a:srgbClr val="000000"/>
                </a:solidFill>
                <a:latin typeface="Calibri Light"/>
              </a:rPr>
              <a:t>Processors, cores, memory and PCIe</a:t>
            </a:r>
            <a:endParaRPr lang="en-US" sz="3638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28" name="Picture 29"/>
          <p:cNvPicPr/>
          <p:nvPr/>
        </p:nvPicPr>
        <p:blipFill>
          <a:blip r:embed="rId5"/>
          <a:stretch/>
        </p:blipFill>
        <p:spPr>
          <a:xfrm>
            <a:off x="3845123" y="2631479"/>
            <a:ext cx="6151066" cy="3649266"/>
          </a:xfrm>
          <a:prstGeom prst="rect">
            <a:avLst/>
          </a:prstGeom>
          <a:ln>
            <a:noFill/>
          </a:ln>
        </p:spPr>
      </p:pic>
      <p:pic>
        <p:nvPicPr>
          <p:cNvPr id="129" name="Picture 30"/>
          <p:cNvPicPr/>
          <p:nvPr/>
        </p:nvPicPr>
        <p:blipFill>
          <a:blip r:embed="rId6"/>
          <a:stretch/>
        </p:blipFill>
        <p:spPr>
          <a:xfrm>
            <a:off x="1939825" y="4127202"/>
            <a:ext cx="2188964" cy="992386"/>
          </a:xfrm>
          <a:prstGeom prst="rect">
            <a:avLst/>
          </a:prstGeom>
          <a:ln>
            <a:noFill/>
          </a:ln>
        </p:spPr>
      </p:pic>
      <p:pic>
        <p:nvPicPr>
          <p:cNvPr id="130" name="Picture 33"/>
          <p:cNvPicPr/>
          <p:nvPr/>
        </p:nvPicPr>
        <p:blipFill>
          <a:blip r:embed="rId7"/>
          <a:stretch/>
        </p:blipFill>
        <p:spPr>
          <a:xfrm>
            <a:off x="2651521" y="5016897"/>
            <a:ext cx="816769" cy="1130498"/>
          </a:xfrm>
          <a:prstGeom prst="rect">
            <a:avLst/>
          </a:prstGeom>
          <a:ln>
            <a:noFill/>
          </a:ln>
        </p:spPr>
      </p:pic>
      <p:pic>
        <p:nvPicPr>
          <p:cNvPr id="131" name="Picture 26"/>
          <p:cNvPicPr/>
          <p:nvPr/>
        </p:nvPicPr>
        <p:blipFill>
          <a:blip r:embed="rId8"/>
          <a:stretch/>
        </p:blipFill>
        <p:spPr>
          <a:xfrm>
            <a:off x="1477565" y="2959794"/>
            <a:ext cx="1467148" cy="1276052"/>
          </a:xfrm>
          <a:prstGeom prst="rect">
            <a:avLst/>
          </a:prstGeom>
          <a:ln>
            <a:noFill/>
          </a:ln>
        </p:spPr>
      </p:pic>
      <p:pic>
        <p:nvPicPr>
          <p:cNvPr id="132" name="Picture 27"/>
          <p:cNvPicPr/>
          <p:nvPr/>
        </p:nvPicPr>
        <p:blipFill>
          <a:blip r:embed="rId9"/>
          <a:stretch/>
        </p:blipFill>
        <p:spPr>
          <a:xfrm>
            <a:off x="3123902" y="2959794"/>
            <a:ext cx="1467148" cy="1276052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2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7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2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7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2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Picture 28"/>
          <p:cNvPicPr/>
          <p:nvPr/>
        </p:nvPicPr>
        <p:blipFill>
          <a:blip r:embed="rId3"/>
          <a:stretch/>
        </p:blipFill>
        <p:spPr>
          <a:xfrm>
            <a:off x="1378743" y="2631479"/>
            <a:ext cx="3365302" cy="2600920"/>
          </a:xfrm>
          <a:prstGeom prst="rect">
            <a:avLst/>
          </a:prstGeom>
          <a:ln>
            <a:noFill/>
          </a:ln>
        </p:spPr>
      </p:pic>
      <p:pic>
        <p:nvPicPr>
          <p:cNvPr id="134" name="Picture 32"/>
          <p:cNvPicPr/>
          <p:nvPr/>
        </p:nvPicPr>
        <p:blipFill>
          <a:blip r:embed="rId4"/>
          <a:stretch/>
        </p:blipFill>
        <p:spPr>
          <a:xfrm>
            <a:off x="109537" y="4776093"/>
            <a:ext cx="2017812" cy="416123"/>
          </a:xfrm>
          <a:prstGeom prst="rect">
            <a:avLst/>
          </a:prstGeom>
          <a:ln>
            <a:noFill/>
          </a:ln>
        </p:spPr>
      </p:pic>
      <p:sp>
        <p:nvSpPr>
          <p:cNvPr id="135" name="TextShape 1"/>
          <p:cNvSpPr txBox="1"/>
          <p:nvPr/>
        </p:nvSpPr>
        <p:spPr>
          <a:xfrm>
            <a:off x="692943" y="1246484"/>
            <a:ext cx="8694241" cy="1095673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3638" spc="-1">
                <a:solidFill>
                  <a:srgbClr val="000000"/>
                </a:solidFill>
                <a:latin typeface="Calibri Light"/>
              </a:rPr>
              <a:t>Caches (load)</a:t>
            </a:r>
            <a:endParaRPr lang="en-US" sz="3638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36" name="Picture 29"/>
          <p:cNvPicPr/>
          <p:nvPr/>
        </p:nvPicPr>
        <p:blipFill>
          <a:blip r:embed="rId5"/>
          <a:stretch/>
        </p:blipFill>
        <p:spPr>
          <a:xfrm>
            <a:off x="3845123" y="2631479"/>
            <a:ext cx="6151066" cy="3649266"/>
          </a:xfrm>
          <a:prstGeom prst="rect">
            <a:avLst/>
          </a:prstGeom>
          <a:ln>
            <a:noFill/>
          </a:ln>
        </p:spPr>
      </p:pic>
      <p:pic>
        <p:nvPicPr>
          <p:cNvPr id="137" name="Picture 30"/>
          <p:cNvPicPr/>
          <p:nvPr/>
        </p:nvPicPr>
        <p:blipFill>
          <a:blip r:embed="rId6"/>
          <a:stretch/>
        </p:blipFill>
        <p:spPr>
          <a:xfrm>
            <a:off x="1939825" y="4127202"/>
            <a:ext cx="2188964" cy="992386"/>
          </a:xfrm>
          <a:prstGeom prst="rect">
            <a:avLst/>
          </a:prstGeom>
          <a:ln>
            <a:noFill/>
          </a:ln>
        </p:spPr>
      </p:pic>
      <p:pic>
        <p:nvPicPr>
          <p:cNvPr id="138" name="Picture 33"/>
          <p:cNvPicPr/>
          <p:nvPr/>
        </p:nvPicPr>
        <p:blipFill>
          <a:blip r:embed="rId7"/>
          <a:stretch/>
        </p:blipFill>
        <p:spPr>
          <a:xfrm>
            <a:off x="2651521" y="5096073"/>
            <a:ext cx="816769" cy="1130498"/>
          </a:xfrm>
          <a:prstGeom prst="rect">
            <a:avLst/>
          </a:prstGeom>
          <a:ln>
            <a:noFill/>
          </a:ln>
        </p:spPr>
      </p:pic>
      <p:pic>
        <p:nvPicPr>
          <p:cNvPr id="139" name="Picture 26"/>
          <p:cNvPicPr/>
          <p:nvPr/>
        </p:nvPicPr>
        <p:blipFill>
          <a:blip r:embed="rId8"/>
          <a:stretch/>
        </p:blipFill>
        <p:spPr>
          <a:xfrm>
            <a:off x="1477565" y="2959794"/>
            <a:ext cx="1467148" cy="1276052"/>
          </a:xfrm>
          <a:prstGeom prst="rect">
            <a:avLst/>
          </a:prstGeom>
          <a:ln>
            <a:noFill/>
          </a:ln>
        </p:spPr>
      </p:pic>
      <p:pic>
        <p:nvPicPr>
          <p:cNvPr id="140" name="Picture 27"/>
          <p:cNvPicPr/>
          <p:nvPr/>
        </p:nvPicPr>
        <p:blipFill>
          <a:blip r:embed="rId9"/>
          <a:stretch/>
        </p:blipFill>
        <p:spPr>
          <a:xfrm>
            <a:off x="3123902" y="2959794"/>
            <a:ext cx="1467148" cy="1276052"/>
          </a:xfrm>
          <a:prstGeom prst="rect">
            <a:avLst/>
          </a:prstGeom>
          <a:ln>
            <a:noFill/>
          </a:ln>
        </p:spPr>
      </p:pic>
      <p:pic>
        <p:nvPicPr>
          <p:cNvPr id="141" name="Picture 31"/>
          <p:cNvPicPr/>
          <p:nvPr/>
        </p:nvPicPr>
        <p:blipFill>
          <a:blip r:embed="rId10"/>
          <a:stretch/>
        </p:blipFill>
        <p:spPr>
          <a:xfrm>
            <a:off x="3204864" y="3232149"/>
            <a:ext cx="558701" cy="80963"/>
          </a:xfrm>
          <a:prstGeom prst="rect">
            <a:avLst/>
          </a:prstGeom>
          <a:ln>
            <a:noFill/>
          </a:ln>
        </p:spPr>
      </p:pic>
      <p:pic>
        <p:nvPicPr>
          <p:cNvPr id="142" name="Content Placeholder 3"/>
          <p:cNvPicPr/>
          <p:nvPr/>
        </p:nvPicPr>
        <p:blipFill>
          <a:blip r:embed="rId11"/>
          <a:stretch/>
        </p:blipFill>
        <p:spPr>
          <a:xfrm>
            <a:off x="4778870" y="3221136"/>
            <a:ext cx="377726" cy="91678"/>
          </a:xfrm>
          <a:prstGeom prst="rect">
            <a:avLst/>
          </a:prstGeom>
          <a:ln>
            <a:noFill/>
          </a:ln>
        </p:spPr>
      </p:pic>
      <p:pic>
        <p:nvPicPr>
          <p:cNvPr id="143" name="Picture 3"/>
          <p:cNvPicPr/>
          <p:nvPr/>
        </p:nvPicPr>
        <p:blipFill>
          <a:blip r:embed="rId12"/>
          <a:stretch/>
        </p:blipFill>
        <p:spPr>
          <a:xfrm>
            <a:off x="706933" y="5020171"/>
            <a:ext cx="345877" cy="99417"/>
          </a:xfrm>
          <a:prstGeom prst="rect">
            <a:avLst/>
          </a:prstGeom>
          <a:ln>
            <a:noFill/>
          </a:ln>
        </p:spPr>
      </p:pic>
      <p:pic>
        <p:nvPicPr>
          <p:cNvPr id="144" name="Picture 4"/>
          <p:cNvPicPr/>
          <p:nvPr/>
        </p:nvPicPr>
        <p:blipFill>
          <a:blip r:embed="rId13"/>
          <a:stretch/>
        </p:blipFill>
        <p:spPr>
          <a:xfrm>
            <a:off x="3551932" y="3360141"/>
            <a:ext cx="104775" cy="144959"/>
          </a:xfrm>
          <a:prstGeom prst="rect">
            <a:avLst/>
          </a:prstGeom>
          <a:ln>
            <a:noFill/>
          </a:ln>
        </p:spPr>
      </p:pic>
      <p:pic>
        <p:nvPicPr>
          <p:cNvPr id="145" name="Picture 6"/>
          <p:cNvPicPr/>
          <p:nvPr/>
        </p:nvPicPr>
        <p:blipFill>
          <a:blip r:embed="rId14"/>
          <a:stretch/>
        </p:blipFill>
        <p:spPr>
          <a:xfrm>
            <a:off x="3551932" y="3673276"/>
            <a:ext cx="104775" cy="190202"/>
          </a:xfrm>
          <a:prstGeom prst="rect">
            <a:avLst/>
          </a:prstGeom>
          <a:ln>
            <a:noFill/>
          </a:ln>
        </p:spPr>
      </p:pic>
      <p:pic>
        <p:nvPicPr>
          <p:cNvPr id="146" name="Picture 8"/>
          <p:cNvPicPr/>
          <p:nvPr/>
        </p:nvPicPr>
        <p:blipFill>
          <a:blip r:embed="rId15"/>
          <a:stretch/>
        </p:blipFill>
        <p:spPr>
          <a:xfrm>
            <a:off x="3551932" y="4142978"/>
            <a:ext cx="104775" cy="268188"/>
          </a:xfrm>
          <a:prstGeom prst="rect">
            <a:avLst/>
          </a:prstGeom>
          <a:ln>
            <a:noFill/>
          </a:ln>
        </p:spPr>
      </p:pic>
      <p:pic>
        <p:nvPicPr>
          <p:cNvPr id="147" name="Picture 11"/>
          <p:cNvPicPr/>
          <p:nvPr/>
        </p:nvPicPr>
        <p:blipFill>
          <a:blip r:embed="rId16"/>
          <a:stretch/>
        </p:blipFill>
        <p:spPr>
          <a:xfrm>
            <a:off x="1283791" y="4629348"/>
            <a:ext cx="988814" cy="406896"/>
          </a:xfrm>
          <a:prstGeom prst="rect">
            <a:avLst/>
          </a:prstGeom>
          <a:ln>
            <a:noFill/>
          </a:ln>
        </p:spPr>
      </p:pic>
      <p:pic>
        <p:nvPicPr>
          <p:cNvPr id="148" name="Picture 22"/>
          <p:cNvPicPr/>
          <p:nvPr/>
        </p:nvPicPr>
        <p:blipFill>
          <a:blip r:embed="rId12"/>
          <a:stretch/>
        </p:blipFill>
        <p:spPr>
          <a:xfrm>
            <a:off x="3412331" y="4500165"/>
            <a:ext cx="345877" cy="99417"/>
          </a:xfrm>
          <a:prstGeom prst="rect">
            <a:avLst/>
          </a:prstGeom>
          <a:ln>
            <a:noFill/>
          </a:ln>
        </p:spPr>
      </p:pic>
      <p:pic>
        <p:nvPicPr>
          <p:cNvPr id="149" name="Picture 23"/>
          <p:cNvPicPr/>
          <p:nvPr/>
        </p:nvPicPr>
        <p:blipFill>
          <a:blip r:embed="rId12"/>
          <a:stretch/>
        </p:blipFill>
        <p:spPr>
          <a:xfrm>
            <a:off x="3412331" y="3962300"/>
            <a:ext cx="345877" cy="99417"/>
          </a:xfrm>
          <a:prstGeom prst="rect">
            <a:avLst/>
          </a:prstGeom>
          <a:ln>
            <a:noFill/>
          </a:ln>
        </p:spPr>
      </p:pic>
      <p:pic>
        <p:nvPicPr>
          <p:cNvPr id="150" name="Picture 24"/>
          <p:cNvPicPr/>
          <p:nvPr/>
        </p:nvPicPr>
        <p:blipFill>
          <a:blip r:embed="rId12"/>
          <a:stretch/>
        </p:blipFill>
        <p:spPr>
          <a:xfrm>
            <a:off x="3404889" y="3545284"/>
            <a:ext cx="345877" cy="99417"/>
          </a:xfrm>
          <a:prstGeom prst="rect">
            <a:avLst/>
          </a:prstGeom>
          <a:ln>
            <a:noFill/>
          </a:ln>
        </p:spPr>
      </p:pic>
      <p:pic>
        <p:nvPicPr>
          <p:cNvPr id="151" name="Picture 25"/>
          <p:cNvPicPr/>
          <p:nvPr/>
        </p:nvPicPr>
        <p:blipFill>
          <a:blip r:embed="rId10"/>
          <a:stretch/>
        </p:blipFill>
        <p:spPr>
          <a:xfrm>
            <a:off x="1568350" y="3213397"/>
            <a:ext cx="558701" cy="80963"/>
          </a:xfrm>
          <a:prstGeom prst="rect">
            <a:avLst/>
          </a:prstGeom>
          <a:ln>
            <a:noFill/>
          </a:ln>
        </p:spPr>
      </p:pic>
      <p:pic>
        <p:nvPicPr>
          <p:cNvPr id="152" name="Picture 34"/>
          <p:cNvPicPr/>
          <p:nvPr/>
        </p:nvPicPr>
        <p:blipFill>
          <a:blip r:embed="rId13"/>
          <a:stretch/>
        </p:blipFill>
        <p:spPr>
          <a:xfrm>
            <a:off x="1967805" y="3321744"/>
            <a:ext cx="104775" cy="144959"/>
          </a:xfrm>
          <a:prstGeom prst="rect">
            <a:avLst/>
          </a:prstGeom>
          <a:ln>
            <a:noFill/>
          </a:ln>
        </p:spPr>
      </p:pic>
      <p:pic>
        <p:nvPicPr>
          <p:cNvPr id="153" name="Picture 35"/>
          <p:cNvPicPr/>
          <p:nvPr/>
        </p:nvPicPr>
        <p:blipFill>
          <a:blip r:embed="rId14"/>
          <a:stretch/>
        </p:blipFill>
        <p:spPr>
          <a:xfrm>
            <a:off x="1967805" y="3685182"/>
            <a:ext cx="104775" cy="190202"/>
          </a:xfrm>
          <a:prstGeom prst="rect">
            <a:avLst/>
          </a:prstGeom>
          <a:ln>
            <a:noFill/>
          </a:ln>
        </p:spPr>
      </p:pic>
      <p:pic>
        <p:nvPicPr>
          <p:cNvPr id="154" name="Picture 36"/>
          <p:cNvPicPr/>
          <p:nvPr/>
        </p:nvPicPr>
        <p:blipFill>
          <a:blip r:embed="rId15"/>
          <a:stretch/>
        </p:blipFill>
        <p:spPr>
          <a:xfrm>
            <a:off x="1967805" y="4158456"/>
            <a:ext cx="104775" cy="268188"/>
          </a:xfrm>
          <a:prstGeom prst="rect">
            <a:avLst/>
          </a:prstGeom>
          <a:ln>
            <a:noFill/>
          </a:ln>
        </p:spPr>
      </p:pic>
      <p:pic>
        <p:nvPicPr>
          <p:cNvPr id="155" name="Picture 37"/>
          <p:cNvPicPr/>
          <p:nvPr/>
        </p:nvPicPr>
        <p:blipFill>
          <a:blip r:embed="rId12"/>
          <a:stretch/>
        </p:blipFill>
        <p:spPr>
          <a:xfrm>
            <a:off x="1781472" y="3956347"/>
            <a:ext cx="345877" cy="99417"/>
          </a:xfrm>
          <a:prstGeom prst="rect">
            <a:avLst/>
          </a:prstGeom>
          <a:ln>
            <a:noFill/>
          </a:ln>
        </p:spPr>
      </p:pic>
      <p:pic>
        <p:nvPicPr>
          <p:cNvPr id="156" name="Picture 38"/>
          <p:cNvPicPr/>
          <p:nvPr/>
        </p:nvPicPr>
        <p:blipFill>
          <a:blip r:embed="rId12"/>
          <a:stretch/>
        </p:blipFill>
        <p:spPr>
          <a:xfrm>
            <a:off x="1781174" y="3551832"/>
            <a:ext cx="345877" cy="99417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2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7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2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7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2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7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42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46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50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55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60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65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0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6" presetClass="emph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74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9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83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Picture 28"/>
          <p:cNvPicPr/>
          <p:nvPr/>
        </p:nvPicPr>
        <p:blipFill>
          <a:blip r:embed="rId3"/>
          <a:stretch/>
        </p:blipFill>
        <p:spPr>
          <a:xfrm>
            <a:off x="1378743" y="2631479"/>
            <a:ext cx="3365302" cy="2600920"/>
          </a:xfrm>
          <a:prstGeom prst="rect">
            <a:avLst/>
          </a:prstGeom>
          <a:ln>
            <a:noFill/>
          </a:ln>
        </p:spPr>
      </p:pic>
      <p:pic>
        <p:nvPicPr>
          <p:cNvPr id="158" name="Picture 32"/>
          <p:cNvPicPr/>
          <p:nvPr/>
        </p:nvPicPr>
        <p:blipFill>
          <a:blip r:embed="rId4"/>
          <a:stretch/>
        </p:blipFill>
        <p:spPr>
          <a:xfrm>
            <a:off x="109537" y="4776093"/>
            <a:ext cx="2017812" cy="416123"/>
          </a:xfrm>
          <a:prstGeom prst="rect">
            <a:avLst/>
          </a:prstGeom>
          <a:ln>
            <a:noFill/>
          </a:ln>
        </p:spPr>
      </p:pic>
      <p:sp>
        <p:nvSpPr>
          <p:cNvPr id="159" name="TextShape 1"/>
          <p:cNvSpPr txBox="1"/>
          <p:nvPr/>
        </p:nvSpPr>
        <p:spPr>
          <a:xfrm>
            <a:off x="692943" y="1246484"/>
            <a:ext cx="8694241" cy="1095673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3638" spc="-1">
                <a:solidFill>
                  <a:srgbClr val="000000"/>
                </a:solidFill>
                <a:latin typeface="Calibri Light"/>
              </a:rPr>
              <a:t>Cache-coherence (store)</a:t>
            </a:r>
            <a:endParaRPr lang="en-US" sz="3638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60" name="Picture 29"/>
          <p:cNvPicPr/>
          <p:nvPr/>
        </p:nvPicPr>
        <p:blipFill>
          <a:blip r:embed="rId5"/>
          <a:stretch/>
        </p:blipFill>
        <p:spPr>
          <a:xfrm>
            <a:off x="3845123" y="2631479"/>
            <a:ext cx="6151066" cy="3649266"/>
          </a:xfrm>
          <a:prstGeom prst="rect">
            <a:avLst/>
          </a:prstGeom>
          <a:ln>
            <a:noFill/>
          </a:ln>
        </p:spPr>
      </p:pic>
      <p:pic>
        <p:nvPicPr>
          <p:cNvPr id="161" name="Picture 30"/>
          <p:cNvPicPr/>
          <p:nvPr/>
        </p:nvPicPr>
        <p:blipFill>
          <a:blip r:embed="rId6"/>
          <a:stretch/>
        </p:blipFill>
        <p:spPr>
          <a:xfrm>
            <a:off x="1939825" y="4127202"/>
            <a:ext cx="2188964" cy="992386"/>
          </a:xfrm>
          <a:prstGeom prst="rect">
            <a:avLst/>
          </a:prstGeom>
          <a:ln>
            <a:noFill/>
          </a:ln>
        </p:spPr>
      </p:pic>
      <p:pic>
        <p:nvPicPr>
          <p:cNvPr id="162" name="Picture 33"/>
          <p:cNvPicPr/>
          <p:nvPr/>
        </p:nvPicPr>
        <p:blipFill>
          <a:blip r:embed="rId7"/>
          <a:stretch/>
        </p:blipFill>
        <p:spPr>
          <a:xfrm>
            <a:off x="2651521" y="5096073"/>
            <a:ext cx="816769" cy="1130498"/>
          </a:xfrm>
          <a:prstGeom prst="rect">
            <a:avLst/>
          </a:prstGeom>
          <a:ln>
            <a:noFill/>
          </a:ln>
        </p:spPr>
      </p:pic>
      <p:pic>
        <p:nvPicPr>
          <p:cNvPr id="163" name="Picture 26"/>
          <p:cNvPicPr/>
          <p:nvPr/>
        </p:nvPicPr>
        <p:blipFill>
          <a:blip r:embed="rId8"/>
          <a:stretch/>
        </p:blipFill>
        <p:spPr>
          <a:xfrm>
            <a:off x="1477565" y="2959794"/>
            <a:ext cx="1467148" cy="1276052"/>
          </a:xfrm>
          <a:prstGeom prst="rect">
            <a:avLst/>
          </a:prstGeom>
          <a:ln>
            <a:noFill/>
          </a:ln>
        </p:spPr>
      </p:pic>
      <p:pic>
        <p:nvPicPr>
          <p:cNvPr id="164" name="Picture 27"/>
          <p:cNvPicPr/>
          <p:nvPr/>
        </p:nvPicPr>
        <p:blipFill>
          <a:blip r:embed="rId9"/>
          <a:stretch/>
        </p:blipFill>
        <p:spPr>
          <a:xfrm>
            <a:off x="3123902" y="2959794"/>
            <a:ext cx="1467148" cy="1276052"/>
          </a:xfrm>
          <a:prstGeom prst="rect">
            <a:avLst/>
          </a:prstGeom>
          <a:ln>
            <a:noFill/>
          </a:ln>
        </p:spPr>
      </p:pic>
      <p:pic>
        <p:nvPicPr>
          <p:cNvPr id="165" name="Content Placeholder 3"/>
          <p:cNvPicPr/>
          <p:nvPr/>
        </p:nvPicPr>
        <p:blipFill>
          <a:blip r:embed="rId10"/>
          <a:stretch/>
        </p:blipFill>
        <p:spPr>
          <a:xfrm>
            <a:off x="4778870" y="3221136"/>
            <a:ext cx="377726" cy="91678"/>
          </a:xfrm>
          <a:prstGeom prst="rect">
            <a:avLst/>
          </a:prstGeom>
          <a:ln>
            <a:noFill/>
          </a:ln>
        </p:spPr>
      </p:pic>
      <p:pic>
        <p:nvPicPr>
          <p:cNvPr id="166" name="Picture 7"/>
          <p:cNvPicPr/>
          <p:nvPr/>
        </p:nvPicPr>
        <p:blipFill>
          <a:blip r:embed="rId11"/>
          <a:stretch/>
        </p:blipFill>
        <p:spPr>
          <a:xfrm>
            <a:off x="1967805" y="3721794"/>
            <a:ext cx="104775" cy="190202"/>
          </a:xfrm>
          <a:prstGeom prst="rect">
            <a:avLst/>
          </a:prstGeom>
          <a:ln>
            <a:noFill/>
          </a:ln>
        </p:spPr>
      </p:pic>
      <p:pic>
        <p:nvPicPr>
          <p:cNvPr id="167" name="Picture 9"/>
          <p:cNvPicPr/>
          <p:nvPr/>
        </p:nvPicPr>
        <p:blipFill>
          <a:blip r:embed="rId12"/>
          <a:stretch/>
        </p:blipFill>
        <p:spPr>
          <a:xfrm>
            <a:off x="1967805" y="4127202"/>
            <a:ext cx="104775" cy="268188"/>
          </a:xfrm>
          <a:prstGeom prst="rect">
            <a:avLst/>
          </a:prstGeom>
          <a:ln>
            <a:noFill/>
          </a:ln>
        </p:spPr>
      </p:pic>
      <p:pic>
        <p:nvPicPr>
          <p:cNvPr id="168" name="Picture 22"/>
          <p:cNvPicPr/>
          <p:nvPr/>
        </p:nvPicPr>
        <p:blipFill>
          <a:blip r:embed="rId13"/>
          <a:stretch/>
        </p:blipFill>
        <p:spPr>
          <a:xfrm>
            <a:off x="3412331" y="4500165"/>
            <a:ext cx="345877" cy="99417"/>
          </a:xfrm>
          <a:prstGeom prst="rect">
            <a:avLst/>
          </a:prstGeom>
          <a:ln>
            <a:noFill/>
          </a:ln>
        </p:spPr>
      </p:pic>
      <p:pic>
        <p:nvPicPr>
          <p:cNvPr id="169" name="Picture 23"/>
          <p:cNvPicPr/>
          <p:nvPr/>
        </p:nvPicPr>
        <p:blipFill>
          <a:blip r:embed="rId13"/>
          <a:stretch/>
        </p:blipFill>
        <p:spPr>
          <a:xfrm>
            <a:off x="3412331" y="3962300"/>
            <a:ext cx="345877" cy="99417"/>
          </a:xfrm>
          <a:prstGeom prst="rect">
            <a:avLst/>
          </a:prstGeom>
          <a:ln>
            <a:noFill/>
          </a:ln>
        </p:spPr>
      </p:pic>
      <p:pic>
        <p:nvPicPr>
          <p:cNvPr id="170" name="Picture 24"/>
          <p:cNvPicPr/>
          <p:nvPr/>
        </p:nvPicPr>
        <p:blipFill>
          <a:blip r:embed="rId13"/>
          <a:stretch/>
        </p:blipFill>
        <p:spPr>
          <a:xfrm>
            <a:off x="3404889" y="3545284"/>
            <a:ext cx="345877" cy="99417"/>
          </a:xfrm>
          <a:prstGeom prst="rect">
            <a:avLst/>
          </a:prstGeom>
          <a:ln>
            <a:noFill/>
          </a:ln>
        </p:spPr>
      </p:pic>
      <p:pic>
        <p:nvPicPr>
          <p:cNvPr id="171" name="Picture 25"/>
          <p:cNvPicPr/>
          <p:nvPr/>
        </p:nvPicPr>
        <p:blipFill>
          <a:blip r:embed="rId14"/>
          <a:stretch/>
        </p:blipFill>
        <p:spPr>
          <a:xfrm>
            <a:off x="1568350" y="3217267"/>
            <a:ext cx="558701" cy="73223"/>
          </a:xfrm>
          <a:prstGeom prst="rect">
            <a:avLst/>
          </a:prstGeom>
          <a:ln>
            <a:noFill/>
          </a:ln>
        </p:spPr>
      </p:pic>
      <p:pic>
        <p:nvPicPr>
          <p:cNvPr id="172" name="Picture 37"/>
          <p:cNvPicPr/>
          <p:nvPr/>
        </p:nvPicPr>
        <p:blipFill>
          <a:blip r:embed="rId13"/>
          <a:stretch/>
        </p:blipFill>
        <p:spPr>
          <a:xfrm>
            <a:off x="1781472" y="3956347"/>
            <a:ext cx="345877" cy="99417"/>
          </a:xfrm>
          <a:prstGeom prst="rect">
            <a:avLst/>
          </a:prstGeom>
          <a:ln>
            <a:noFill/>
          </a:ln>
        </p:spPr>
      </p:pic>
      <p:pic>
        <p:nvPicPr>
          <p:cNvPr id="173" name="Picture 38"/>
          <p:cNvPicPr/>
          <p:nvPr/>
        </p:nvPicPr>
        <p:blipFill>
          <a:blip r:embed="rId13"/>
          <a:stretch/>
        </p:blipFill>
        <p:spPr>
          <a:xfrm>
            <a:off x="1781174" y="3551832"/>
            <a:ext cx="345877" cy="99417"/>
          </a:xfrm>
          <a:prstGeom prst="rect">
            <a:avLst/>
          </a:prstGeom>
          <a:ln>
            <a:noFill/>
          </a:ln>
        </p:spPr>
      </p:pic>
      <p:pic>
        <p:nvPicPr>
          <p:cNvPr id="174" name="Picture 39"/>
          <p:cNvPicPr/>
          <p:nvPr/>
        </p:nvPicPr>
        <p:blipFill>
          <a:blip r:embed="rId15"/>
          <a:stretch/>
        </p:blipFill>
        <p:spPr>
          <a:xfrm>
            <a:off x="1967805" y="3338413"/>
            <a:ext cx="104775" cy="144959"/>
          </a:xfrm>
          <a:prstGeom prst="rect">
            <a:avLst/>
          </a:prstGeom>
          <a:ln>
            <a:noFill/>
          </a:ln>
        </p:spPr>
      </p:pic>
      <p:pic>
        <p:nvPicPr>
          <p:cNvPr id="175" name="Picture 40"/>
          <p:cNvPicPr/>
          <p:nvPr/>
        </p:nvPicPr>
        <p:blipFill>
          <a:blip r:embed="rId12"/>
          <a:stretch/>
        </p:blipFill>
        <p:spPr>
          <a:xfrm rot="10800000">
            <a:off x="3616821" y="4361755"/>
            <a:ext cx="104775" cy="268188"/>
          </a:xfrm>
          <a:prstGeom prst="rect">
            <a:avLst/>
          </a:prstGeom>
          <a:ln>
            <a:noFill/>
          </a:ln>
        </p:spPr>
      </p:pic>
      <p:pic>
        <p:nvPicPr>
          <p:cNvPr id="176" name="Picture 41"/>
          <p:cNvPicPr/>
          <p:nvPr/>
        </p:nvPicPr>
        <p:blipFill>
          <a:blip r:embed="rId11"/>
          <a:stretch/>
        </p:blipFill>
        <p:spPr>
          <a:xfrm rot="10800000">
            <a:off x="3609379" y="3924796"/>
            <a:ext cx="104775" cy="190202"/>
          </a:xfrm>
          <a:prstGeom prst="rect">
            <a:avLst/>
          </a:prstGeom>
          <a:ln>
            <a:noFill/>
          </a:ln>
        </p:spPr>
      </p:pic>
      <p:pic>
        <p:nvPicPr>
          <p:cNvPr id="177" name="Picture 43"/>
          <p:cNvPicPr/>
          <p:nvPr/>
        </p:nvPicPr>
        <p:blipFill>
          <a:blip r:embed="rId16"/>
          <a:stretch/>
        </p:blipFill>
        <p:spPr>
          <a:xfrm>
            <a:off x="1787128" y="3548558"/>
            <a:ext cx="340519" cy="94357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2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7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2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7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31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34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37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40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0" presetClass="exit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44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10" presetClass="exit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48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500"/>
                            </p:stCondLst>
                            <p:childTnLst>
                              <p:par>
                                <p:cTn id="51" presetID="10" presetClass="exit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52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000"/>
                            </p:stCondLst>
                            <p:childTnLst>
                              <p:par>
                                <p:cTn id="55" presetID="10" presetClass="exit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56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500"/>
                            </p:stCondLst>
                            <p:childTnLst>
                              <p:par>
                                <p:cTn id="59" presetID="10" presetClass="exit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60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000"/>
                            </p:stCondLst>
                            <p:childTnLst>
                              <p:par>
                                <p:cTn id="63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65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84B5BE0-D6ED-3FD0-4F48-60714F0E8516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457200"/>
            <a:ext cx="9071640" cy="6629400"/>
          </a:xfrm>
        </p:spPr>
        <p:txBody>
          <a:bodyPr>
            <a:normAutofit/>
          </a:bodyPr>
          <a:lstStyle/>
          <a:p>
            <a:pPr lvl="0"/>
            <a:r>
              <a:rPr lang="en-US" sz="2000" b="1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1317 main(void)</a:t>
            </a:r>
          </a:p>
          <a:p>
            <a:pPr lvl="0"/>
            <a:r>
              <a:rPr lang="en-US" sz="20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1318 {</a:t>
            </a:r>
          </a:p>
          <a:p>
            <a:pPr lvl="0"/>
            <a:r>
              <a:rPr lang="en-US" sz="20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...</a:t>
            </a:r>
          </a:p>
          <a:p>
            <a:pPr lvl="0"/>
            <a:r>
              <a:rPr lang="en-US" sz="2000" dirty="0">
                <a:solidFill>
                  <a:srgbClr val="4700B8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1336   </a:t>
            </a:r>
            <a:r>
              <a:rPr lang="en-US" sz="2000" dirty="0" err="1">
                <a:solidFill>
                  <a:srgbClr val="4700B8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startothers</a:t>
            </a:r>
            <a:r>
              <a:rPr lang="en-US" sz="2000" dirty="0">
                <a:solidFill>
                  <a:srgbClr val="4700B8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(); // start other processors</a:t>
            </a:r>
          </a:p>
          <a:p>
            <a:pPr lvl="0"/>
            <a:r>
              <a:rPr lang="en-US" sz="20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1337   kinit2(P2V(4*1024*1024), P2V(PHYSTOP));</a:t>
            </a:r>
          </a:p>
          <a:p>
            <a:pPr lvl="0"/>
            <a:r>
              <a:rPr lang="en-US" sz="20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1338   </a:t>
            </a:r>
            <a:r>
              <a:rPr lang="en-US" sz="20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userinit</a:t>
            </a:r>
            <a:r>
              <a:rPr lang="en-US" sz="20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(); // first user process</a:t>
            </a:r>
          </a:p>
          <a:p>
            <a:pPr lvl="0"/>
            <a:r>
              <a:rPr lang="en-US" sz="20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1339   </a:t>
            </a:r>
            <a:r>
              <a:rPr lang="en-US" sz="20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mpmain</a:t>
            </a:r>
            <a:r>
              <a:rPr lang="en-US" sz="20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();</a:t>
            </a:r>
          </a:p>
          <a:p>
            <a:pPr lvl="0"/>
            <a:r>
              <a:rPr lang="en-US" sz="20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1340 }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1C40251-4C97-5C95-6976-C9265B80BAF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115159" y="301320"/>
            <a:ext cx="5460840" cy="1262160"/>
          </a:xfrm>
        </p:spPr>
        <p:txBody>
          <a:bodyPr/>
          <a:lstStyle/>
          <a:p>
            <a:pPr lvl="0"/>
            <a:r>
              <a:rPr lang="en-US"/>
              <a:t>Started from main()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Picture 28"/>
          <p:cNvPicPr/>
          <p:nvPr/>
        </p:nvPicPr>
        <p:blipFill>
          <a:blip r:embed="rId3"/>
          <a:stretch/>
        </p:blipFill>
        <p:spPr>
          <a:xfrm>
            <a:off x="1378743" y="2631479"/>
            <a:ext cx="3365302" cy="2600920"/>
          </a:xfrm>
          <a:prstGeom prst="rect">
            <a:avLst/>
          </a:prstGeom>
          <a:ln>
            <a:noFill/>
          </a:ln>
        </p:spPr>
      </p:pic>
      <p:pic>
        <p:nvPicPr>
          <p:cNvPr id="179" name="Picture 32"/>
          <p:cNvPicPr/>
          <p:nvPr/>
        </p:nvPicPr>
        <p:blipFill>
          <a:blip r:embed="rId4"/>
          <a:stretch/>
        </p:blipFill>
        <p:spPr>
          <a:xfrm>
            <a:off x="109537" y="4776093"/>
            <a:ext cx="2017812" cy="416123"/>
          </a:xfrm>
          <a:prstGeom prst="rect">
            <a:avLst/>
          </a:prstGeom>
          <a:ln>
            <a:noFill/>
          </a:ln>
        </p:spPr>
      </p:pic>
      <p:sp>
        <p:nvSpPr>
          <p:cNvPr id="180" name="TextShape 1"/>
          <p:cNvSpPr txBox="1"/>
          <p:nvPr/>
        </p:nvSpPr>
        <p:spPr>
          <a:xfrm>
            <a:off x="693191" y="1187399"/>
            <a:ext cx="8694241" cy="1095673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3638" spc="-1" dirty="0">
                <a:solidFill>
                  <a:srgbClr val="000000"/>
                </a:solidFill>
                <a:latin typeface="Calibri Light"/>
              </a:rPr>
              <a:t>Cache-coherence (load of modified)</a:t>
            </a:r>
            <a:endParaRPr lang="en-US" sz="3638" spc="-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81" name="Picture 29"/>
          <p:cNvPicPr/>
          <p:nvPr/>
        </p:nvPicPr>
        <p:blipFill>
          <a:blip r:embed="rId5"/>
          <a:stretch/>
        </p:blipFill>
        <p:spPr>
          <a:xfrm>
            <a:off x="3845123" y="2631479"/>
            <a:ext cx="6151066" cy="3649266"/>
          </a:xfrm>
          <a:prstGeom prst="rect">
            <a:avLst/>
          </a:prstGeom>
          <a:ln>
            <a:noFill/>
          </a:ln>
        </p:spPr>
      </p:pic>
      <p:pic>
        <p:nvPicPr>
          <p:cNvPr id="182" name="Picture 30"/>
          <p:cNvPicPr/>
          <p:nvPr/>
        </p:nvPicPr>
        <p:blipFill>
          <a:blip r:embed="rId6"/>
          <a:stretch/>
        </p:blipFill>
        <p:spPr>
          <a:xfrm>
            <a:off x="1939825" y="4127202"/>
            <a:ext cx="2188964" cy="992386"/>
          </a:xfrm>
          <a:prstGeom prst="rect">
            <a:avLst/>
          </a:prstGeom>
          <a:ln>
            <a:noFill/>
          </a:ln>
        </p:spPr>
      </p:pic>
      <p:pic>
        <p:nvPicPr>
          <p:cNvPr id="183" name="Picture 33"/>
          <p:cNvPicPr/>
          <p:nvPr/>
        </p:nvPicPr>
        <p:blipFill>
          <a:blip r:embed="rId7"/>
          <a:stretch/>
        </p:blipFill>
        <p:spPr>
          <a:xfrm>
            <a:off x="2651521" y="5096073"/>
            <a:ext cx="816769" cy="1130498"/>
          </a:xfrm>
          <a:prstGeom prst="rect">
            <a:avLst/>
          </a:prstGeom>
          <a:ln>
            <a:noFill/>
          </a:ln>
        </p:spPr>
      </p:pic>
      <p:pic>
        <p:nvPicPr>
          <p:cNvPr id="184" name="Picture 26"/>
          <p:cNvPicPr/>
          <p:nvPr/>
        </p:nvPicPr>
        <p:blipFill>
          <a:blip r:embed="rId8"/>
          <a:stretch/>
        </p:blipFill>
        <p:spPr>
          <a:xfrm>
            <a:off x="1477565" y="2959794"/>
            <a:ext cx="1467148" cy="1276052"/>
          </a:xfrm>
          <a:prstGeom prst="rect">
            <a:avLst/>
          </a:prstGeom>
          <a:ln>
            <a:noFill/>
          </a:ln>
        </p:spPr>
      </p:pic>
      <p:pic>
        <p:nvPicPr>
          <p:cNvPr id="185" name="Picture 27"/>
          <p:cNvPicPr/>
          <p:nvPr/>
        </p:nvPicPr>
        <p:blipFill>
          <a:blip r:embed="rId9"/>
          <a:stretch/>
        </p:blipFill>
        <p:spPr>
          <a:xfrm>
            <a:off x="3123902" y="2959794"/>
            <a:ext cx="1467148" cy="1276052"/>
          </a:xfrm>
          <a:prstGeom prst="rect">
            <a:avLst/>
          </a:prstGeom>
          <a:ln>
            <a:noFill/>
          </a:ln>
        </p:spPr>
      </p:pic>
      <p:pic>
        <p:nvPicPr>
          <p:cNvPr id="186" name="Picture 31"/>
          <p:cNvPicPr/>
          <p:nvPr/>
        </p:nvPicPr>
        <p:blipFill>
          <a:blip r:embed="rId10"/>
          <a:stretch/>
        </p:blipFill>
        <p:spPr>
          <a:xfrm>
            <a:off x="3204864" y="3232149"/>
            <a:ext cx="558701" cy="80963"/>
          </a:xfrm>
          <a:prstGeom prst="rect">
            <a:avLst/>
          </a:prstGeom>
          <a:ln>
            <a:noFill/>
          </a:ln>
        </p:spPr>
      </p:pic>
      <p:pic>
        <p:nvPicPr>
          <p:cNvPr id="187" name="Content Placeholder 3"/>
          <p:cNvPicPr/>
          <p:nvPr/>
        </p:nvPicPr>
        <p:blipFill>
          <a:blip r:embed="rId11"/>
          <a:stretch/>
        </p:blipFill>
        <p:spPr>
          <a:xfrm>
            <a:off x="4778870" y="3221136"/>
            <a:ext cx="377726" cy="91678"/>
          </a:xfrm>
          <a:prstGeom prst="rect">
            <a:avLst/>
          </a:prstGeom>
          <a:ln>
            <a:noFill/>
          </a:ln>
        </p:spPr>
      </p:pic>
      <p:pic>
        <p:nvPicPr>
          <p:cNvPr id="188" name="Picture 22"/>
          <p:cNvPicPr/>
          <p:nvPr/>
        </p:nvPicPr>
        <p:blipFill>
          <a:blip r:embed="rId12"/>
          <a:stretch/>
        </p:blipFill>
        <p:spPr>
          <a:xfrm>
            <a:off x="3412331" y="4500165"/>
            <a:ext cx="345877" cy="99417"/>
          </a:xfrm>
          <a:prstGeom prst="rect">
            <a:avLst/>
          </a:prstGeom>
          <a:ln>
            <a:noFill/>
          </a:ln>
        </p:spPr>
      </p:pic>
      <p:pic>
        <p:nvPicPr>
          <p:cNvPr id="189" name="Picture 23"/>
          <p:cNvPicPr/>
          <p:nvPr/>
        </p:nvPicPr>
        <p:blipFill>
          <a:blip r:embed="rId12"/>
          <a:stretch/>
        </p:blipFill>
        <p:spPr>
          <a:xfrm>
            <a:off x="3412331" y="3962300"/>
            <a:ext cx="345877" cy="99417"/>
          </a:xfrm>
          <a:prstGeom prst="rect">
            <a:avLst/>
          </a:prstGeom>
          <a:ln>
            <a:noFill/>
          </a:ln>
        </p:spPr>
      </p:pic>
      <p:pic>
        <p:nvPicPr>
          <p:cNvPr id="190" name="Picture 24"/>
          <p:cNvPicPr/>
          <p:nvPr/>
        </p:nvPicPr>
        <p:blipFill>
          <a:blip r:embed="rId12"/>
          <a:stretch/>
        </p:blipFill>
        <p:spPr>
          <a:xfrm>
            <a:off x="3404889" y="3545284"/>
            <a:ext cx="345877" cy="99417"/>
          </a:xfrm>
          <a:prstGeom prst="rect">
            <a:avLst/>
          </a:prstGeom>
          <a:ln>
            <a:noFill/>
          </a:ln>
        </p:spPr>
      </p:pic>
      <p:pic>
        <p:nvPicPr>
          <p:cNvPr id="191" name="Picture 43"/>
          <p:cNvPicPr/>
          <p:nvPr/>
        </p:nvPicPr>
        <p:blipFill>
          <a:blip r:embed="rId13"/>
          <a:stretch/>
        </p:blipFill>
        <p:spPr>
          <a:xfrm>
            <a:off x="1786532" y="3551832"/>
            <a:ext cx="340519" cy="94357"/>
          </a:xfrm>
          <a:prstGeom prst="rect">
            <a:avLst/>
          </a:prstGeom>
          <a:ln>
            <a:noFill/>
          </a:ln>
        </p:spPr>
      </p:pic>
      <p:pic>
        <p:nvPicPr>
          <p:cNvPr id="192" name="Picture 44"/>
          <p:cNvPicPr/>
          <p:nvPr/>
        </p:nvPicPr>
        <p:blipFill>
          <a:blip r:embed="rId14"/>
          <a:stretch/>
        </p:blipFill>
        <p:spPr>
          <a:xfrm rot="10800000">
            <a:off x="2200275" y="4373066"/>
            <a:ext cx="104775" cy="268188"/>
          </a:xfrm>
          <a:prstGeom prst="rect">
            <a:avLst/>
          </a:prstGeom>
          <a:ln>
            <a:noFill/>
          </a:ln>
        </p:spPr>
      </p:pic>
      <p:pic>
        <p:nvPicPr>
          <p:cNvPr id="193" name="Picture 45"/>
          <p:cNvPicPr/>
          <p:nvPr/>
        </p:nvPicPr>
        <p:blipFill>
          <a:blip r:embed="rId15"/>
          <a:stretch/>
        </p:blipFill>
        <p:spPr>
          <a:xfrm rot="10800000">
            <a:off x="2200275" y="3887291"/>
            <a:ext cx="104775" cy="190202"/>
          </a:xfrm>
          <a:prstGeom prst="rect">
            <a:avLst/>
          </a:prstGeom>
          <a:ln>
            <a:noFill/>
          </a:ln>
        </p:spPr>
      </p:pic>
      <p:pic>
        <p:nvPicPr>
          <p:cNvPr id="194" name="Picture 34"/>
          <p:cNvPicPr/>
          <p:nvPr/>
        </p:nvPicPr>
        <p:blipFill>
          <a:blip r:embed="rId16"/>
          <a:stretch/>
        </p:blipFill>
        <p:spPr>
          <a:xfrm>
            <a:off x="3504604" y="3355379"/>
            <a:ext cx="104775" cy="144959"/>
          </a:xfrm>
          <a:prstGeom prst="rect">
            <a:avLst/>
          </a:prstGeom>
          <a:ln>
            <a:noFill/>
          </a:ln>
        </p:spPr>
      </p:pic>
      <p:pic>
        <p:nvPicPr>
          <p:cNvPr id="195" name="Picture 35"/>
          <p:cNvPicPr/>
          <p:nvPr/>
        </p:nvPicPr>
        <p:blipFill>
          <a:blip r:embed="rId17"/>
          <a:stretch/>
        </p:blipFill>
        <p:spPr>
          <a:xfrm>
            <a:off x="3502818" y="3729831"/>
            <a:ext cx="104775" cy="190202"/>
          </a:xfrm>
          <a:prstGeom prst="rect">
            <a:avLst/>
          </a:prstGeom>
          <a:ln>
            <a:noFill/>
          </a:ln>
        </p:spPr>
      </p:pic>
      <p:pic>
        <p:nvPicPr>
          <p:cNvPr id="196" name="Picture 36"/>
          <p:cNvPicPr/>
          <p:nvPr/>
        </p:nvPicPr>
        <p:blipFill>
          <a:blip r:embed="rId18"/>
          <a:stretch/>
        </p:blipFill>
        <p:spPr>
          <a:xfrm>
            <a:off x="3502818" y="4199532"/>
            <a:ext cx="104775" cy="268188"/>
          </a:xfrm>
          <a:prstGeom prst="rect">
            <a:avLst/>
          </a:prstGeom>
          <a:ln>
            <a:noFill/>
          </a:ln>
        </p:spPr>
      </p:pic>
      <p:pic>
        <p:nvPicPr>
          <p:cNvPr id="197" name="Picture 42"/>
          <p:cNvPicPr/>
          <p:nvPr/>
        </p:nvPicPr>
        <p:blipFill>
          <a:blip r:embed="rId12"/>
          <a:stretch/>
        </p:blipFill>
        <p:spPr>
          <a:xfrm>
            <a:off x="829270" y="4984154"/>
            <a:ext cx="345877" cy="99417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2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7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2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7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8976E-6 -4.45191E-7 L 1.88976E-6 0.00021 C -0.00063 0.01764 -0.00063 0.03549 -0.00142 0.05355 C -0.00158 0.0567 -0.00315 0.06195 -0.00394 0.0651 C -0.00473 0.0693 -0.0063 0.07896 -0.00772 0.0819 C -0.01512 0.09639 -0.0063 0.07812 -0.01166 0.09198 C -0.01229 0.09366 -0.01355 0.09534 -0.01418 0.09702 C -0.01481 0.09849 -0.01481 0.10059 -0.01543 0.10185 C -0.01685 0.10563 -0.01874 0.10878 -0.02047 0.11214 L -0.02315 0.11718 C -0.02378 0.11865 -0.02457 0.12075 -0.02551 0.12222 C -0.02646 0.12327 -0.02709 0.12453 -0.02819 0.12537 C -0.03307 0.13062 -0.03118 0.12684 -0.03559 0.13398 C -0.03843 0.13818 -0.03764 0.13902 -0.04095 0.14217 C -0.04866 0.14994 -0.04693 0.14679 -0.05339 0.15393 C -0.05449 0.15498 -0.05512 0.15645 -0.05606 0.15729 C -0.05732 0.15876 -0.05874 0.1596 -0.05984 0.16086 C -0.06158 0.16233 -0.06315 0.16401 -0.06488 0.1659 C -0.06614 0.16695 -0.06756 0.168 -0.06882 0.16905 C -0.06961 0.16989 -0.0704 0.17157 -0.07118 0.17241 C -0.0737 0.17472 -0.07622 0.17682 -0.0789 0.17913 C -0.08016 0.18039 -0.08142 0.18165 -0.08268 0.18228 C -0.08599 0.18459 -0.08977 0.18648 -0.09292 0.18921 C -0.09732 0.1932 -0.09528 0.19152 -0.09906 0.19425 L -0.09906 0.19467 " pathEditMode="relative" rAng="0" ptsTypes="AAAAAAAAAAAAAAAAAAAAAAAAA">
                                      <p:cBhvr>
                                        <p:cTn id="31" dur="20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961" y="97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0" presetClass="exit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34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37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40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43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46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500"/>
                            </p:stCondLst>
                            <p:childTnLst>
                              <p:par>
                                <p:cTn id="49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51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000"/>
                            </p:stCondLst>
                            <p:childTnLst>
                              <p:par>
                                <p:cTn id="53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55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500"/>
                            </p:stCondLst>
                            <p:childTnLst>
                              <p:par>
                                <p:cTn id="57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59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000"/>
                            </p:stCondLst>
                            <p:childTnLst>
                              <p:par>
                                <p:cTn id="61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63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Picture 28"/>
          <p:cNvPicPr/>
          <p:nvPr/>
        </p:nvPicPr>
        <p:blipFill>
          <a:blip r:embed="rId3"/>
          <a:stretch/>
        </p:blipFill>
        <p:spPr>
          <a:xfrm>
            <a:off x="1378743" y="2631479"/>
            <a:ext cx="3365302" cy="2600920"/>
          </a:xfrm>
          <a:prstGeom prst="rect">
            <a:avLst/>
          </a:prstGeom>
          <a:ln>
            <a:noFill/>
          </a:ln>
        </p:spPr>
      </p:pic>
      <p:pic>
        <p:nvPicPr>
          <p:cNvPr id="199" name="Picture 32"/>
          <p:cNvPicPr/>
          <p:nvPr/>
        </p:nvPicPr>
        <p:blipFill>
          <a:blip r:embed="rId4"/>
          <a:stretch/>
        </p:blipFill>
        <p:spPr>
          <a:xfrm>
            <a:off x="109537" y="4776093"/>
            <a:ext cx="2017812" cy="416123"/>
          </a:xfrm>
          <a:prstGeom prst="rect">
            <a:avLst/>
          </a:prstGeom>
          <a:ln>
            <a:noFill/>
          </a:ln>
        </p:spPr>
      </p:pic>
      <p:sp>
        <p:nvSpPr>
          <p:cNvPr id="200" name="TextShape 1"/>
          <p:cNvSpPr txBox="1"/>
          <p:nvPr/>
        </p:nvSpPr>
        <p:spPr>
          <a:xfrm>
            <a:off x="692943" y="1246484"/>
            <a:ext cx="8694241" cy="1095673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3638" spc="-1">
                <a:solidFill>
                  <a:srgbClr val="000000"/>
                </a:solidFill>
                <a:latin typeface="Calibri Light"/>
              </a:rPr>
              <a:t>Latencies: load from local L1</a:t>
            </a:r>
            <a:endParaRPr lang="en-US" sz="3638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01" name="Picture 29"/>
          <p:cNvPicPr/>
          <p:nvPr/>
        </p:nvPicPr>
        <p:blipFill>
          <a:blip r:embed="rId5"/>
          <a:stretch/>
        </p:blipFill>
        <p:spPr>
          <a:xfrm>
            <a:off x="3845123" y="2631479"/>
            <a:ext cx="6151066" cy="3649266"/>
          </a:xfrm>
          <a:prstGeom prst="rect">
            <a:avLst/>
          </a:prstGeom>
          <a:ln>
            <a:noFill/>
          </a:ln>
        </p:spPr>
      </p:pic>
      <p:pic>
        <p:nvPicPr>
          <p:cNvPr id="202" name="Picture 30"/>
          <p:cNvPicPr/>
          <p:nvPr/>
        </p:nvPicPr>
        <p:blipFill>
          <a:blip r:embed="rId6"/>
          <a:stretch/>
        </p:blipFill>
        <p:spPr>
          <a:xfrm>
            <a:off x="1939825" y="4127202"/>
            <a:ext cx="2188964" cy="992386"/>
          </a:xfrm>
          <a:prstGeom prst="rect">
            <a:avLst/>
          </a:prstGeom>
          <a:ln>
            <a:noFill/>
          </a:ln>
        </p:spPr>
      </p:pic>
      <p:pic>
        <p:nvPicPr>
          <p:cNvPr id="203" name="Picture 33"/>
          <p:cNvPicPr/>
          <p:nvPr/>
        </p:nvPicPr>
        <p:blipFill>
          <a:blip r:embed="rId7"/>
          <a:stretch/>
        </p:blipFill>
        <p:spPr>
          <a:xfrm>
            <a:off x="2651521" y="5096073"/>
            <a:ext cx="816769" cy="1130498"/>
          </a:xfrm>
          <a:prstGeom prst="rect">
            <a:avLst/>
          </a:prstGeom>
          <a:ln>
            <a:noFill/>
          </a:ln>
        </p:spPr>
      </p:pic>
      <p:pic>
        <p:nvPicPr>
          <p:cNvPr id="204" name="Picture 26"/>
          <p:cNvPicPr/>
          <p:nvPr/>
        </p:nvPicPr>
        <p:blipFill>
          <a:blip r:embed="rId8"/>
          <a:stretch/>
        </p:blipFill>
        <p:spPr>
          <a:xfrm>
            <a:off x="1477565" y="2959794"/>
            <a:ext cx="1467148" cy="1276052"/>
          </a:xfrm>
          <a:prstGeom prst="rect">
            <a:avLst/>
          </a:prstGeom>
          <a:ln>
            <a:noFill/>
          </a:ln>
        </p:spPr>
      </p:pic>
      <p:pic>
        <p:nvPicPr>
          <p:cNvPr id="205" name="Picture 27"/>
          <p:cNvPicPr/>
          <p:nvPr/>
        </p:nvPicPr>
        <p:blipFill>
          <a:blip r:embed="rId9"/>
          <a:stretch/>
        </p:blipFill>
        <p:spPr>
          <a:xfrm>
            <a:off x="3123902" y="2959794"/>
            <a:ext cx="1467148" cy="1276052"/>
          </a:xfrm>
          <a:prstGeom prst="rect">
            <a:avLst/>
          </a:prstGeom>
          <a:ln>
            <a:noFill/>
          </a:ln>
        </p:spPr>
      </p:pic>
      <p:pic>
        <p:nvPicPr>
          <p:cNvPr id="206" name="Picture 31"/>
          <p:cNvPicPr/>
          <p:nvPr/>
        </p:nvPicPr>
        <p:blipFill>
          <a:blip r:embed="rId10"/>
          <a:stretch/>
        </p:blipFill>
        <p:spPr>
          <a:xfrm>
            <a:off x="3204864" y="3232149"/>
            <a:ext cx="558701" cy="80963"/>
          </a:xfrm>
          <a:prstGeom prst="rect">
            <a:avLst/>
          </a:prstGeom>
          <a:ln>
            <a:noFill/>
          </a:ln>
        </p:spPr>
      </p:pic>
      <p:pic>
        <p:nvPicPr>
          <p:cNvPr id="207" name="Content Placeholder 3"/>
          <p:cNvPicPr/>
          <p:nvPr/>
        </p:nvPicPr>
        <p:blipFill>
          <a:blip r:embed="rId11"/>
          <a:stretch/>
        </p:blipFill>
        <p:spPr>
          <a:xfrm>
            <a:off x="4778870" y="3221136"/>
            <a:ext cx="377726" cy="91678"/>
          </a:xfrm>
          <a:prstGeom prst="rect">
            <a:avLst/>
          </a:prstGeom>
          <a:ln>
            <a:noFill/>
          </a:ln>
        </p:spPr>
      </p:pic>
      <p:pic>
        <p:nvPicPr>
          <p:cNvPr id="208" name="Picture 21"/>
          <p:cNvPicPr/>
          <p:nvPr/>
        </p:nvPicPr>
        <p:blipFill>
          <a:blip r:embed="rId12"/>
          <a:stretch/>
        </p:blipFill>
        <p:spPr>
          <a:xfrm>
            <a:off x="3420070" y="3338710"/>
            <a:ext cx="96738" cy="146745"/>
          </a:xfrm>
          <a:prstGeom prst="rect">
            <a:avLst/>
          </a:prstGeom>
          <a:ln>
            <a:noFill/>
          </a:ln>
        </p:spPr>
      </p:pic>
      <p:pic>
        <p:nvPicPr>
          <p:cNvPr id="209" name="Picture 25"/>
          <p:cNvPicPr/>
          <p:nvPr/>
        </p:nvPicPr>
        <p:blipFill>
          <a:blip r:embed="rId13"/>
          <a:stretch/>
        </p:blipFill>
        <p:spPr>
          <a:xfrm>
            <a:off x="4778871" y="3485752"/>
            <a:ext cx="414933" cy="193477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Picture 28"/>
          <p:cNvPicPr/>
          <p:nvPr/>
        </p:nvPicPr>
        <p:blipFill>
          <a:blip r:embed="rId3"/>
          <a:stretch/>
        </p:blipFill>
        <p:spPr>
          <a:xfrm>
            <a:off x="1378743" y="2631479"/>
            <a:ext cx="3365302" cy="2600920"/>
          </a:xfrm>
          <a:prstGeom prst="rect">
            <a:avLst/>
          </a:prstGeom>
          <a:ln>
            <a:noFill/>
          </a:ln>
        </p:spPr>
      </p:pic>
      <p:pic>
        <p:nvPicPr>
          <p:cNvPr id="211" name="Picture 32"/>
          <p:cNvPicPr/>
          <p:nvPr/>
        </p:nvPicPr>
        <p:blipFill>
          <a:blip r:embed="rId4"/>
          <a:stretch/>
        </p:blipFill>
        <p:spPr>
          <a:xfrm>
            <a:off x="109537" y="4776093"/>
            <a:ext cx="2017812" cy="416123"/>
          </a:xfrm>
          <a:prstGeom prst="rect">
            <a:avLst/>
          </a:prstGeom>
          <a:ln>
            <a:noFill/>
          </a:ln>
        </p:spPr>
      </p:pic>
      <p:sp>
        <p:nvSpPr>
          <p:cNvPr id="212" name="TextShape 1"/>
          <p:cNvSpPr txBox="1"/>
          <p:nvPr/>
        </p:nvSpPr>
        <p:spPr>
          <a:xfrm>
            <a:off x="692943" y="1246484"/>
            <a:ext cx="8694241" cy="1095673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3638" spc="-1">
                <a:solidFill>
                  <a:srgbClr val="000000"/>
                </a:solidFill>
                <a:latin typeface="Calibri Light"/>
              </a:rPr>
              <a:t>Latencies: load from local L2</a:t>
            </a:r>
            <a:endParaRPr lang="en-US" sz="3638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13" name="Picture 29"/>
          <p:cNvPicPr/>
          <p:nvPr/>
        </p:nvPicPr>
        <p:blipFill>
          <a:blip r:embed="rId5"/>
          <a:stretch/>
        </p:blipFill>
        <p:spPr>
          <a:xfrm>
            <a:off x="3845123" y="2631479"/>
            <a:ext cx="6151066" cy="3649266"/>
          </a:xfrm>
          <a:prstGeom prst="rect">
            <a:avLst/>
          </a:prstGeom>
          <a:ln>
            <a:noFill/>
          </a:ln>
        </p:spPr>
      </p:pic>
      <p:pic>
        <p:nvPicPr>
          <p:cNvPr id="214" name="Picture 30"/>
          <p:cNvPicPr/>
          <p:nvPr/>
        </p:nvPicPr>
        <p:blipFill>
          <a:blip r:embed="rId6"/>
          <a:stretch/>
        </p:blipFill>
        <p:spPr>
          <a:xfrm>
            <a:off x="1939825" y="4127202"/>
            <a:ext cx="2188964" cy="992386"/>
          </a:xfrm>
          <a:prstGeom prst="rect">
            <a:avLst/>
          </a:prstGeom>
          <a:ln>
            <a:noFill/>
          </a:ln>
        </p:spPr>
      </p:pic>
      <p:pic>
        <p:nvPicPr>
          <p:cNvPr id="215" name="Picture 33"/>
          <p:cNvPicPr/>
          <p:nvPr/>
        </p:nvPicPr>
        <p:blipFill>
          <a:blip r:embed="rId7"/>
          <a:stretch/>
        </p:blipFill>
        <p:spPr>
          <a:xfrm>
            <a:off x="2651521" y="5096073"/>
            <a:ext cx="816769" cy="1130498"/>
          </a:xfrm>
          <a:prstGeom prst="rect">
            <a:avLst/>
          </a:prstGeom>
          <a:ln>
            <a:noFill/>
          </a:ln>
        </p:spPr>
      </p:pic>
      <p:pic>
        <p:nvPicPr>
          <p:cNvPr id="216" name="Picture 26"/>
          <p:cNvPicPr/>
          <p:nvPr/>
        </p:nvPicPr>
        <p:blipFill>
          <a:blip r:embed="rId8"/>
          <a:stretch/>
        </p:blipFill>
        <p:spPr>
          <a:xfrm>
            <a:off x="1477565" y="2959794"/>
            <a:ext cx="1467148" cy="1276052"/>
          </a:xfrm>
          <a:prstGeom prst="rect">
            <a:avLst/>
          </a:prstGeom>
          <a:ln>
            <a:noFill/>
          </a:ln>
        </p:spPr>
      </p:pic>
      <p:pic>
        <p:nvPicPr>
          <p:cNvPr id="217" name="Picture 27"/>
          <p:cNvPicPr/>
          <p:nvPr/>
        </p:nvPicPr>
        <p:blipFill>
          <a:blip r:embed="rId9"/>
          <a:stretch/>
        </p:blipFill>
        <p:spPr>
          <a:xfrm>
            <a:off x="3123902" y="2959794"/>
            <a:ext cx="1467148" cy="1276052"/>
          </a:xfrm>
          <a:prstGeom prst="rect">
            <a:avLst/>
          </a:prstGeom>
          <a:ln>
            <a:noFill/>
          </a:ln>
        </p:spPr>
      </p:pic>
      <p:pic>
        <p:nvPicPr>
          <p:cNvPr id="218" name="Picture 31"/>
          <p:cNvPicPr/>
          <p:nvPr/>
        </p:nvPicPr>
        <p:blipFill>
          <a:blip r:embed="rId10"/>
          <a:stretch/>
        </p:blipFill>
        <p:spPr>
          <a:xfrm>
            <a:off x="3204864" y="3232149"/>
            <a:ext cx="558701" cy="80963"/>
          </a:xfrm>
          <a:prstGeom prst="rect">
            <a:avLst/>
          </a:prstGeom>
          <a:ln>
            <a:noFill/>
          </a:ln>
        </p:spPr>
      </p:pic>
      <p:pic>
        <p:nvPicPr>
          <p:cNvPr id="219" name="Content Placeholder 3"/>
          <p:cNvPicPr/>
          <p:nvPr/>
        </p:nvPicPr>
        <p:blipFill>
          <a:blip r:embed="rId11"/>
          <a:stretch/>
        </p:blipFill>
        <p:spPr>
          <a:xfrm>
            <a:off x="4778870" y="3221136"/>
            <a:ext cx="377726" cy="91678"/>
          </a:xfrm>
          <a:prstGeom prst="rect">
            <a:avLst/>
          </a:prstGeom>
          <a:ln>
            <a:noFill/>
          </a:ln>
        </p:spPr>
      </p:pic>
      <p:pic>
        <p:nvPicPr>
          <p:cNvPr id="220" name="Picture 25"/>
          <p:cNvPicPr/>
          <p:nvPr/>
        </p:nvPicPr>
        <p:blipFill>
          <a:blip r:embed="rId12"/>
          <a:stretch/>
        </p:blipFill>
        <p:spPr>
          <a:xfrm>
            <a:off x="4778871" y="3485752"/>
            <a:ext cx="414933" cy="193477"/>
          </a:xfrm>
          <a:prstGeom prst="rect">
            <a:avLst/>
          </a:prstGeom>
          <a:ln>
            <a:noFill/>
          </a:ln>
        </p:spPr>
      </p:pic>
      <p:pic>
        <p:nvPicPr>
          <p:cNvPr id="221" name="Picture 13"/>
          <p:cNvPicPr/>
          <p:nvPr/>
        </p:nvPicPr>
        <p:blipFill>
          <a:blip r:embed="rId13"/>
          <a:stretch/>
        </p:blipFill>
        <p:spPr>
          <a:xfrm>
            <a:off x="3484364" y="3362523"/>
            <a:ext cx="122634" cy="557213"/>
          </a:xfrm>
          <a:prstGeom prst="rect">
            <a:avLst/>
          </a:prstGeom>
          <a:ln>
            <a:noFill/>
          </a:ln>
        </p:spPr>
      </p:pic>
      <p:pic>
        <p:nvPicPr>
          <p:cNvPr id="222" name="Picture 14"/>
          <p:cNvPicPr/>
          <p:nvPr/>
        </p:nvPicPr>
        <p:blipFill>
          <a:blip r:embed="rId14"/>
          <a:stretch/>
        </p:blipFill>
        <p:spPr>
          <a:xfrm>
            <a:off x="4775596" y="3896518"/>
            <a:ext cx="433983" cy="193477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" name="Picture 28"/>
          <p:cNvPicPr/>
          <p:nvPr/>
        </p:nvPicPr>
        <p:blipFill>
          <a:blip r:embed="rId3"/>
          <a:stretch/>
        </p:blipFill>
        <p:spPr>
          <a:xfrm>
            <a:off x="1378743" y="2631479"/>
            <a:ext cx="3365302" cy="2600920"/>
          </a:xfrm>
          <a:prstGeom prst="rect">
            <a:avLst/>
          </a:prstGeom>
          <a:ln>
            <a:noFill/>
          </a:ln>
        </p:spPr>
      </p:pic>
      <p:pic>
        <p:nvPicPr>
          <p:cNvPr id="224" name="Picture 32"/>
          <p:cNvPicPr/>
          <p:nvPr/>
        </p:nvPicPr>
        <p:blipFill>
          <a:blip r:embed="rId4"/>
          <a:stretch/>
        </p:blipFill>
        <p:spPr>
          <a:xfrm>
            <a:off x="109537" y="4776093"/>
            <a:ext cx="2017812" cy="416123"/>
          </a:xfrm>
          <a:prstGeom prst="rect">
            <a:avLst/>
          </a:prstGeom>
          <a:ln>
            <a:noFill/>
          </a:ln>
        </p:spPr>
      </p:pic>
      <p:sp>
        <p:nvSpPr>
          <p:cNvPr id="225" name="TextShape 1"/>
          <p:cNvSpPr txBox="1"/>
          <p:nvPr/>
        </p:nvSpPr>
        <p:spPr>
          <a:xfrm>
            <a:off x="692943" y="1246484"/>
            <a:ext cx="8694241" cy="1095673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3638" spc="-1">
                <a:solidFill>
                  <a:srgbClr val="000000"/>
                </a:solidFill>
                <a:latin typeface="Calibri Light"/>
              </a:rPr>
              <a:t>Latencies: load from local L3</a:t>
            </a:r>
            <a:endParaRPr lang="en-US" sz="3638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26" name="Picture 29"/>
          <p:cNvPicPr/>
          <p:nvPr/>
        </p:nvPicPr>
        <p:blipFill>
          <a:blip r:embed="rId5"/>
          <a:stretch/>
        </p:blipFill>
        <p:spPr>
          <a:xfrm>
            <a:off x="3845123" y="2631479"/>
            <a:ext cx="6151066" cy="3649266"/>
          </a:xfrm>
          <a:prstGeom prst="rect">
            <a:avLst/>
          </a:prstGeom>
          <a:ln>
            <a:noFill/>
          </a:ln>
        </p:spPr>
      </p:pic>
      <p:pic>
        <p:nvPicPr>
          <p:cNvPr id="227" name="Picture 30"/>
          <p:cNvPicPr/>
          <p:nvPr/>
        </p:nvPicPr>
        <p:blipFill>
          <a:blip r:embed="rId6"/>
          <a:stretch/>
        </p:blipFill>
        <p:spPr>
          <a:xfrm>
            <a:off x="1939825" y="4127202"/>
            <a:ext cx="2188964" cy="992386"/>
          </a:xfrm>
          <a:prstGeom prst="rect">
            <a:avLst/>
          </a:prstGeom>
          <a:ln>
            <a:noFill/>
          </a:ln>
        </p:spPr>
      </p:pic>
      <p:pic>
        <p:nvPicPr>
          <p:cNvPr id="228" name="Picture 33"/>
          <p:cNvPicPr/>
          <p:nvPr/>
        </p:nvPicPr>
        <p:blipFill>
          <a:blip r:embed="rId7"/>
          <a:stretch/>
        </p:blipFill>
        <p:spPr>
          <a:xfrm>
            <a:off x="2651521" y="5096073"/>
            <a:ext cx="816769" cy="1130498"/>
          </a:xfrm>
          <a:prstGeom prst="rect">
            <a:avLst/>
          </a:prstGeom>
          <a:ln>
            <a:noFill/>
          </a:ln>
        </p:spPr>
      </p:pic>
      <p:pic>
        <p:nvPicPr>
          <p:cNvPr id="229" name="Picture 26"/>
          <p:cNvPicPr/>
          <p:nvPr/>
        </p:nvPicPr>
        <p:blipFill>
          <a:blip r:embed="rId8"/>
          <a:stretch/>
        </p:blipFill>
        <p:spPr>
          <a:xfrm>
            <a:off x="1477565" y="2959794"/>
            <a:ext cx="1467148" cy="1276052"/>
          </a:xfrm>
          <a:prstGeom prst="rect">
            <a:avLst/>
          </a:prstGeom>
          <a:ln>
            <a:noFill/>
          </a:ln>
        </p:spPr>
      </p:pic>
      <p:pic>
        <p:nvPicPr>
          <p:cNvPr id="230" name="Picture 27"/>
          <p:cNvPicPr/>
          <p:nvPr/>
        </p:nvPicPr>
        <p:blipFill>
          <a:blip r:embed="rId9"/>
          <a:stretch/>
        </p:blipFill>
        <p:spPr>
          <a:xfrm>
            <a:off x="3123902" y="2959794"/>
            <a:ext cx="1467148" cy="1276052"/>
          </a:xfrm>
          <a:prstGeom prst="rect">
            <a:avLst/>
          </a:prstGeom>
          <a:ln>
            <a:noFill/>
          </a:ln>
        </p:spPr>
      </p:pic>
      <p:pic>
        <p:nvPicPr>
          <p:cNvPr id="231" name="Picture 31"/>
          <p:cNvPicPr/>
          <p:nvPr/>
        </p:nvPicPr>
        <p:blipFill>
          <a:blip r:embed="rId10"/>
          <a:stretch/>
        </p:blipFill>
        <p:spPr>
          <a:xfrm>
            <a:off x="3204864" y="3232149"/>
            <a:ext cx="558701" cy="80963"/>
          </a:xfrm>
          <a:prstGeom prst="rect">
            <a:avLst/>
          </a:prstGeom>
          <a:ln>
            <a:noFill/>
          </a:ln>
        </p:spPr>
      </p:pic>
      <p:pic>
        <p:nvPicPr>
          <p:cNvPr id="232" name="Content Placeholder 3"/>
          <p:cNvPicPr/>
          <p:nvPr/>
        </p:nvPicPr>
        <p:blipFill>
          <a:blip r:embed="rId11"/>
          <a:stretch/>
        </p:blipFill>
        <p:spPr>
          <a:xfrm>
            <a:off x="4778870" y="3221136"/>
            <a:ext cx="377726" cy="91678"/>
          </a:xfrm>
          <a:prstGeom prst="rect">
            <a:avLst/>
          </a:prstGeom>
          <a:ln>
            <a:noFill/>
          </a:ln>
        </p:spPr>
      </p:pic>
      <p:pic>
        <p:nvPicPr>
          <p:cNvPr id="233" name="Picture 25"/>
          <p:cNvPicPr/>
          <p:nvPr/>
        </p:nvPicPr>
        <p:blipFill>
          <a:blip r:embed="rId12"/>
          <a:stretch/>
        </p:blipFill>
        <p:spPr>
          <a:xfrm>
            <a:off x="4778871" y="3485752"/>
            <a:ext cx="414933" cy="193477"/>
          </a:xfrm>
          <a:prstGeom prst="rect">
            <a:avLst/>
          </a:prstGeom>
          <a:ln>
            <a:noFill/>
          </a:ln>
        </p:spPr>
      </p:pic>
      <p:pic>
        <p:nvPicPr>
          <p:cNvPr id="234" name="Picture 14"/>
          <p:cNvPicPr/>
          <p:nvPr/>
        </p:nvPicPr>
        <p:blipFill>
          <a:blip r:embed="rId13"/>
          <a:stretch/>
        </p:blipFill>
        <p:spPr>
          <a:xfrm>
            <a:off x="4775596" y="3896518"/>
            <a:ext cx="433983" cy="193477"/>
          </a:xfrm>
          <a:prstGeom prst="rect">
            <a:avLst/>
          </a:prstGeom>
          <a:ln>
            <a:noFill/>
          </a:ln>
        </p:spPr>
      </p:pic>
      <p:pic>
        <p:nvPicPr>
          <p:cNvPr id="235" name="Picture 15"/>
          <p:cNvPicPr/>
          <p:nvPr/>
        </p:nvPicPr>
        <p:blipFill>
          <a:blip r:embed="rId14"/>
          <a:stretch/>
        </p:blipFill>
        <p:spPr>
          <a:xfrm>
            <a:off x="3188791" y="3349426"/>
            <a:ext cx="387846" cy="1186160"/>
          </a:xfrm>
          <a:prstGeom prst="rect">
            <a:avLst/>
          </a:prstGeom>
          <a:ln>
            <a:noFill/>
          </a:ln>
        </p:spPr>
      </p:pic>
      <p:pic>
        <p:nvPicPr>
          <p:cNvPr id="236" name="Picture 16"/>
          <p:cNvPicPr/>
          <p:nvPr/>
        </p:nvPicPr>
        <p:blipFill>
          <a:blip r:embed="rId15"/>
          <a:stretch/>
        </p:blipFill>
        <p:spPr>
          <a:xfrm>
            <a:off x="4767262" y="4436764"/>
            <a:ext cx="437555" cy="193477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7" name="Picture 28"/>
          <p:cNvPicPr/>
          <p:nvPr/>
        </p:nvPicPr>
        <p:blipFill>
          <a:blip r:embed="rId3"/>
          <a:stretch/>
        </p:blipFill>
        <p:spPr>
          <a:xfrm>
            <a:off x="1378743" y="2631479"/>
            <a:ext cx="3365302" cy="2600920"/>
          </a:xfrm>
          <a:prstGeom prst="rect">
            <a:avLst/>
          </a:prstGeom>
          <a:ln>
            <a:noFill/>
          </a:ln>
        </p:spPr>
      </p:pic>
      <p:pic>
        <p:nvPicPr>
          <p:cNvPr id="238" name="Picture 32"/>
          <p:cNvPicPr/>
          <p:nvPr/>
        </p:nvPicPr>
        <p:blipFill>
          <a:blip r:embed="rId4"/>
          <a:stretch/>
        </p:blipFill>
        <p:spPr>
          <a:xfrm>
            <a:off x="109537" y="4776093"/>
            <a:ext cx="2017812" cy="416123"/>
          </a:xfrm>
          <a:prstGeom prst="rect">
            <a:avLst/>
          </a:prstGeom>
          <a:ln>
            <a:noFill/>
          </a:ln>
        </p:spPr>
      </p:pic>
      <p:sp>
        <p:nvSpPr>
          <p:cNvPr id="239" name="TextShape 1"/>
          <p:cNvSpPr txBox="1"/>
          <p:nvPr/>
        </p:nvSpPr>
        <p:spPr>
          <a:xfrm>
            <a:off x="692943" y="1246484"/>
            <a:ext cx="8694241" cy="1095673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3638" spc="-1">
                <a:solidFill>
                  <a:srgbClr val="000000"/>
                </a:solidFill>
                <a:latin typeface="Calibri Light"/>
              </a:rPr>
              <a:t>Latencies: load from local memory</a:t>
            </a:r>
            <a:endParaRPr lang="en-US" sz="3638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40" name="Picture 29"/>
          <p:cNvPicPr/>
          <p:nvPr/>
        </p:nvPicPr>
        <p:blipFill>
          <a:blip r:embed="rId5"/>
          <a:stretch/>
        </p:blipFill>
        <p:spPr>
          <a:xfrm>
            <a:off x="3845123" y="2631479"/>
            <a:ext cx="6151066" cy="3649266"/>
          </a:xfrm>
          <a:prstGeom prst="rect">
            <a:avLst/>
          </a:prstGeom>
          <a:ln>
            <a:noFill/>
          </a:ln>
        </p:spPr>
      </p:pic>
      <p:pic>
        <p:nvPicPr>
          <p:cNvPr id="241" name="Picture 30"/>
          <p:cNvPicPr/>
          <p:nvPr/>
        </p:nvPicPr>
        <p:blipFill>
          <a:blip r:embed="rId6"/>
          <a:stretch/>
        </p:blipFill>
        <p:spPr>
          <a:xfrm>
            <a:off x="1939825" y="4127202"/>
            <a:ext cx="2188964" cy="992386"/>
          </a:xfrm>
          <a:prstGeom prst="rect">
            <a:avLst/>
          </a:prstGeom>
          <a:ln>
            <a:noFill/>
          </a:ln>
        </p:spPr>
      </p:pic>
      <p:pic>
        <p:nvPicPr>
          <p:cNvPr id="242" name="Picture 33"/>
          <p:cNvPicPr/>
          <p:nvPr/>
        </p:nvPicPr>
        <p:blipFill>
          <a:blip r:embed="rId7"/>
          <a:stretch/>
        </p:blipFill>
        <p:spPr>
          <a:xfrm>
            <a:off x="2651521" y="5096073"/>
            <a:ext cx="816769" cy="1130498"/>
          </a:xfrm>
          <a:prstGeom prst="rect">
            <a:avLst/>
          </a:prstGeom>
          <a:ln>
            <a:noFill/>
          </a:ln>
        </p:spPr>
      </p:pic>
      <p:pic>
        <p:nvPicPr>
          <p:cNvPr id="243" name="Picture 26"/>
          <p:cNvPicPr/>
          <p:nvPr/>
        </p:nvPicPr>
        <p:blipFill>
          <a:blip r:embed="rId8"/>
          <a:stretch/>
        </p:blipFill>
        <p:spPr>
          <a:xfrm>
            <a:off x="1477565" y="2959794"/>
            <a:ext cx="1467148" cy="1276052"/>
          </a:xfrm>
          <a:prstGeom prst="rect">
            <a:avLst/>
          </a:prstGeom>
          <a:ln>
            <a:noFill/>
          </a:ln>
        </p:spPr>
      </p:pic>
      <p:pic>
        <p:nvPicPr>
          <p:cNvPr id="244" name="Picture 27"/>
          <p:cNvPicPr/>
          <p:nvPr/>
        </p:nvPicPr>
        <p:blipFill>
          <a:blip r:embed="rId9"/>
          <a:stretch/>
        </p:blipFill>
        <p:spPr>
          <a:xfrm>
            <a:off x="3123902" y="2959794"/>
            <a:ext cx="1467148" cy="1276052"/>
          </a:xfrm>
          <a:prstGeom prst="rect">
            <a:avLst/>
          </a:prstGeom>
          <a:ln>
            <a:noFill/>
          </a:ln>
        </p:spPr>
      </p:pic>
      <p:pic>
        <p:nvPicPr>
          <p:cNvPr id="245" name="Picture 31"/>
          <p:cNvPicPr/>
          <p:nvPr/>
        </p:nvPicPr>
        <p:blipFill>
          <a:blip r:embed="rId10"/>
          <a:stretch/>
        </p:blipFill>
        <p:spPr>
          <a:xfrm>
            <a:off x="3204864" y="3232149"/>
            <a:ext cx="558701" cy="80963"/>
          </a:xfrm>
          <a:prstGeom prst="rect">
            <a:avLst/>
          </a:prstGeom>
          <a:ln>
            <a:noFill/>
          </a:ln>
        </p:spPr>
      </p:pic>
      <p:pic>
        <p:nvPicPr>
          <p:cNvPr id="246" name="Content Placeholder 3"/>
          <p:cNvPicPr/>
          <p:nvPr/>
        </p:nvPicPr>
        <p:blipFill>
          <a:blip r:embed="rId11"/>
          <a:stretch/>
        </p:blipFill>
        <p:spPr>
          <a:xfrm>
            <a:off x="4778870" y="3221136"/>
            <a:ext cx="377726" cy="91678"/>
          </a:xfrm>
          <a:prstGeom prst="rect">
            <a:avLst/>
          </a:prstGeom>
          <a:ln>
            <a:noFill/>
          </a:ln>
        </p:spPr>
      </p:pic>
      <p:pic>
        <p:nvPicPr>
          <p:cNvPr id="247" name="Picture 25"/>
          <p:cNvPicPr/>
          <p:nvPr/>
        </p:nvPicPr>
        <p:blipFill>
          <a:blip r:embed="rId12"/>
          <a:stretch/>
        </p:blipFill>
        <p:spPr>
          <a:xfrm>
            <a:off x="4778871" y="3485752"/>
            <a:ext cx="414933" cy="193477"/>
          </a:xfrm>
          <a:prstGeom prst="rect">
            <a:avLst/>
          </a:prstGeom>
          <a:ln>
            <a:noFill/>
          </a:ln>
        </p:spPr>
      </p:pic>
      <p:pic>
        <p:nvPicPr>
          <p:cNvPr id="248" name="Picture 14"/>
          <p:cNvPicPr/>
          <p:nvPr/>
        </p:nvPicPr>
        <p:blipFill>
          <a:blip r:embed="rId13"/>
          <a:stretch/>
        </p:blipFill>
        <p:spPr>
          <a:xfrm>
            <a:off x="4775596" y="3896518"/>
            <a:ext cx="433983" cy="193477"/>
          </a:xfrm>
          <a:prstGeom prst="rect">
            <a:avLst/>
          </a:prstGeom>
          <a:ln>
            <a:noFill/>
          </a:ln>
        </p:spPr>
      </p:pic>
      <p:pic>
        <p:nvPicPr>
          <p:cNvPr id="249" name="Picture 16"/>
          <p:cNvPicPr/>
          <p:nvPr/>
        </p:nvPicPr>
        <p:blipFill>
          <a:blip r:embed="rId14"/>
          <a:stretch/>
        </p:blipFill>
        <p:spPr>
          <a:xfrm>
            <a:off x="4767262" y="4436764"/>
            <a:ext cx="437555" cy="193477"/>
          </a:xfrm>
          <a:prstGeom prst="rect">
            <a:avLst/>
          </a:prstGeom>
          <a:ln>
            <a:noFill/>
          </a:ln>
        </p:spPr>
      </p:pic>
      <p:pic>
        <p:nvPicPr>
          <p:cNvPr id="250" name="Picture 17"/>
          <p:cNvPicPr/>
          <p:nvPr/>
        </p:nvPicPr>
        <p:blipFill>
          <a:blip r:embed="rId15"/>
          <a:stretch/>
        </p:blipFill>
        <p:spPr>
          <a:xfrm>
            <a:off x="1287958" y="3348533"/>
            <a:ext cx="2400300" cy="1674614"/>
          </a:xfrm>
          <a:prstGeom prst="rect">
            <a:avLst/>
          </a:prstGeom>
          <a:ln>
            <a:noFill/>
          </a:ln>
        </p:spPr>
      </p:pic>
      <p:pic>
        <p:nvPicPr>
          <p:cNvPr id="251" name="Picture 18"/>
          <p:cNvPicPr/>
          <p:nvPr/>
        </p:nvPicPr>
        <p:blipFill>
          <a:blip r:embed="rId16"/>
          <a:stretch/>
        </p:blipFill>
        <p:spPr>
          <a:xfrm>
            <a:off x="152102" y="5341639"/>
            <a:ext cx="1179016" cy="443508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2" name="Picture 28"/>
          <p:cNvPicPr/>
          <p:nvPr/>
        </p:nvPicPr>
        <p:blipFill>
          <a:blip r:embed="rId3"/>
          <a:stretch/>
        </p:blipFill>
        <p:spPr>
          <a:xfrm>
            <a:off x="1378743" y="2631479"/>
            <a:ext cx="3365302" cy="2600920"/>
          </a:xfrm>
          <a:prstGeom prst="rect">
            <a:avLst/>
          </a:prstGeom>
          <a:ln>
            <a:noFill/>
          </a:ln>
        </p:spPr>
      </p:pic>
      <p:pic>
        <p:nvPicPr>
          <p:cNvPr id="253" name="Picture 32"/>
          <p:cNvPicPr/>
          <p:nvPr/>
        </p:nvPicPr>
        <p:blipFill>
          <a:blip r:embed="rId4"/>
          <a:stretch/>
        </p:blipFill>
        <p:spPr>
          <a:xfrm>
            <a:off x="109537" y="4776093"/>
            <a:ext cx="2017812" cy="416123"/>
          </a:xfrm>
          <a:prstGeom prst="rect">
            <a:avLst/>
          </a:prstGeom>
          <a:ln>
            <a:noFill/>
          </a:ln>
        </p:spPr>
      </p:pic>
      <p:sp>
        <p:nvSpPr>
          <p:cNvPr id="254" name="TextShape 1"/>
          <p:cNvSpPr txBox="1"/>
          <p:nvPr/>
        </p:nvSpPr>
        <p:spPr>
          <a:xfrm>
            <a:off x="692943" y="1246484"/>
            <a:ext cx="8694241" cy="1095673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3638" spc="-1">
                <a:solidFill>
                  <a:srgbClr val="000000"/>
                </a:solidFill>
                <a:latin typeface="Calibri Light"/>
              </a:rPr>
              <a:t>Latencies: load from same die core’s L2</a:t>
            </a:r>
            <a:endParaRPr lang="en-US" sz="3638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55" name="Picture 29"/>
          <p:cNvPicPr/>
          <p:nvPr/>
        </p:nvPicPr>
        <p:blipFill>
          <a:blip r:embed="rId5"/>
          <a:stretch/>
        </p:blipFill>
        <p:spPr>
          <a:xfrm>
            <a:off x="3845123" y="2631479"/>
            <a:ext cx="6151066" cy="3649266"/>
          </a:xfrm>
          <a:prstGeom prst="rect">
            <a:avLst/>
          </a:prstGeom>
          <a:ln>
            <a:noFill/>
          </a:ln>
        </p:spPr>
      </p:pic>
      <p:pic>
        <p:nvPicPr>
          <p:cNvPr id="256" name="Picture 30"/>
          <p:cNvPicPr/>
          <p:nvPr/>
        </p:nvPicPr>
        <p:blipFill>
          <a:blip r:embed="rId6"/>
          <a:stretch/>
        </p:blipFill>
        <p:spPr>
          <a:xfrm>
            <a:off x="1939825" y="4127202"/>
            <a:ext cx="2188964" cy="992386"/>
          </a:xfrm>
          <a:prstGeom prst="rect">
            <a:avLst/>
          </a:prstGeom>
          <a:ln>
            <a:noFill/>
          </a:ln>
        </p:spPr>
      </p:pic>
      <p:pic>
        <p:nvPicPr>
          <p:cNvPr id="257" name="Picture 33"/>
          <p:cNvPicPr/>
          <p:nvPr/>
        </p:nvPicPr>
        <p:blipFill>
          <a:blip r:embed="rId7"/>
          <a:stretch/>
        </p:blipFill>
        <p:spPr>
          <a:xfrm>
            <a:off x="2651521" y="5096073"/>
            <a:ext cx="816769" cy="1130498"/>
          </a:xfrm>
          <a:prstGeom prst="rect">
            <a:avLst/>
          </a:prstGeom>
          <a:ln>
            <a:noFill/>
          </a:ln>
        </p:spPr>
      </p:pic>
      <p:pic>
        <p:nvPicPr>
          <p:cNvPr id="258" name="Picture 26"/>
          <p:cNvPicPr/>
          <p:nvPr/>
        </p:nvPicPr>
        <p:blipFill>
          <a:blip r:embed="rId8"/>
          <a:stretch/>
        </p:blipFill>
        <p:spPr>
          <a:xfrm>
            <a:off x="1477565" y="2959794"/>
            <a:ext cx="1467148" cy="1276052"/>
          </a:xfrm>
          <a:prstGeom prst="rect">
            <a:avLst/>
          </a:prstGeom>
          <a:ln>
            <a:noFill/>
          </a:ln>
        </p:spPr>
      </p:pic>
      <p:pic>
        <p:nvPicPr>
          <p:cNvPr id="259" name="Picture 27"/>
          <p:cNvPicPr/>
          <p:nvPr/>
        </p:nvPicPr>
        <p:blipFill>
          <a:blip r:embed="rId9"/>
          <a:stretch/>
        </p:blipFill>
        <p:spPr>
          <a:xfrm>
            <a:off x="3123902" y="2959794"/>
            <a:ext cx="1467148" cy="1276052"/>
          </a:xfrm>
          <a:prstGeom prst="rect">
            <a:avLst/>
          </a:prstGeom>
          <a:ln>
            <a:noFill/>
          </a:ln>
        </p:spPr>
      </p:pic>
      <p:pic>
        <p:nvPicPr>
          <p:cNvPr id="260" name="Picture 31"/>
          <p:cNvPicPr/>
          <p:nvPr/>
        </p:nvPicPr>
        <p:blipFill>
          <a:blip r:embed="rId10"/>
          <a:stretch/>
        </p:blipFill>
        <p:spPr>
          <a:xfrm>
            <a:off x="3204864" y="3232149"/>
            <a:ext cx="558701" cy="80963"/>
          </a:xfrm>
          <a:prstGeom prst="rect">
            <a:avLst/>
          </a:prstGeom>
          <a:ln>
            <a:noFill/>
          </a:ln>
        </p:spPr>
      </p:pic>
      <p:pic>
        <p:nvPicPr>
          <p:cNvPr id="261" name="Content Placeholder 3"/>
          <p:cNvPicPr/>
          <p:nvPr/>
        </p:nvPicPr>
        <p:blipFill>
          <a:blip r:embed="rId11"/>
          <a:stretch/>
        </p:blipFill>
        <p:spPr>
          <a:xfrm>
            <a:off x="4778870" y="3221136"/>
            <a:ext cx="377726" cy="91678"/>
          </a:xfrm>
          <a:prstGeom prst="rect">
            <a:avLst/>
          </a:prstGeom>
          <a:ln>
            <a:noFill/>
          </a:ln>
        </p:spPr>
      </p:pic>
      <p:pic>
        <p:nvPicPr>
          <p:cNvPr id="262" name="Picture 25"/>
          <p:cNvPicPr/>
          <p:nvPr/>
        </p:nvPicPr>
        <p:blipFill>
          <a:blip r:embed="rId12"/>
          <a:stretch/>
        </p:blipFill>
        <p:spPr>
          <a:xfrm>
            <a:off x="4778871" y="3485752"/>
            <a:ext cx="414933" cy="193477"/>
          </a:xfrm>
          <a:prstGeom prst="rect">
            <a:avLst/>
          </a:prstGeom>
          <a:ln>
            <a:noFill/>
          </a:ln>
        </p:spPr>
      </p:pic>
      <p:pic>
        <p:nvPicPr>
          <p:cNvPr id="263" name="Picture 14"/>
          <p:cNvPicPr/>
          <p:nvPr/>
        </p:nvPicPr>
        <p:blipFill>
          <a:blip r:embed="rId13"/>
          <a:stretch/>
        </p:blipFill>
        <p:spPr>
          <a:xfrm>
            <a:off x="4775596" y="3896518"/>
            <a:ext cx="433983" cy="193477"/>
          </a:xfrm>
          <a:prstGeom prst="rect">
            <a:avLst/>
          </a:prstGeom>
          <a:ln>
            <a:noFill/>
          </a:ln>
        </p:spPr>
      </p:pic>
      <p:pic>
        <p:nvPicPr>
          <p:cNvPr id="264" name="Picture 16"/>
          <p:cNvPicPr/>
          <p:nvPr/>
        </p:nvPicPr>
        <p:blipFill>
          <a:blip r:embed="rId14"/>
          <a:stretch/>
        </p:blipFill>
        <p:spPr>
          <a:xfrm>
            <a:off x="4767262" y="4436764"/>
            <a:ext cx="437555" cy="193477"/>
          </a:xfrm>
          <a:prstGeom prst="rect">
            <a:avLst/>
          </a:prstGeom>
          <a:ln>
            <a:noFill/>
          </a:ln>
        </p:spPr>
      </p:pic>
      <p:pic>
        <p:nvPicPr>
          <p:cNvPr id="265" name="Picture 18"/>
          <p:cNvPicPr/>
          <p:nvPr/>
        </p:nvPicPr>
        <p:blipFill>
          <a:blip r:embed="rId15"/>
          <a:stretch/>
        </p:blipFill>
        <p:spPr>
          <a:xfrm>
            <a:off x="152102" y="5341639"/>
            <a:ext cx="1179016" cy="443508"/>
          </a:xfrm>
          <a:prstGeom prst="rect">
            <a:avLst/>
          </a:prstGeom>
          <a:ln>
            <a:noFill/>
          </a:ln>
        </p:spPr>
      </p:pic>
      <p:pic>
        <p:nvPicPr>
          <p:cNvPr id="266" name="Picture 19"/>
          <p:cNvPicPr/>
          <p:nvPr/>
        </p:nvPicPr>
        <p:blipFill>
          <a:blip r:embed="rId16"/>
          <a:stretch/>
        </p:blipFill>
        <p:spPr>
          <a:xfrm>
            <a:off x="2183903" y="3353891"/>
            <a:ext cx="1475780" cy="1290042"/>
          </a:xfrm>
          <a:prstGeom prst="rect">
            <a:avLst/>
          </a:prstGeom>
          <a:ln>
            <a:noFill/>
          </a:ln>
        </p:spPr>
      </p:pic>
      <p:pic>
        <p:nvPicPr>
          <p:cNvPr id="267" name="Picture 20"/>
          <p:cNvPicPr/>
          <p:nvPr/>
        </p:nvPicPr>
        <p:blipFill>
          <a:blip r:embed="rId17"/>
          <a:stretch/>
        </p:blipFill>
        <p:spPr>
          <a:xfrm>
            <a:off x="695325" y="3993257"/>
            <a:ext cx="495002" cy="91678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8" name="Picture 28"/>
          <p:cNvPicPr/>
          <p:nvPr/>
        </p:nvPicPr>
        <p:blipFill>
          <a:blip r:embed="rId3"/>
          <a:stretch/>
        </p:blipFill>
        <p:spPr>
          <a:xfrm>
            <a:off x="1378743" y="2631479"/>
            <a:ext cx="3365302" cy="2600920"/>
          </a:xfrm>
          <a:prstGeom prst="rect">
            <a:avLst/>
          </a:prstGeom>
          <a:ln>
            <a:noFill/>
          </a:ln>
        </p:spPr>
      </p:pic>
      <p:pic>
        <p:nvPicPr>
          <p:cNvPr id="269" name="Picture 32"/>
          <p:cNvPicPr/>
          <p:nvPr/>
        </p:nvPicPr>
        <p:blipFill>
          <a:blip r:embed="rId4"/>
          <a:stretch/>
        </p:blipFill>
        <p:spPr>
          <a:xfrm>
            <a:off x="109537" y="4776093"/>
            <a:ext cx="2017812" cy="416123"/>
          </a:xfrm>
          <a:prstGeom prst="rect">
            <a:avLst/>
          </a:prstGeom>
          <a:ln>
            <a:noFill/>
          </a:ln>
        </p:spPr>
      </p:pic>
      <p:sp>
        <p:nvSpPr>
          <p:cNvPr id="270" name="TextShape 1"/>
          <p:cNvSpPr txBox="1"/>
          <p:nvPr/>
        </p:nvSpPr>
        <p:spPr>
          <a:xfrm>
            <a:off x="692943" y="1246484"/>
            <a:ext cx="8694241" cy="1095673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3638" spc="-1">
                <a:solidFill>
                  <a:srgbClr val="000000"/>
                </a:solidFill>
                <a:latin typeface="Calibri Light"/>
              </a:rPr>
              <a:t>Latencies: load from same die core’s L1</a:t>
            </a:r>
            <a:endParaRPr lang="en-US" sz="3638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71" name="Picture 29"/>
          <p:cNvPicPr/>
          <p:nvPr/>
        </p:nvPicPr>
        <p:blipFill>
          <a:blip r:embed="rId5"/>
          <a:stretch/>
        </p:blipFill>
        <p:spPr>
          <a:xfrm>
            <a:off x="3845123" y="2631479"/>
            <a:ext cx="6151066" cy="3649266"/>
          </a:xfrm>
          <a:prstGeom prst="rect">
            <a:avLst/>
          </a:prstGeom>
          <a:ln>
            <a:noFill/>
          </a:ln>
        </p:spPr>
      </p:pic>
      <p:pic>
        <p:nvPicPr>
          <p:cNvPr id="272" name="Picture 30"/>
          <p:cNvPicPr/>
          <p:nvPr/>
        </p:nvPicPr>
        <p:blipFill>
          <a:blip r:embed="rId6"/>
          <a:stretch/>
        </p:blipFill>
        <p:spPr>
          <a:xfrm>
            <a:off x="1939825" y="4127202"/>
            <a:ext cx="2188964" cy="992386"/>
          </a:xfrm>
          <a:prstGeom prst="rect">
            <a:avLst/>
          </a:prstGeom>
          <a:ln>
            <a:noFill/>
          </a:ln>
        </p:spPr>
      </p:pic>
      <p:pic>
        <p:nvPicPr>
          <p:cNvPr id="273" name="Picture 33"/>
          <p:cNvPicPr/>
          <p:nvPr/>
        </p:nvPicPr>
        <p:blipFill>
          <a:blip r:embed="rId7"/>
          <a:stretch/>
        </p:blipFill>
        <p:spPr>
          <a:xfrm>
            <a:off x="2651521" y="5096073"/>
            <a:ext cx="816769" cy="1130498"/>
          </a:xfrm>
          <a:prstGeom prst="rect">
            <a:avLst/>
          </a:prstGeom>
          <a:ln>
            <a:noFill/>
          </a:ln>
        </p:spPr>
      </p:pic>
      <p:pic>
        <p:nvPicPr>
          <p:cNvPr id="274" name="Picture 26"/>
          <p:cNvPicPr/>
          <p:nvPr/>
        </p:nvPicPr>
        <p:blipFill>
          <a:blip r:embed="rId8"/>
          <a:stretch/>
        </p:blipFill>
        <p:spPr>
          <a:xfrm>
            <a:off x="1477565" y="2959794"/>
            <a:ext cx="1467148" cy="1276052"/>
          </a:xfrm>
          <a:prstGeom prst="rect">
            <a:avLst/>
          </a:prstGeom>
          <a:ln>
            <a:noFill/>
          </a:ln>
        </p:spPr>
      </p:pic>
      <p:pic>
        <p:nvPicPr>
          <p:cNvPr id="275" name="Picture 27"/>
          <p:cNvPicPr/>
          <p:nvPr/>
        </p:nvPicPr>
        <p:blipFill>
          <a:blip r:embed="rId9"/>
          <a:stretch/>
        </p:blipFill>
        <p:spPr>
          <a:xfrm>
            <a:off x="3123902" y="2959794"/>
            <a:ext cx="1467148" cy="1276052"/>
          </a:xfrm>
          <a:prstGeom prst="rect">
            <a:avLst/>
          </a:prstGeom>
          <a:ln>
            <a:noFill/>
          </a:ln>
        </p:spPr>
      </p:pic>
      <p:pic>
        <p:nvPicPr>
          <p:cNvPr id="276" name="Picture 31"/>
          <p:cNvPicPr/>
          <p:nvPr/>
        </p:nvPicPr>
        <p:blipFill>
          <a:blip r:embed="rId10"/>
          <a:stretch/>
        </p:blipFill>
        <p:spPr>
          <a:xfrm>
            <a:off x="3204864" y="3232149"/>
            <a:ext cx="558701" cy="80963"/>
          </a:xfrm>
          <a:prstGeom prst="rect">
            <a:avLst/>
          </a:prstGeom>
          <a:ln>
            <a:noFill/>
          </a:ln>
        </p:spPr>
      </p:pic>
      <p:pic>
        <p:nvPicPr>
          <p:cNvPr id="277" name="Content Placeholder 3"/>
          <p:cNvPicPr/>
          <p:nvPr/>
        </p:nvPicPr>
        <p:blipFill>
          <a:blip r:embed="rId11"/>
          <a:stretch/>
        </p:blipFill>
        <p:spPr>
          <a:xfrm>
            <a:off x="4778870" y="3221136"/>
            <a:ext cx="377726" cy="91678"/>
          </a:xfrm>
          <a:prstGeom prst="rect">
            <a:avLst/>
          </a:prstGeom>
          <a:ln>
            <a:noFill/>
          </a:ln>
        </p:spPr>
      </p:pic>
      <p:pic>
        <p:nvPicPr>
          <p:cNvPr id="278" name="Picture 25"/>
          <p:cNvPicPr/>
          <p:nvPr/>
        </p:nvPicPr>
        <p:blipFill>
          <a:blip r:embed="rId12"/>
          <a:stretch/>
        </p:blipFill>
        <p:spPr>
          <a:xfrm>
            <a:off x="4778871" y="3485752"/>
            <a:ext cx="414933" cy="193477"/>
          </a:xfrm>
          <a:prstGeom prst="rect">
            <a:avLst/>
          </a:prstGeom>
          <a:ln>
            <a:noFill/>
          </a:ln>
        </p:spPr>
      </p:pic>
      <p:pic>
        <p:nvPicPr>
          <p:cNvPr id="279" name="Picture 14"/>
          <p:cNvPicPr/>
          <p:nvPr/>
        </p:nvPicPr>
        <p:blipFill>
          <a:blip r:embed="rId13"/>
          <a:stretch/>
        </p:blipFill>
        <p:spPr>
          <a:xfrm>
            <a:off x="4775596" y="3896518"/>
            <a:ext cx="433983" cy="193477"/>
          </a:xfrm>
          <a:prstGeom prst="rect">
            <a:avLst/>
          </a:prstGeom>
          <a:ln>
            <a:noFill/>
          </a:ln>
        </p:spPr>
      </p:pic>
      <p:pic>
        <p:nvPicPr>
          <p:cNvPr id="280" name="Picture 16"/>
          <p:cNvPicPr/>
          <p:nvPr/>
        </p:nvPicPr>
        <p:blipFill>
          <a:blip r:embed="rId14"/>
          <a:stretch/>
        </p:blipFill>
        <p:spPr>
          <a:xfrm>
            <a:off x="4767262" y="4436764"/>
            <a:ext cx="437555" cy="193477"/>
          </a:xfrm>
          <a:prstGeom prst="rect">
            <a:avLst/>
          </a:prstGeom>
          <a:ln>
            <a:noFill/>
          </a:ln>
        </p:spPr>
      </p:pic>
      <p:pic>
        <p:nvPicPr>
          <p:cNvPr id="281" name="Picture 18"/>
          <p:cNvPicPr/>
          <p:nvPr/>
        </p:nvPicPr>
        <p:blipFill>
          <a:blip r:embed="rId15"/>
          <a:stretch/>
        </p:blipFill>
        <p:spPr>
          <a:xfrm>
            <a:off x="152102" y="5341639"/>
            <a:ext cx="1179016" cy="443508"/>
          </a:xfrm>
          <a:prstGeom prst="rect">
            <a:avLst/>
          </a:prstGeom>
          <a:ln>
            <a:noFill/>
          </a:ln>
        </p:spPr>
      </p:pic>
      <p:pic>
        <p:nvPicPr>
          <p:cNvPr id="282" name="Picture 20"/>
          <p:cNvPicPr/>
          <p:nvPr/>
        </p:nvPicPr>
        <p:blipFill>
          <a:blip r:embed="rId16"/>
          <a:stretch/>
        </p:blipFill>
        <p:spPr>
          <a:xfrm>
            <a:off x="695325" y="3993257"/>
            <a:ext cx="495002" cy="91678"/>
          </a:xfrm>
          <a:prstGeom prst="rect">
            <a:avLst/>
          </a:prstGeom>
          <a:ln>
            <a:noFill/>
          </a:ln>
        </p:spPr>
      </p:pic>
      <p:pic>
        <p:nvPicPr>
          <p:cNvPr id="283" name="Picture 17"/>
          <p:cNvPicPr/>
          <p:nvPr/>
        </p:nvPicPr>
        <p:blipFill>
          <a:blip r:embed="rId17"/>
          <a:stretch/>
        </p:blipFill>
        <p:spPr>
          <a:xfrm>
            <a:off x="1949945" y="3395265"/>
            <a:ext cx="1663601" cy="1228130"/>
          </a:xfrm>
          <a:prstGeom prst="rect">
            <a:avLst/>
          </a:prstGeom>
          <a:ln>
            <a:noFill/>
          </a:ln>
        </p:spPr>
      </p:pic>
      <p:pic>
        <p:nvPicPr>
          <p:cNvPr id="284" name="Picture 21"/>
          <p:cNvPicPr/>
          <p:nvPr/>
        </p:nvPicPr>
        <p:blipFill>
          <a:blip r:embed="rId18"/>
          <a:stretch/>
        </p:blipFill>
        <p:spPr>
          <a:xfrm>
            <a:off x="695325" y="3536652"/>
            <a:ext cx="495002" cy="91678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5" name="Picture 28"/>
          <p:cNvPicPr/>
          <p:nvPr/>
        </p:nvPicPr>
        <p:blipFill>
          <a:blip r:embed="rId3"/>
          <a:stretch/>
        </p:blipFill>
        <p:spPr>
          <a:xfrm>
            <a:off x="1378743" y="2631479"/>
            <a:ext cx="3365302" cy="2600920"/>
          </a:xfrm>
          <a:prstGeom prst="rect">
            <a:avLst/>
          </a:prstGeom>
          <a:ln>
            <a:noFill/>
          </a:ln>
        </p:spPr>
      </p:pic>
      <p:pic>
        <p:nvPicPr>
          <p:cNvPr id="286" name="Picture 32"/>
          <p:cNvPicPr/>
          <p:nvPr/>
        </p:nvPicPr>
        <p:blipFill>
          <a:blip r:embed="rId4"/>
          <a:stretch/>
        </p:blipFill>
        <p:spPr>
          <a:xfrm>
            <a:off x="109537" y="4776093"/>
            <a:ext cx="2017812" cy="416123"/>
          </a:xfrm>
          <a:prstGeom prst="rect">
            <a:avLst/>
          </a:prstGeom>
          <a:ln>
            <a:noFill/>
          </a:ln>
        </p:spPr>
      </p:pic>
      <p:sp>
        <p:nvSpPr>
          <p:cNvPr id="287" name="TextShape 1"/>
          <p:cNvSpPr txBox="1"/>
          <p:nvPr/>
        </p:nvSpPr>
        <p:spPr>
          <a:xfrm>
            <a:off x="692943" y="1246484"/>
            <a:ext cx="8694241" cy="1095673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3638" spc="-1">
                <a:solidFill>
                  <a:srgbClr val="000000"/>
                </a:solidFill>
                <a:latin typeface="Calibri Light"/>
              </a:rPr>
              <a:t>Latencies: load from remote L3</a:t>
            </a:r>
            <a:endParaRPr lang="en-US" sz="3638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88" name="Picture 29"/>
          <p:cNvPicPr/>
          <p:nvPr/>
        </p:nvPicPr>
        <p:blipFill>
          <a:blip r:embed="rId5"/>
          <a:stretch/>
        </p:blipFill>
        <p:spPr>
          <a:xfrm>
            <a:off x="3845123" y="2631479"/>
            <a:ext cx="6151066" cy="3649266"/>
          </a:xfrm>
          <a:prstGeom prst="rect">
            <a:avLst/>
          </a:prstGeom>
          <a:ln>
            <a:noFill/>
          </a:ln>
        </p:spPr>
      </p:pic>
      <p:pic>
        <p:nvPicPr>
          <p:cNvPr id="289" name="Picture 30"/>
          <p:cNvPicPr/>
          <p:nvPr/>
        </p:nvPicPr>
        <p:blipFill>
          <a:blip r:embed="rId6"/>
          <a:stretch/>
        </p:blipFill>
        <p:spPr>
          <a:xfrm>
            <a:off x="1939825" y="4127202"/>
            <a:ext cx="2188964" cy="992386"/>
          </a:xfrm>
          <a:prstGeom prst="rect">
            <a:avLst/>
          </a:prstGeom>
          <a:ln>
            <a:noFill/>
          </a:ln>
        </p:spPr>
      </p:pic>
      <p:pic>
        <p:nvPicPr>
          <p:cNvPr id="290" name="Picture 33"/>
          <p:cNvPicPr/>
          <p:nvPr/>
        </p:nvPicPr>
        <p:blipFill>
          <a:blip r:embed="rId7"/>
          <a:stretch/>
        </p:blipFill>
        <p:spPr>
          <a:xfrm>
            <a:off x="2651521" y="5096073"/>
            <a:ext cx="816769" cy="1130498"/>
          </a:xfrm>
          <a:prstGeom prst="rect">
            <a:avLst/>
          </a:prstGeom>
          <a:ln>
            <a:noFill/>
          </a:ln>
        </p:spPr>
      </p:pic>
      <p:pic>
        <p:nvPicPr>
          <p:cNvPr id="291" name="Picture 26"/>
          <p:cNvPicPr/>
          <p:nvPr/>
        </p:nvPicPr>
        <p:blipFill>
          <a:blip r:embed="rId8"/>
          <a:stretch/>
        </p:blipFill>
        <p:spPr>
          <a:xfrm>
            <a:off x="1477565" y="2959794"/>
            <a:ext cx="1467148" cy="1276052"/>
          </a:xfrm>
          <a:prstGeom prst="rect">
            <a:avLst/>
          </a:prstGeom>
          <a:ln>
            <a:noFill/>
          </a:ln>
        </p:spPr>
      </p:pic>
      <p:pic>
        <p:nvPicPr>
          <p:cNvPr id="292" name="Picture 27"/>
          <p:cNvPicPr/>
          <p:nvPr/>
        </p:nvPicPr>
        <p:blipFill>
          <a:blip r:embed="rId9"/>
          <a:stretch/>
        </p:blipFill>
        <p:spPr>
          <a:xfrm>
            <a:off x="3123902" y="2959794"/>
            <a:ext cx="1467148" cy="1276052"/>
          </a:xfrm>
          <a:prstGeom prst="rect">
            <a:avLst/>
          </a:prstGeom>
          <a:ln>
            <a:noFill/>
          </a:ln>
        </p:spPr>
      </p:pic>
      <p:pic>
        <p:nvPicPr>
          <p:cNvPr id="293" name="Picture 31"/>
          <p:cNvPicPr/>
          <p:nvPr/>
        </p:nvPicPr>
        <p:blipFill>
          <a:blip r:embed="rId10"/>
          <a:stretch/>
        </p:blipFill>
        <p:spPr>
          <a:xfrm>
            <a:off x="3204864" y="3232149"/>
            <a:ext cx="558701" cy="80963"/>
          </a:xfrm>
          <a:prstGeom prst="rect">
            <a:avLst/>
          </a:prstGeom>
          <a:ln>
            <a:noFill/>
          </a:ln>
        </p:spPr>
      </p:pic>
      <p:pic>
        <p:nvPicPr>
          <p:cNvPr id="294" name="Content Placeholder 3"/>
          <p:cNvPicPr/>
          <p:nvPr/>
        </p:nvPicPr>
        <p:blipFill>
          <a:blip r:embed="rId11"/>
          <a:stretch/>
        </p:blipFill>
        <p:spPr>
          <a:xfrm>
            <a:off x="4778870" y="3221136"/>
            <a:ext cx="377726" cy="91678"/>
          </a:xfrm>
          <a:prstGeom prst="rect">
            <a:avLst/>
          </a:prstGeom>
          <a:ln>
            <a:noFill/>
          </a:ln>
        </p:spPr>
      </p:pic>
      <p:pic>
        <p:nvPicPr>
          <p:cNvPr id="295" name="Picture 25"/>
          <p:cNvPicPr/>
          <p:nvPr/>
        </p:nvPicPr>
        <p:blipFill>
          <a:blip r:embed="rId12"/>
          <a:stretch/>
        </p:blipFill>
        <p:spPr>
          <a:xfrm>
            <a:off x="4778871" y="3485752"/>
            <a:ext cx="414933" cy="193477"/>
          </a:xfrm>
          <a:prstGeom prst="rect">
            <a:avLst/>
          </a:prstGeom>
          <a:ln>
            <a:noFill/>
          </a:ln>
        </p:spPr>
      </p:pic>
      <p:pic>
        <p:nvPicPr>
          <p:cNvPr id="296" name="Picture 14"/>
          <p:cNvPicPr/>
          <p:nvPr/>
        </p:nvPicPr>
        <p:blipFill>
          <a:blip r:embed="rId13"/>
          <a:stretch/>
        </p:blipFill>
        <p:spPr>
          <a:xfrm>
            <a:off x="4775596" y="3896518"/>
            <a:ext cx="433983" cy="193477"/>
          </a:xfrm>
          <a:prstGeom prst="rect">
            <a:avLst/>
          </a:prstGeom>
          <a:ln>
            <a:noFill/>
          </a:ln>
        </p:spPr>
      </p:pic>
      <p:pic>
        <p:nvPicPr>
          <p:cNvPr id="297" name="Picture 16"/>
          <p:cNvPicPr/>
          <p:nvPr/>
        </p:nvPicPr>
        <p:blipFill>
          <a:blip r:embed="rId14"/>
          <a:stretch/>
        </p:blipFill>
        <p:spPr>
          <a:xfrm>
            <a:off x="4767262" y="4436764"/>
            <a:ext cx="437555" cy="193477"/>
          </a:xfrm>
          <a:prstGeom prst="rect">
            <a:avLst/>
          </a:prstGeom>
          <a:ln>
            <a:noFill/>
          </a:ln>
        </p:spPr>
      </p:pic>
      <p:pic>
        <p:nvPicPr>
          <p:cNvPr id="298" name="Picture 18"/>
          <p:cNvPicPr/>
          <p:nvPr/>
        </p:nvPicPr>
        <p:blipFill>
          <a:blip r:embed="rId15"/>
          <a:stretch/>
        </p:blipFill>
        <p:spPr>
          <a:xfrm>
            <a:off x="152102" y="5341639"/>
            <a:ext cx="1179016" cy="443508"/>
          </a:xfrm>
          <a:prstGeom prst="rect">
            <a:avLst/>
          </a:prstGeom>
          <a:ln>
            <a:noFill/>
          </a:ln>
        </p:spPr>
      </p:pic>
      <p:pic>
        <p:nvPicPr>
          <p:cNvPr id="299" name="Picture 20"/>
          <p:cNvPicPr/>
          <p:nvPr/>
        </p:nvPicPr>
        <p:blipFill>
          <a:blip r:embed="rId16"/>
          <a:stretch/>
        </p:blipFill>
        <p:spPr>
          <a:xfrm>
            <a:off x="695325" y="3993257"/>
            <a:ext cx="495002" cy="91678"/>
          </a:xfrm>
          <a:prstGeom prst="rect">
            <a:avLst/>
          </a:prstGeom>
          <a:ln>
            <a:noFill/>
          </a:ln>
        </p:spPr>
      </p:pic>
      <p:pic>
        <p:nvPicPr>
          <p:cNvPr id="300" name="Picture 21"/>
          <p:cNvPicPr/>
          <p:nvPr/>
        </p:nvPicPr>
        <p:blipFill>
          <a:blip r:embed="rId17"/>
          <a:stretch/>
        </p:blipFill>
        <p:spPr>
          <a:xfrm>
            <a:off x="695325" y="3536652"/>
            <a:ext cx="495002" cy="91678"/>
          </a:xfrm>
          <a:prstGeom prst="rect">
            <a:avLst/>
          </a:prstGeom>
          <a:ln>
            <a:noFill/>
          </a:ln>
        </p:spPr>
      </p:pic>
      <p:pic>
        <p:nvPicPr>
          <p:cNvPr id="301" name="Picture 19"/>
          <p:cNvPicPr/>
          <p:nvPr/>
        </p:nvPicPr>
        <p:blipFill>
          <a:blip r:embed="rId18"/>
          <a:stretch/>
        </p:blipFill>
        <p:spPr>
          <a:xfrm>
            <a:off x="3407271" y="3407469"/>
            <a:ext cx="2996803" cy="1565970"/>
          </a:xfrm>
          <a:prstGeom prst="rect">
            <a:avLst/>
          </a:prstGeom>
          <a:ln>
            <a:noFill/>
          </a:ln>
        </p:spPr>
      </p:pic>
      <p:pic>
        <p:nvPicPr>
          <p:cNvPr id="302" name="Picture 22"/>
          <p:cNvPicPr/>
          <p:nvPr/>
        </p:nvPicPr>
        <p:blipFill>
          <a:blip r:embed="rId19"/>
          <a:stretch/>
        </p:blipFill>
        <p:spPr>
          <a:xfrm>
            <a:off x="8870751" y="4487664"/>
            <a:ext cx="498574" cy="91678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3" name="Picture 28"/>
          <p:cNvPicPr/>
          <p:nvPr/>
        </p:nvPicPr>
        <p:blipFill>
          <a:blip r:embed="rId3"/>
          <a:stretch/>
        </p:blipFill>
        <p:spPr>
          <a:xfrm>
            <a:off x="1378743" y="2631479"/>
            <a:ext cx="3365302" cy="2600920"/>
          </a:xfrm>
          <a:prstGeom prst="rect">
            <a:avLst/>
          </a:prstGeom>
          <a:ln>
            <a:noFill/>
          </a:ln>
        </p:spPr>
      </p:pic>
      <p:pic>
        <p:nvPicPr>
          <p:cNvPr id="304" name="Picture 32"/>
          <p:cNvPicPr/>
          <p:nvPr/>
        </p:nvPicPr>
        <p:blipFill>
          <a:blip r:embed="rId4"/>
          <a:stretch/>
        </p:blipFill>
        <p:spPr>
          <a:xfrm>
            <a:off x="109537" y="4776093"/>
            <a:ext cx="2017812" cy="416123"/>
          </a:xfrm>
          <a:prstGeom prst="rect">
            <a:avLst/>
          </a:prstGeom>
          <a:ln>
            <a:noFill/>
          </a:ln>
        </p:spPr>
      </p:pic>
      <p:sp>
        <p:nvSpPr>
          <p:cNvPr id="305" name="TextShape 1"/>
          <p:cNvSpPr txBox="1"/>
          <p:nvPr/>
        </p:nvSpPr>
        <p:spPr>
          <a:xfrm>
            <a:off x="692943" y="1246484"/>
            <a:ext cx="8694241" cy="1095673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3638" spc="-1">
                <a:solidFill>
                  <a:srgbClr val="000000"/>
                </a:solidFill>
                <a:latin typeface="Calibri Light"/>
              </a:rPr>
              <a:t>Latencies: load from remote memory</a:t>
            </a:r>
            <a:endParaRPr lang="en-US" sz="3638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306" name="Picture 29"/>
          <p:cNvPicPr/>
          <p:nvPr/>
        </p:nvPicPr>
        <p:blipFill>
          <a:blip r:embed="rId5"/>
          <a:stretch/>
        </p:blipFill>
        <p:spPr>
          <a:xfrm>
            <a:off x="3845123" y="2631479"/>
            <a:ext cx="6151066" cy="3649266"/>
          </a:xfrm>
          <a:prstGeom prst="rect">
            <a:avLst/>
          </a:prstGeom>
          <a:ln>
            <a:noFill/>
          </a:ln>
        </p:spPr>
      </p:pic>
      <p:pic>
        <p:nvPicPr>
          <p:cNvPr id="307" name="Picture 30"/>
          <p:cNvPicPr/>
          <p:nvPr/>
        </p:nvPicPr>
        <p:blipFill>
          <a:blip r:embed="rId6"/>
          <a:stretch/>
        </p:blipFill>
        <p:spPr>
          <a:xfrm>
            <a:off x="1939825" y="4127202"/>
            <a:ext cx="2188964" cy="992386"/>
          </a:xfrm>
          <a:prstGeom prst="rect">
            <a:avLst/>
          </a:prstGeom>
          <a:ln>
            <a:noFill/>
          </a:ln>
        </p:spPr>
      </p:pic>
      <p:pic>
        <p:nvPicPr>
          <p:cNvPr id="308" name="Picture 33"/>
          <p:cNvPicPr/>
          <p:nvPr/>
        </p:nvPicPr>
        <p:blipFill>
          <a:blip r:embed="rId7"/>
          <a:stretch/>
        </p:blipFill>
        <p:spPr>
          <a:xfrm>
            <a:off x="2651521" y="5096073"/>
            <a:ext cx="816769" cy="1130498"/>
          </a:xfrm>
          <a:prstGeom prst="rect">
            <a:avLst/>
          </a:prstGeom>
          <a:ln>
            <a:noFill/>
          </a:ln>
        </p:spPr>
      </p:pic>
      <p:pic>
        <p:nvPicPr>
          <p:cNvPr id="309" name="Picture 26"/>
          <p:cNvPicPr/>
          <p:nvPr/>
        </p:nvPicPr>
        <p:blipFill>
          <a:blip r:embed="rId8"/>
          <a:stretch/>
        </p:blipFill>
        <p:spPr>
          <a:xfrm>
            <a:off x="1477565" y="2959794"/>
            <a:ext cx="1467148" cy="1276052"/>
          </a:xfrm>
          <a:prstGeom prst="rect">
            <a:avLst/>
          </a:prstGeom>
          <a:ln>
            <a:noFill/>
          </a:ln>
        </p:spPr>
      </p:pic>
      <p:pic>
        <p:nvPicPr>
          <p:cNvPr id="310" name="Picture 27"/>
          <p:cNvPicPr/>
          <p:nvPr/>
        </p:nvPicPr>
        <p:blipFill>
          <a:blip r:embed="rId9"/>
          <a:stretch/>
        </p:blipFill>
        <p:spPr>
          <a:xfrm>
            <a:off x="3123902" y="2959794"/>
            <a:ext cx="1467148" cy="1276052"/>
          </a:xfrm>
          <a:prstGeom prst="rect">
            <a:avLst/>
          </a:prstGeom>
          <a:ln>
            <a:noFill/>
          </a:ln>
        </p:spPr>
      </p:pic>
      <p:pic>
        <p:nvPicPr>
          <p:cNvPr id="311" name="Picture 31"/>
          <p:cNvPicPr/>
          <p:nvPr/>
        </p:nvPicPr>
        <p:blipFill>
          <a:blip r:embed="rId10"/>
          <a:stretch/>
        </p:blipFill>
        <p:spPr>
          <a:xfrm>
            <a:off x="3204864" y="3232149"/>
            <a:ext cx="558701" cy="80963"/>
          </a:xfrm>
          <a:prstGeom prst="rect">
            <a:avLst/>
          </a:prstGeom>
          <a:ln>
            <a:noFill/>
          </a:ln>
        </p:spPr>
      </p:pic>
      <p:pic>
        <p:nvPicPr>
          <p:cNvPr id="312" name="Content Placeholder 3"/>
          <p:cNvPicPr/>
          <p:nvPr/>
        </p:nvPicPr>
        <p:blipFill>
          <a:blip r:embed="rId11"/>
          <a:stretch/>
        </p:blipFill>
        <p:spPr>
          <a:xfrm>
            <a:off x="4778870" y="3221136"/>
            <a:ext cx="377726" cy="91678"/>
          </a:xfrm>
          <a:prstGeom prst="rect">
            <a:avLst/>
          </a:prstGeom>
          <a:ln>
            <a:noFill/>
          </a:ln>
        </p:spPr>
      </p:pic>
      <p:pic>
        <p:nvPicPr>
          <p:cNvPr id="313" name="Picture 25"/>
          <p:cNvPicPr/>
          <p:nvPr/>
        </p:nvPicPr>
        <p:blipFill>
          <a:blip r:embed="rId12"/>
          <a:stretch/>
        </p:blipFill>
        <p:spPr>
          <a:xfrm>
            <a:off x="4778871" y="3485752"/>
            <a:ext cx="414933" cy="193477"/>
          </a:xfrm>
          <a:prstGeom prst="rect">
            <a:avLst/>
          </a:prstGeom>
          <a:ln>
            <a:noFill/>
          </a:ln>
        </p:spPr>
      </p:pic>
      <p:pic>
        <p:nvPicPr>
          <p:cNvPr id="314" name="Picture 14"/>
          <p:cNvPicPr/>
          <p:nvPr/>
        </p:nvPicPr>
        <p:blipFill>
          <a:blip r:embed="rId13"/>
          <a:stretch/>
        </p:blipFill>
        <p:spPr>
          <a:xfrm>
            <a:off x="4775596" y="3896518"/>
            <a:ext cx="433983" cy="193477"/>
          </a:xfrm>
          <a:prstGeom prst="rect">
            <a:avLst/>
          </a:prstGeom>
          <a:ln>
            <a:noFill/>
          </a:ln>
        </p:spPr>
      </p:pic>
      <p:pic>
        <p:nvPicPr>
          <p:cNvPr id="315" name="Picture 16"/>
          <p:cNvPicPr/>
          <p:nvPr/>
        </p:nvPicPr>
        <p:blipFill>
          <a:blip r:embed="rId14"/>
          <a:stretch/>
        </p:blipFill>
        <p:spPr>
          <a:xfrm>
            <a:off x="4767262" y="4436764"/>
            <a:ext cx="437555" cy="193477"/>
          </a:xfrm>
          <a:prstGeom prst="rect">
            <a:avLst/>
          </a:prstGeom>
          <a:ln>
            <a:noFill/>
          </a:ln>
        </p:spPr>
      </p:pic>
      <p:pic>
        <p:nvPicPr>
          <p:cNvPr id="316" name="Picture 18"/>
          <p:cNvPicPr/>
          <p:nvPr/>
        </p:nvPicPr>
        <p:blipFill>
          <a:blip r:embed="rId15"/>
          <a:stretch/>
        </p:blipFill>
        <p:spPr>
          <a:xfrm>
            <a:off x="152102" y="5341639"/>
            <a:ext cx="1179016" cy="443508"/>
          </a:xfrm>
          <a:prstGeom prst="rect">
            <a:avLst/>
          </a:prstGeom>
          <a:ln>
            <a:noFill/>
          </a:ln>
        </p:spPr>
      </p:pic>
      <p:pic>
        <p:nvPicPr>
          <p:cNvPr id="317" name="Picture 20"/>
          <p:cNvPicPr/>
          <p:nvPr/>
        </p:nvPicPr>
        <p:blipFill>
          <a:blip r:embed="rId16"/>
          <a:stretch/>
        </p:blipFill>
        <p:spPr>
          <a:xfrm>
            <a:off x="695325" y="3993257"/>
            <a:ext cx="495002" cy="91678"/>
          </a:xfrm>
          <a:prstGeom prst="rect">
            <a:avLst/>
          </a:prstGeom>
          <a:ln>
            <a:noFill/>
          </a:ln>
        </p:spPr>
      </p:pic>
      <p:pic>
        <p:nvPicPr>
          <p:cNvPr id="318" name="Picture 21"/>
          <p:cNvPicPr/>
          <p:nvPr/>
        </p:nvPicPr>
        <p:blipFill>
          <a:blip r:embed="rId17"/>
          <a:stretch/>
        </p:blipFill>
        <p:spPr>
          <a:xfrm>
            <a:off x="695325" y="3536652"/>
            <a:ext cx="495002" cy="91678"/>
          </a:xfrm>
          <a:prstGeom prst="rect">
            <a:avLst/>
          </a:prstGeom>
          <a:ln>
            <a:noFill/>
          </a:ln>
        </p:spPr>
      </p:pic>
      <p:pic>
        <p:nvPicPr>
          <p:cNvPr id="319" name="Picture 22"/>
          <p:cNvPicPr/>
          <p:nvPr/>
        </p:nvPicPr>
        <p:blipFill>
          <a:blip r:embed="rId18"/>
          <a:stretch/>
        </p:blipFill>
        <p:spPr>
          <a:xfrm>
            <a:off x="8870751" y="4487664"/>
            <a:ext cx="498574" cy="91678"/>
          </a:xfrm>
          <a:prstGeom prst="rect">
            <a:avLst/>
          </a:prstGeom>
          <a:ln>
            <a:noFill/>
          </a:ln>
        </p:spPr>
      </p:pic>
      <p:pic>
        <p:nvPicPr>
          <p:cNvPr id="320" name="Picture 23"/>
          <p:cNvPicPr/>
          <p:nvPr/>
        </p:nvPicPr>
        <p:blipFill>
          <a:blip r:embed="rId19"/>
          <a:stretch/>
        </p:blipFill>
        <p:spPr>
          <a:xfrm>
            <a:off x="3515915" y="3384550"/>
            <a:ext cx="5289352" cy="1649313"/>
          </a:xfrm>
          <a:prstGeom prst="rect">
            <a:avLst/>
          </a:prstGeom>
          <a:ln>
            <a:noFill/>
          </a:ln>
        </p:spPr>
      </p:pic>
      <p:pic>
        <p:nvPicPr>
          <p:cNvPr id="321" name="Picture 24"/>
          <p:cNvPicPr/>
          <p:nvPr/>
        </p:nvPicPr>
        <p:blipFill>
          <a:blip r:embed="rId20"/>
          <a:stretch/>
        </p:blipFill>
        <p:spPr>
          <a:xfrm>
            <a:off x="9010352" y="5333602"/>
            <a:ext cx="498574" cy="193477"/>
          </a:xfrm>
          <a:prstGeom prst="rect">
            <a:avLst/>
          </a:prstGeom>
          <a:ln>
            <a:noFill/>
          </a:ln>
        </p:spPr>
      </p:pic>
      <p:pic>
        <p:nvPicPr>
          <p:cNvPr id="322" name="Picture 34"/>
          <p:cNvPicPr/>
          <p:nvPr/>
        </p:nvPicPr>
        <p:blipFill>
          <a:blip r:embed="rId21"/>
          <a:stretch/>
        </p:blipFill>
        <p:spPr>
          <a:xfrm>
            <a:off x="4680049" y="5387776"/>
            <a:ext cx="575072" cy="91678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3" name="Picture 28"/>
          <p:cNvPicPr/>
          <p:nvPr/>
        </p:nvPicPr>
        <p:blipFill>
          <a:blip r:embed="rId3"/>
          <a:stretch/>
        </p:blipFill>
        <p:spPr>
          <a:xfrm>
            <a:off x="1378743" y="2631479"/>
            <a:ext cx="3365302" cy="2600920"/>
          </a:xfrm>
          <a:prstGeom prst="rect">
            <a:avLst/>
          </a:prstGeom>
          <a:ln>
            <a:noFill/>
          </a:ln>
        </p:spPr>
      </p:pic>
      <p:pic>
        <p:nvPicPr>
          <p:cNvPr id="324" name="Picture 32"/>
          <p:cNvPicPr/>
          <p:nvPr/>
        </p:nvPicPr>
        <p:blipFill>
          <a:blip r:embed="rId4"/>
          <a:stretch/>
        </p:blipFill>
        <p:spPr>
          <a:xfrm>
            <a:off x="109537" y="4776093"/>
            <a:ext cx="2017812" cy="416123"/>
          </a:xfrm>
          <a:prstGeom prst="rect">
            <a:avLst/>
          </a:prstGeom>
          <a:ln>
            <a:noFill/>
          </a:ln>
        </p:spPr>
      </p:pic>
      <p:sp>
        <p:nvSpPr>
          <p:cNvPr id="325" name="TextShape 1"/>
          <p:cNvSpPr txBox="1"/>
          <p:nvPr/>
        </p:nvSpPr>
        <p:spPr>
          <a:xfrm>
            <a:off x="692943" y="1246484"/>
            <a:ext cx="8694241" cy="1095673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3638" spc="-1">
                <a:solidFill>
                  <a:srgbClr val="000000"/>
                </a:solidFill>
                <a:latin typeface="Calibri Light"/>
              </a:rPr>
              <a:t>Latencies: load from remote L2</a:t>
            </a:r>
            <a:endParaRPr lang="en-US" sz="3638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326" name="Picture 29"/>
          <p:cNvPicPr/>
          <p:nvPr/>
        </p:nvPicPr>
        <p:blipFill>
          <a:blip r:embed="rId5"/>
          <a:stretch/>
        </p:blipFill>
        <p:spPr>
          <a:xfrm>
            <a:off x="3845123" y="2631479"/>
            <a:ext cx="6151066" cy="3649266"/>
          </a:xfrm>
          <a:prstGeom prst="rect">
            <a:avLst/>
          </a:prstGeom>
          <a:ln>
            <a:noFill/>
          </a:ln>
        </p:spPr>
      </p:pic>
      <p:pic>
        <p:nvPicPr>
          <p:cNvPr id="327" name="Picture 30"/>
          <p:cNvPicPr/>
          <p:nvPr/>
        </p:nvPicPr>
        <p:blipFill>
          <a:blip r:embed="rId6"/>
          <a:stretch/>
        </p:blipFill>
        <p:spPr>
          <a:xfrm>
            <a:off x="1939825" y="4127202"/>
            <a:ext cx="2188964" cy="992386"/>
          </a:xfrm>
          <a:prstGeom prst="rect">
            <a:avLst/>
          </a:prstGeom>
          <a:ln>
            <a:noFill/>
          </a:ln>
        </p:spPr>
      </p:pic>
      <p:pic>
        <p:nvPicPr>
          <p:cNvPr id="328" name="Picture 33"/>
          <p:cNvPicPr/>
          <p:nvPr/>
        </p:nvPicPr>
        <p:blipFill>
          <a:blip r:embed="rId7"/>
          <a:stretch/>
        </p:blipFill>
        <p:spPr>
          <a:xfrm>
            <a:off x="2651521" y="5096073"/>
            <a:ext cx="816769" cy="1130498"/>
          </a:xfrm>
          <a:prstGeom prst="rect">
            <a:avLst/>
          </a:prstGeom>
          <a:ln>
            <a:noFill/>
          </a:ln>
        </p:spPr>
      </p:pic>
      <p:pic>
        <p:nvPicPr>
          <p:cNvPr id="329" name="Picture 26"/>
          <p:cNvPicPr/>
          <p:nvPr/>
        </p:nvPicPr>
        <p:blipFill>
          <a:blip r:embed="rId8"/>
          <a:stretch/>
        </p:blipFill>
        <p:spPr>
          <a:xfrm>
            <a:off x="1477565" y="2959794"/>
            <a:ext cx="1467148" cy="1276052"/>
          </a:xfrm>
          <a:prstGeom prst="rect">
            <a:avLst/>
          </a:prstGeom>
          <a:ln>
            <a:noFill/>
          </a:ln>
        </p:spPr>
      </p:pic>
      <p:pic>
        <p:nvPicPr>
          <p:cNvPr id="330" name="Picture 27"/>
          <p:cNvPicPr/>
          <p:nvPr/>
        </p:nvPicPr>
        <p:blipFill>
          <a:blip r:embed="rId9"/>
          <a:stretch/>
        </p:blipFill>
        <p:spPr>
          <a:xfrm>
            <a:off x="3123902" y="2959794"/>
            <a:ext cx="1467148" cy="1276052"/>
          </a:xfrm>
          <a:prstGeom prst="rect">
            <a:avLst/>
          </a:prstGeom>
          <a:ln>
            <a:noFill/>
          </a:ln>
        </p:spPr>
      </p:pic>
      <p:pic>
        <p:nvPicPr>
          <p:cNvPr id="331" name="Picture 31"/>
          <p:cNvPicPr/>
          <p:nvPr/>
        </p:nvPicPr>
        <p:blipFill>
          <a:blip r:embed="rId10"/>
          <a:stretch/>
        </p:blipFill>
        <p:spPr>
          <a:xfrm>
            <a:off x="3204864" y="3232149"/>
            <a:ext cx="558701" cy="80963"/>
          </a:xfrm>
          <a:prstGeom prst="rect">
            <a:avLst/>
          </a:prstGeom>
          <a:ln>
            <a:noFill/>
          </a:ln>
        </p:spPr>
      </p:pic>
      <p:pic>
        <p:nvPicPr>
          <p:cNvPr id="332" name="Content Placeholder 3"/>
          <p:cNvPicPr/>
          <p:nvPr/>
        </p:nvPicPr>
        <p:blipFill>
          <a:blip r:embed="rId11"/>
          <a:stretch/>
        </p:blipFill>
        <p:spPr>
          <a:xfrm>
            <a:off x="4778870" y="3221136"/>
            <a:ext cx="377726" cy="91678"/>
          </a:xfrm>
          <a:prstGeom prst="rect">
            <a:avLst/>
          </a:prstGeom>
          <a:ln>
            <a:noFill/>
          </a:ln>
        </p:spPr>
      </p:pic>
      <p:pic>
        <p:nvPicPr>
          <p:cNvPr id="333" name="Picture 25"/>
          <p:cNvPicPr/>
          <p:nvPr/>
        </p:nvPicPr>
        <p:blipFill>
          <a:blip r:embed="rId12"/>
          <a:stretch/>
        </p:blipFill>
        <p:spPr>
          <a:xfrm>
            <a:off x="4778871" y="3485752"/>
            <a:ext cx="414933" cy="193477"/>
          </a:xfrm>
          <a:prstGeom prst="rect">
            <a:avLst/>
          </a:prstGeom>
          <a:ln>
            <a:noFill/>
          </a:ln>
        </p:spPr>
      </p:pic>
      <p:pic>
        <p:nvPicPr>
          <p:cNvPr id="334" name="Picture 14"/>
          <p:cNvPicPr/>
          <p:nvPr/>
        </p:nvPicPr>
        <p:blipFill>
          <a:blip r:embed="rId13"/>
          <a:stretch/>
        </p:blipFill>
        <p:spPr>
          <a:xfrm>
            <a:off x="4775596" y="3896518"/>
            <a:ext cx="433983" cy="193477"/>
          </a:xfrm>
          <a:prstGeom prst="rect">
            <a:avLst/>
          </a:prstGeom>
          <a:ln>
            <a:noFill/>
          </a:ln>
        </p:spPr>
      </p:pic>
      <p:pic>
        <p:nvPicPr>
          <p:cNvPr id="335" name="Picture 16"/>
          <p:cNvPicPr/>
          <p:nvPr/>
        </p:nvPicPr>
        <p:blipFill>
          <a:blip r:embed="rId14"/>
          <a:stretch/>
        </p:blipFill>
        <p:spPr>
          <a:xfrm>
            <a:off x="4767262" y="4436764"/>
            <a:ext cx="437555" cy="193477"/>
          </a:xfrm>
          <a:prstGeom prst="rect">
            <a:avLst/>
          </a:prstGeom>
          <a:ln>
            <a:noFill/>
          </a:ln>
        </p:spPr>
      </p:pic>
      <p:pic>
        <p:nvPicPr>
          <p:cNvPr id="336" name="Picture 18"/>
          <p:cNvPicPr/>
          <p:nvPr/>
        </p:nvPicPr>
        <p:blipFill>
          <a:blip r:embed="rId15"/>
          <a:stretch/>
        </p:blipFill>
        <p:spPr>
          <a:xfrm>
            <a:off x="152102" y="5341639"/>
            <a:ext cx="1179016" cy="443508"/>
          </a:xfrm>
          <a:prstGeom prst="rect">
            <a:avLst/>
          </a:prstGeom>
          <a:ln>
            <a:noFill/>
          </a:ln>
        </p:spPr>
      </p:pic>
      <p:pic>
        <p:nvPicPr>
          <p:cNvPr id="337" name="Picture 20"/>
          <p:cNvPicPr/>
          <p:nvPr/>
        </p:nvPicPr>
        <p:blipFill>
          <a:blip r:embed="rId16"/>
          <a:stretch/>
        </p:blipFill>
        <p:spPr>
          <a:xfrm>
            <a:off x="695325" y="3993257"/>
            <a:ext cx="495002" cy="91678"/>
          </a:xfrm>
          <a:prstGeom prst="rect">
            <a:avLst/>
          </a:prstGeom>
          <a:ln>
            <a:noFill/>
          </a:ln>
        </p:spPr>
      </p:pic>
      <p:pic>
        <p:nvPicPr>
          <p:cNvPr id="338" name="Picture 21"/>
          <p:cNvPicPr/>
          <p:nvPr/>
        </p:nvPicPr>
        <p:blipFill>
          <a:blip r:embed="rId17"/>
          <a:stretch/>
        </p:blipFill>
        <p:spPr>
          <a:xfrm>
            <a:off x="695325" y="3536652"/>
            <a:ext cx="495002" cy="91678"/>
          </a:xfrm>
          <a:prstGeom prst="rect">
            <a:avLst/>
          </a:prstGeom>
          <a:ln>
            <a:noFill/>
          </a:ln>
        </p:spPr>
      </p:pic>
      <p:pic>
        <p:nvPicPr>
          <p:cNvPr id="339" name="Picture 22"/>
          <p:cNvPicPr/>
          <p:nvPr/>
        </p:nvPicPr>
        <p:blipFill>
          <a:blip r:embed="rId18"/>
          <a:stretch/>
        </p:blipFill>
        <p:spPr>
          <a:xfrm>
            <a:off x="8870751" y="4487664"/>
            <a:ext cx="498574" cy="91678"/>
          </a:xfrm>
          <a:prstGeom prst="rect">
            <a:avLst/>
          </a:prstGeom>
          <a:ln>
            <a:noFill/>
          </a:ln>
        </p:spPr>
      </p:pic>
      <p:pic>
        <p:nvPicPr>
          <p:cNvPr id="340" name="Picture 24"/>
          <p:cNvPicPr/>
          <p:nvPr/>
        </p:nvPicPr>
        <p:blipFill>
          <a:blip r:embed="rId19"/>
          <a:stretch/>
        </p:blipFill>
        <p:spPr>
          <a:xfrm>
            <a:off x="9010352" y="5333602"/>
            <a:ext cx="498574" cy="193477"/>
          </a:xfrm>
          <a:prstGeom prst="rect">
            <a:avLst/>
          </a:prstGeom>
          <a:ln>
            <a:noFill/>
          </a:ln>
        </p:spPr>
      </p:pic>
      <p:pic>
        <p:nvPicPr>
          <p:cNvPr id="341" name="Picture 34"/>
          <p:cNvPicPr/>
          <p:nvPr/>
        </p:nvPicPr>
        <p:blipFill>
          <a:blip r:embed="rId20"/>
          <a:stretch/>
        </p:blipFill>
        <p:spPr>
          <a:xfrm>
            <a:off x="4680049" y="5387776"/>
            <a:ext cx="575072" cy="91678"/>
          </a:xfrm>
          <a:prstGeom prst="rect">
            <a:avLst/>
          </a:prstGeom>
          <a:ln>
            <a:noFill/>
          </a:ln>
        </p:spPr>
      </p:pic>
      <p:pic>
        <p:nvPicPr>
          <p:cNvPr id="342" name="Picture 35"/>
          <p:cNvPicPr/>
          <p:nvPr/>
        </p:nvPicPr>
        <p:blipFill>
          <a:blip r:embed="rId21"/>
          <a:stretch/>
        </p:blipFill>
        <p:spPr>
          <a:xfrm>
            <a:off x="3442990" y="3394372"/>
            <a:ext cx="4045148" cy="1628775"/>
          </a:xfrm>
          <a:prstGeom prst="rect">
            <a:avLst/>
          </a:prstGeom>
          <a:ln>
            <a:noFill/>
          </a:ln>
        </p:spPr>
      </p:pic>
      <p:pic>
        <p:nvPicPr>
          <p:cNvPr id="343" name="Picture 2"/>
          <p:cNvPicPr/>
          <p:nvPr/>
        </p:nvPicPr>
        <p:blipFill>
          <a:blip r:embed="rId22"/>
          <a:stretch/>
        </p:blipFill>
        <p:spPr>
          <a:xfrm>
            <a:off x="8870751" y="3912592"/>
            <a:ext cx="525066" cy="96738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2AF62-2E1F-545C-6CBB-15DD1265356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Starting other CPUs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9F5440-E62A-9DAC-49F7-468D04E6E4A9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769040"/>
            <a:ext cx="9071640" cy="4384440"/>
          </a:xfrm>
        </p:spPr>
        <p:txBody>
          <a:bodyPr/>
          <a:lstStyle/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Copy start code in a good location</a:t>
            </a:r>
          </a:p>
          <a:p>
            <a:pPr marL="914400" lvl="2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2800" dirty="0">
                <a:latin typeface="Liberation Sans" pitchFamily="18"/>
              </a:rPr>
              <a:t>0x7000</a:t>
            </a:r>
          </a:p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Pass start parameters on the stack</a:t>
            </a:r>
          </a:p>
          <a:p>
            <a:pPr marL="457200" lvl="1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3200" dirty="0">
                <a:latin typeface="Liberation Sans" pitchFamily="18"/>
              </a:rPr>
              <a:t>Allocate a new stack for each CPU</a:t>
            </a:r>
          </a:p>
          <a:p>
            <a:pPr marL="457200" lvl="1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3200" dirty="0">
                <a:latin typeface="Liberation Sans" pitchFamily="18"/>
              </a:rPr>
              <a:t>Send a magic inter-processor interrupt (IPI) with the entry point (</a:t>
            </a:r>
            <a:r>
              <a:rPr lang="en-US" sz="3200" dirty="0" err="1">
                <a:latin typeface="Liberation Sans" pitchFamily="18"/>
              </a:rPr>
              <a:t>mpenter</a:t>
            </a:r>
            <a:r>
              <a:rPr lang="en-US" sz="3200" dirty="0">
                <a:latin typeface="Liberation Sans" pitchFamily="18"/>
              </a:rPr>
              <a:t>())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4" name="Picture 28"/>
          <p:cNvPicPr/>
          <p:nvPr/>
        </p:nvPicPr>
        <p:blipFill>
          <a:blip r:embed="rId3"/>
          <a:stretch/>
        </p:blipFill>
        <p:spPr>
          <a:xfrm>
            <a:off x="1378743" y="2631479"/>
            <a:ext cx="3365302" cy="2600920"/>
          </a:xfrm>
          <a:prstGeom prst="rect">
            <a:avLst/>
          </a:prstGeom>
          <a:ln>
            <a:noFill/>
          </a:ln>
        </p:spPr>
      </p:pic>
      <p:pic>
        <p:nvPicPr>
          <p:cNvPr id="345" name="Picture 32"/>
          <p:cNvPicPr/>
          <p:nvPr/>
        </p:nvPicPr>
        <p:blipFill>
          <a:blip r:embed="rId4"/>
          <a:stretch/>
        </p:blipFill>
        <p:spPr>
          <a:xfrm>
            <a:off x="109537" y="4776093"/>
            <a:ext cx="2017812" cy="416123"/>
          </a:xfrm>
          <a:prstGeom prst="rect">
            <a:avLst/>
          </a:prstGeom>
          <a:ln>
            <a:noFill/>
          </a:ln>
        </p:spPr>
      </p:pic>
      <p:sp>
        <p:nvSpPr>
          <p:cNvPr id="346" name="TextShape 1"/>
          <p:cNvSpPr txBox="1"/>
          <p:nvPr/>
        </p:nvSpPr>
        <p:spPr>
          <a:xfrm>
            <a:off x="692943" y="1246484"/>
            <a:ext cx="8694241" cy="1095673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3638" spc="-1">
                <a:solidFill>
                  <a:srgbClr val="000000"/>
                </a:solidFill>
                <a:latin typeface="Calibri Light"/>
              </a:rPr>
              <a:t>Latencies: load from remote L2</a:t>
            </a:r>
            <a:endParaRPr lang="en-US" sz="3638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347" name="Picture 29"/>
          <p:cNvPicPr/>
          <p:nvPr/>
        </p:nvPicPr>
        <p:blipFill>
          <a:blip r:embed="rId5"/>
          <a:stretch/>
        </p:blipFill>
        <p:spPr>
          <a:xfrm>
            <a:off x="3845123" y="2631479"/>
            <a:ext cx="6151066" cy="3649266"/>
          </a:xfrm>
          <a:prstGeom prst="rect">
            <a:avLst/>
          </a:prstGeom>
          <a:ln>
            <a:noFill/>
          </a:ln>
        </p:spPr>
      </p:pic>
      <p:pic>
        <p:nvPicPr>
          <p:cNvPr id="348" name="Picture 30"/>
          <p:cNvPicPr/>
          <p:nvPr/>
        </p:nvPicPr>
        <p:blipFill>
          <a:blip r:embed="rId6"/>
          <a:stretch/>
        </p:blipFill>
        <p:spPr>
          <a:xfrm>
            <a:off x="1939825" y="4127202"/>
            <a:ext cx="2188964" cy="992386"/>
          </a:xfrm>
          <a:prstGeom prst="rect">
            <a:avLst/>
          </a:prstGeom>
          <a:ln>
            <a:noFill/>
          </a:ln>
        </p:spPr>
      </p:pic>
      <p:pic>
        <p:nvPicPr>
          <p:cNvPr id="349" name="Picture 33"/>
          <p:cNvPicPr/>
          <p:nvPr/>
        </p:nvPicPr>
        <p:blipFill>
          <a:blip r:embed="rId7"/>
          <a:stretch/>
        </p:blipFill>
        <p:spPr>
          <a:xfrm>
            <a:off x="2651521" y="5096073"/>
            <a:ext cx="816769" cy="1130498"/>
          </a:xfrm>
          <a:prstGeom prst="rect">
            <a:avLst/>
          </a:prstGeom>
          <a:ln>
            <a:noFill/>
          </a:ln>
        </p:spPr>
      </p:pic>
      <p:pic>
        <p:nvPicPr>
          <p:cNvPr id="350" name="Picture 26"/>
          <p:cNvPicPr/>
          <p:nvPr/>
        </p:nvPicPr>
        <p:blipFill>
          <a:blip r:embed="rId8"/>
          <a:stretch/>
        </p:blipFill>
        <p:spPr>
          <a:xfrm>
            <a:off x="1477565" y="2959794"/>
            <a:ext cx="1467148" cy="1276052"/>
          </a:xfrm>
          <a:prstGeom prst="rect">
            <a:avLst/>
          </a:prstGeom>
          <a:ln>
            <a:noFill/>
          </a:ln>
        </p:spPr>
      </p:pic>
      <p:pic>
        <p:nvPicPr>
          <p:cNvPr id="351" name="Picture 27"/>
          <p:cNvPicPr/>
          <p:nvPr/>
        </p:nvPicPr>
        <p:blipFill>
          <a:blip r:embed="rId9"/>
          <a:stretch/>
        </p:blipFill>
        <p:spPr>
          <a:xfrm>
            <a:off x="3123902" y="2959794"/>
            <a:ext cx="1467148" cy="1276052"/>
          </a:xfrm>
          <a:prstGeom prst="rect">
            <a:avLst/>
          </a:prstGeom>
          <a:ln>
            <a:noFill/>
          </a:ln>
        </p:spPr>
      </p:pic>
      <p:pic>
        <p:nvPicPr>
          <p:cNvPr id="352" name="Picture 31"/>
          <p:cNvPicPr/>
          <p:nvPr/>
        </p:nvPicPr>
        <p:blipFill>
          <a:blip r:embed="rId10"/>
          <a:stretch/>
        </p:blipFill>
        <p:spPr>
          <a:xfrm>
            <a:off x="3204864" y="3232149"/>
            <a:ext cx="558701" cy="80963"/>
          </a:xfrm>
          <a:prstGeom prst="rect">
            <a:avLst/>
          </a:prstGeom>
          <a:ln>
            <a:noFill/>
          </a:ln>
        </p:spPr>
      </p:pic>
      <p:pic>
        <p:nvPicPr>
          <p:cNvPr id="353" name="Content Placeholder 3"/>
          <p:cNvPicPr/>
          <p:nvPr/>
        </p:nvPicPr>
        <p:blipFill>
          <a:blip r:embed="rId11"/>
          <a:stretch/>
        </p:blipFill>
        <p:spPr>
          <a:xfrm>
            <a:off x="4778870" y="3221136"/>
            <a:ext cx="377726" cy="91678"/>
          </a:xfrm>
          <a:prstGeom prst="rect">
            <a:avLst/>
          </a:prstGeom>
          <a:ln>
            <a:noFill/>
          </a:ln>
        </p:spPr>
      </p:pic>
      <p:pic>
        <p:nvPicPr>
          <p:cNvPr id="354" name="Picture 25"/>
          <p:cNvPicPr/>
          <p:nvPr/>
        </p:nvPicPr>
        <p:blipFill>
          <a:blip r:embed="rId12"/>
          <a:stretch/>
        </p:blipFill>
        <p:spPr>
          <a:xfrm>
            <a:off x="4778871" y="3485752"/>
            <a:ext cx="414933" cy="193477"/>
          </a:xfrm>
          <a:prstGeom prst="rect">
            <a:avLst/>
          </a:prstGeom>
          <a:ln>
            <a:noFill/>
          </a:ln>
        </p:spPr>
      </p:pic>
      <p:pic>
        <p:nvPicPr>
          <p:cNvPr id="355" name="Picture 14"/>
          <p:cNvPicPr/>
          <p:nvPr/>
        </p:nvPicPr>
        <p:blipFill>
          <a:blip r:embed="rId13"/>
          <a:stretch/>
        </p:blipFill>
        <p:spPr>
          <a:xfrm>
            <a:off x="4775596" y="3896518"/>
            <a:ext cx="433983" cy="193477"/>
          </a:xfrm>
          <a:prstGeom prst="rect">
            <a:avLst/>
          </a:prstGeom>
          <a:ln>
            <a:noFill/>
          </a:ln>
        </p:spPr>
      </p:pic>
      <p:pic>
        <p:nvPicPr>
          <p:cNvPr id="356" name="Picture 16"/>
          <p:cNvPicPr/>
          <p:nvPr/>
        </p:nvPicPr>
        <p:blipFill>
          <a:blip r:embed="rId14"/>
          <a:stretch/>
        </p:blipFill>
        <p:spPr>
          <a:xfrm>
            <a:off x="4767262" y="4436764"/>
            <a:ext cx="437555" cy="193477"/>
          </a:xfrm>
          <a:prstGeom prst="rect">
            <a:avLst/>
          </a:prstGeom>
          <a:ln>
            <a:noFill/>
          </a:ln>
        </p:spPr>
      </p:pic>
      <p:pic>
        <p:nvPicPr>
          <p:cNvPr id="357" name="Picture 18"/>
          <p:cNvPicPr/>
          <p:nvPr/>
        </p:nvPicPr>
        <p:blipFill>
          <a:blip r:embed="rId15"/>
          <a:stretch/>
        </p:blipFill>
        <p:spPr>
          <a:xfrm>
            <a:off x="152102" y="5341639"/>
            <a:ext cx="1179016" cy="443508"/>
          </a:xfrm>
          <a:prstGeom prst="rect">
            <a:avLst/>
          </a:prstGeom>
          <a:ln>
            <a:noFill/>
          </a:ln>
        </p:spPr>
      </p:pic>
      <p:pic>
        <p:nvPicPr>
          <p:cNvPr id="358" name="Picture 20"/>
          <p:cNvPicPr/>
          <p:nvPr/>
        </p:nvPicPr>
        <p:blipFill>
          <a:blip r:embed="rId16"/>
          <a:stretch/>
        </p:blipFill>
        <p:spPr>
          <a:xfrm>
            <a:off x="695325" y="3993257"/>
            <a:ext cx="495002" cy="91678"/>
          </a:xfrm>
          <a:prstGeom prst="rect">
            <a:avLst/>
          </a:prstGeom>
          <a:ln>
            <a:noFill/>
          </a:ln>
        </p:spPr>
      </p:pic>
      <p:pic>
        <p:nvPicPr>
          <p:cNvPr id="359" name="Picture 21"/>
          <p:cNvPicPr/>
          <p:nvPr/>
        </p:nvPicPr>
        <p:blipFill>
          <a:blip r:embed="rId17"/>
          <a:stretch/>
        </p:blipFill>
        <p:spPr>
          <a:xfrm>
            <a:off x="695325" y="3536652"/>
            <a:ext cx="495002" cy="91678"/>
          </a:xfrm>
          <a:prstGeom prst="rect">
            <a:avLst/>
          </a:prstGeom>
          <a:ln>
            <a:noFill/>
          </a:ln>
        </p:spPr>
      </p:pic>
      <p:pic>
        <p:nvPicPr>
          <p:cNvPr id="360" name="Picture 22"/>
          <p:cNvPicPr/>
          <p:nvPr/>
        </p:nvPicPr>
        <p:blipFill>
          <a:blip r:embed="rId18"/>
          <a:stretch/>
        </p:blipFill>
        <p:spPr>
          <a:xfrm>
            <a:off x="8870751" y="4487664"/>
            <a:ext cx="498574" cy="91678"/>
          </a:xfrm>
          <a:prstGeom prst="rect">
            <a:avLst/>
          </a:prstGeom>
          <a:ln>
            <a:noFill/>
          </a:ln>
        </p:spPr>
      </p:pic>
      <p:pic>
        <p:nvPicPr>
          <p:cNvPr id="361" name="Picture 24"/>
          <p:cNvPicPr/>
          <p:nvPr/>
        </p:nvPicPr>
        <p:blipFill>
          <a:blip r:embed="rId19"/>
          <a:stretch/>
        </p:blipFill>
        <p:spPr>
          <a:xfrm>
            <a:off x="9010352" y="5333602"/>
            <a:ext cx="498574" cy="193477"/>
          </a:xfrm>
          <a:prstGeom prst="rect">
            <a:avLst/>
          </a:prstGeom>
          <a:ln>
            <a:noFill/>
          </a:ln>
        </p:spPr>
      </p:pic>
      <p:pic>
        <p:nvPicPr>
          <p:cNvPr id="362" name="Picture 34"/>
          <p:cNvPicPr/>
          <p:nvPr/>
        </p:nvPicPr>
        <p:blipFill>
          <a:blip r:embed="rId20"/>
          <a:stretch/>
        </p:blipFill>
        <p:spPr>
          <a:xfrm>
            <a:off x="4680049" y="5387776"/>
            <a:ext cx="575072" cy="91678"/>
          </a:xfrm>
          <a:prstGeom prst="rect">
            <a:avLst/>
          </a:prstGeom>
          <a:ln>
            <a:noFill/>
          </a:ln>
        </p:spPr>
      </p:pic>
      <p:pic>
        <p:nvPicPr>
          <p:cNvPr id="363" name="Picture 2"/>
          <p:cNvPicPr/>
          <p:nvPr/>
        </p:nvPicPr>
        <p:blipFill>
          <a:blip r:embed="rId21"/>
          <a:stretch/>
        </p:blipFill>
        <p:spPr>
          <a:xfrm>
            <a:off x="8870751" y="3912592"/>
            <a:ext cx="525066" cy="96738"/>
          </a:xfrm>
          <a:prstGeom prst="rect">
            <a:avLst/>
          </a:prstGeom>
          <a:ln>
            <a:noFill/>
          </a:ln>
        </p:spPr>
      </p:pic>
      <p:pic>
        <p:nvPicPr>
          <p:cNvPr id="364" name="Picture 23"/>
          <p:cNvPicPr/>
          <p:nvPr/>
        </p:nvPicPr>
        <p:blipFill>
          <a:blip r:embed="rId22"/>
          <a:stretch/>
        </p:blipFill>
        <p:spPr>
          <a:xfrm>
            <a:off x="3499544" y="3385443"/>
            <a:ext cx="4049316" cy="1623417"/>
          </a:xfrm>
          <a:prstGeom prst="rect">
            <a:avLst/>
          </a:prstGeom>
          <a:ln>
            <a:noFill/>
          </a:ln>
        </p:spPr>
      </p:pic>
      <p:pic>
        <p:nvPicPr>
          <p:cNvPr id="365" name="Picture 36"/>
          <p:cNvPicPr/>
          <p:nvPr/>
        </p:nvPicPr>
        <p:blipFill>
          <a:blip r:embed="rId23"/>
          <a:stretch/>
        </p:blipFill>
        <p:spPr>
          <a:xfrm>
            <a:off x="8859440" y="3536652"/>
            <a:ext cx="498574" cy="91678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6" name="Picture 28"/>
          <p:cNvPicPr/>
          <p:nvPr/>
        </p:nvPicPr>
        <p:blipFill>
          <a:blip r:embed="rId3"/>
          <a:stretch/>
        </p:blipFill>
        <p:spPr>
          <a:xfrm>
            <a:off x="1378743" y="2631479"/>
            <a:ext cx="3365302" cy="2600920"/>
          </a:xfrm>
          <a:prstGeom prst="rect">
            <a:avLst/>
          </a:prstGeom>
          <a:ln>
            <a:noFill/>
          </a:ln>
        </p:spPr>
      </p:pic>
      <p:pic>
        <p:nvPicPr>
          <p:cNvPr id="367" name="Picture 32"/>
          <p:cNvPicPr/>
          <p:nvPr/>
        </p:nvPicPr>
        <p:blipFill>
          <a:blip r:embed="rId4"/>
          <a:stretch/>
        </p:blipFill>
        <p:spPr>
          <a:xfrm>
            <a:off x="109537" y="4776093"/>
            <a:ext cx="2017812" cy="416123"/>
          </a:xfrm>
          <a:prstGeom prst="rect">
            <a:avLst/>
          </a:prstGeom>
          <a:ln>
            <a:noFill/>
          </a:ln>
        </p:spPr>
      </p:pic>
      <p:sp>
        <p:nvSpPr>
          <p:cNvPr id="368" name="TextShape 1"/>
          <p:cNvSpPr txBox="1"/>
          <p:nvPr/>
        </p:nvSpPr>
        <p:spPr>
          <a:xfrm>
            <a:off x="692943" y="1246484"/>
            <a:ext cx="8694241" cy="1095673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3638" spc="-1">
                <a:solidFill>
                  <a:srgbClr val="000000"/>
                </a:solidFill>
                <a:latin typeface="Calibri Light"/>
              </a:rPr>
              <a:t>Latencies: PCIe round-trip</a:t>
            </a:r>
            <a:endParaRPr lang="en-US" sz="3638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369" name="Picture 29"/>
          <p:cNvPicPr/>
          <p:nvPr/>
        </p:nvPicPr>
        <p:blipFill>
          <a:blip r:embed="rId5"/>
          <a:stretch/>
        </p:blipFill>
        <p:spPr>
          <a:xfrm>
            <a:off x="3845123" y="2631479"/>
            <a:ext cx="6151066" cy="3649266"/>
          </a:xfrm>
          <a:prstGeom prst="rect">
            <a:avLst/>
          </a:prstGeom>
          <a:ln>
            <a:noFill/>
          </a:ln>
        </p:spPr>
      </p:pic>
      <p:pic>
        <p:nvPicPr>
          <p:cNvPr id="370" name="Picture 30"/>
          <p:cNvPicPr/>
          <p:nvPr/>
        </p:nvPicPr>
        <p:blipFill>
          <a:blip r:embed="rId6"/>
          <a:stretch/>
        </p:blipFill>
        <p:spPr>
          <a:xfrm>
            <a:off x="1939825" y="4127202"/>
            <a:ext cx="2188964" cy="992386"/>
          </a:xfrm>
          <a:prstGeom prst="rect">
            <a:avLst/>
          </a:prstGeom>
          <a:ln>
            <a:noFill/>
          </a:ln>
        </p:spPr>
      </p:pic>
      <p:pic>
        <p:nvPicPr>
          <p:cNvPr id="371" name="Picture 33"/>
          <p:cNvPicPr/>
          <p:nvPr/>
        </p:nvPicPr>
        <p:blipFill>
          <a:blip r:embed="rId7"/>
          <a:stretch/>
        </p:blipFill>
        <p:spPr>
          <a:xfrm>
            <a:off x="2651521" y="5096073"/>
            <a:ext cx="816769" cy="1130498"/>
          </a:xfrm>
          <a:prstGeom prst="rect">
            <a:avLst/>
          </a:prstGeom>
          <a:ln>
            <a:noFill/>
          </a:ln>
        </p:spPr>
      </p:pic>
      <p:pic>
        <p:nvPicPr>
          <p:cNvPr id="372" name="Picture 26"/>
          <p:cNvPicPr/>
          <p:nvPr/>
        </p:nvPicPr>
        <p:blipFill>
          <a:blip r:embed="rId8"/>
          <a:stretch/>
        </p:blipFill>
        <p:spPr>
          <a:xfrm>
            <a:off x="1477565" y="2959794"/>
            <a:ext cx="1467148" cy="1276052"/>
          </a:xfrm>
          <a:prstGeom prst="rect">
            <a:avLst/>
          </a:prstGeom>
          <a:ln>
            <a:noFill/>
          </a:ln>
        </p:spPr>
      </p:pic>
      <p:pic>
        <p:nvPicPr>
          <p:cNvPr id="373" name="Picture 27"/>
          <p:cNvPicPr/>
          <p:nvPr/>
        </p:nvPicPr>
        <p:blipFill>
          <a:blip r:embed="rId9"/>
          <a:stretch/>
        </p:blipFill>
        <p:spPr>
          <a:xfrm>
            <a:off x="3123902" y="2959794"/>
            <a:ext cx="1467148" cy="1276052"/>
          </a:xfrm>
          <a:prstGeom prst="rect">
            <a:avLst/>
          </a:prstGeom>
          <a:ln>
            <a:noFill/>
          </a:ln>
        </p:spPr>
      </p:pic>
      <p:pic>
        <p:nvPicPr>
          <p:cNvPr id="374" name="Picture 31"/>
          <p:cNvPicPr/>
          <p:nvPr/>
        </p:nvPicPr>
        <p:blipFill>
          <a:blip r:embed="rId10"/>
          <a:stretch/>
        </p:blipFill>
        <p:spPr>
          <a:xfrm>
            <a:off x="3204864" y="3232149"/>
            <a:ext cx="558701" cy="80963"/>
          </a:xfrm>
          <a:prstGeom prst="rect">
            <a:avLst/>
          </a:prstGeom>
          <a:ln>
            <a:noFill/>
          </a:ln>
        </p:spPr>
      </p:pic>
      <p:pic>
        <p:nvPicPr>
          <p:cNvPr id="375" name="Content Placeholder 3"/>
          <p:cNvPicPr/>
          <p:nvPr/>
        </p:nvPicPr>
        <p:blipFill>
          <a:blip r:embed="rId11"/>
          <a:stretch/>
        </p:blipFill>
        <p:spPr>
          <a:xfrm>
            <a:off x="4778870" y="3221136"/>
            <a:ext cx="377726" cy="91678"/>
          </a:xfrm>
          <a:prstGeom prst="rect">
            <a:avLst/>
          </a:prstGeom>
          <a:ln>
            <a:noFill/>
          </a:ln>
        </p:spPr>
      </p:pic>
      <p:pic>
        <p:nvPicPr>
          <p:cNvPr id="376" name="Picture 25"/>
          <p:cNvPicPr/>
          <p:nvPr/>
        </p:nvPicPr>
        <p:blipFill>
          <a:blip r:embed="rId12"/>
          <a:stretch/>
        </p:blipFill>
        <p:spPr>
          <a:xfrm>
            <a:off x="4778871" y="3485752"/>
            <a:ext cx="414933" cy="193477"/>
          </a:xfrm>
          <a:prstGeom prst="rect">
            <a:avLst/>
          </a:prstGeom>
          <a:ln>
            <a:noFill/>
          </a:ln>
        </p:spPr>
      </p:pic>
      <p:pic>
        <p:nvPicPr>
          <p:cNvPr id="377" name="Picture 14"/>
          <p:cNvPicPr/>
          <p:nvPr/>
        </p:nvPicPr>
        <p:blipFill>
          <a:blip r:embed="rId13"/>
          <a:stretch/>
        </p:blipFill>
        <p:spPr>
          <a:xfrm>
            <a:off x="4775596" y="3896518"/>
            <a:ext cx="433983" cy="193477"/>
          </a:xfrm>
          <a:prstGeom prst="rect">
            <a:avLst/>
          </a:prstGeom>
          <a:ln>
            <a:noFill/>
          </a:ln>
        </p:spPr>
      </p:pic>
      <p:pic>
        <p:nvPicPr>
          <p:cNvPr id="378" name="Picture 16"/>
          <p:cNvPicPr/>
          <p:nvPr/>
        </p:nvPicPr>
        <p:blipFill>
          <a:blip r:embed="rId14"/>
          <a:stretch/>
        </p:blipFill>
        <p:spPr>
          <a:xfrm>
            <a:off x="4767262" y="4436764"/>
            <a:ext cx="437555" cy="193477"/>
          </a:xfrm>
          <a:prstGeom prst="rect">
            <a:avLst/>
          </a:prstGeom>
          <a:ln>
            <a:noFill/>
          </a:ln>
        </p:spPr>
      </p:pic>
      <p:pic>
        <p:nvPicPr>
          <p:cNvPr id="379" name="Picture 18"/>
          <p:cNvPicPr/>
          <p:nvPr/>
        </p:nvPicPr>
        <p:blipFill>
          <a:blip r:embed="rId15"/>
          <a:stretch/>
        </p:blipFill>
        <p:spPr>
          <a:xfrm>
            <a:off x="152102" y="5341639"/>
            <a:ext cx="1179016" cy="443508"/>
          </a:xfrm>
          <a:prstGeom prst="rect">
            <a:avLst/>
          </a:prstGeom>
          <a:ln>
            <a:noFill/>
          </a:ln>
        </p:spPr>
      </p:pic>
      <p:pic>
        <p:nvPicPr>
          <p:cNvPr id="380" name="Picture 20"/>
          <p:cNvPicPr/>
          <p:nvPr/>
        </p:nvPicPr>
        <p:blipFill>
          <a:blip r:embed="rId16"/>
          <a:stretch/>
        </p:blipFill>
        <p:spPr>
          <a:xfrm>
            <a:off x="695325" y="3993257"/>
            <a:ext cx="495002" cy="91678"/>
          </a:xfrm>
          <a:prstGeom prst="rect">
            <a:avLst/>
          </a:prstGeom>
          <a:ln>
            <a:noFill/>
          </a:ln>
        </p:spPr>
      </p:pic>
      <p:pic>
        <p:nvPicPr>
          <p:cNvPr id="381" name="Picture 21"/>
          <p:cNvPicPr/>
          <p:nvPr/>
        </p:nvPicPr>
        <p:blipFill>
          <a:blip r:embed="rId17"/>
          <a:stretch/>
        </p:blipFill>
        <p:spPr>
          <a:xfrm>
            <a:off x="695325" y="3536652"/>
            <a:ext cx="495002" cy="91678"/>
          </a:xfrm>
          <a:prstGeom prst="rect">
            <a:avLst/>
          </a:prstGeom>
          <a:ln>
            <a:noFill/>
          </a:ln>
        </p:spPr>
      </p:pic>
      <p:pic>
        <p:nvPicPr>
          <p:cNvPr id="382" name="Picture 22"/>
          <p:cNvPicPr/>
          <p:nvPr/>
        </p:nvPicPr>
        <p:blipFill>
          <a:blip r:embed="rId18"/>
          <a:stretch/>
        </p:blipFill>
        <p:spPr>
          <a:xfrm>
            <a:off x="8870751" y="4487664"/>
            <a:ext cx="498574" cy="91678"/>
          </a:xfrm>
          <a:prstGeom prst="rect">
            <a:avLst/>
          </a:prstGeom>
          <a:ln>
            <a:noFill/>
          </a:ln>
        </p:spPr>
      </p:pic>
      <p:pic>
        <p:nvPicPr>
          <p:cNvPr id="383" name="Picture 24"/>
          <p:cNvPicPr/>
          <p:nvPr/>
        </p:nvPicPr>
        <p:blipFill>
          <a:blip r:embed="rId19"/>
          <a:stretch/>
        </p:blipFill>
        <p:spPr>
          <a:xfrm>
            <a:off x="9010352" y="5333602"/>
            <a:ext cx="498574" cy="193477"/>
          </a:xfrm>
          <a:prstGeom prst="rect">
            <a:avLst/>
          </a:prstGeom>
          <a:ln>
            <a:noFill/>
          </a:ln>
        </p:spPr>
      </p:pic>
      <p:pic>
        <p:nvPicPr>
          <p:cNvPr id="384" name="Picture 34"/>
          <p:cNvPicPr/>
          <p:nvPr/>
        </p:nvPicPr>
        <p:blipFill>
          <a:blip r:embed="rId20"/>
          <a:stretch/>
        </p:blipFill>
        <p:spPr>
          <a:xfrm>
            <a:off x="4680049" y="5049341"/>
            <a:ext cx="575072" cy="91678"/>
          </a:xfrm>
          <a:prstGeom prst="rect">
            <a:avLst/>
          </a:prstGeom>
          <a:ln>
            <a:noFill/>
          </a:ln>
        </p:spPr>
      </p:pic>
      <p:pic>
        <p:nvPicPr>
          <p:cNvPr id="385" name="Picture 2"/>
          <p:cNvPicPr/>
          <p:nvPr/>
        </p:nvPicPr>
        <p:blipFill>
          <a:blip r:embed="rId21"/>
          <a:stretch/>
        </p:blipFill>
        <p:spPr>
          <a:xfrm>
            <a:off x="8870751" y="3912592"/>
            <a:ext cx="525066" cy="96738"/>
          </a:xfrm>
          <a:prstGeom prst="rect">
            <a:avLst/>
          </a:prstGeom>
          <a:ln>
            <a:noFill/>
          </a:ln>
        </p:spPr>
      </p:pic>
      <p:pic>
        <p:nvPicPr>
          <p:cNvPr id="386" name="Picture 36"/>
          <p:cNvPicPr/>
          <p:nvPr/>
        </p:nvPicPr>
        <p:blipFill>
          <a:blip r:embed="rId22"/>
          <a:stretch/>
        </p:blipFill>
        <p:spPr>
          <a:xfrm>
            <a:off x="8859440" y="3536652"/>
            <a:ext cx="498574" cy="91678"/>
          </a:xfrm>
          <a:prstGeom prst="rect">
            <a:avLst/>
          </a:prstGeom>
          <a:ln>
            <a:noFill/>
          </a:ln>
        </p:spPr>
      </p:pic>
      <p:pic>
        <p:nvPicPr>
          <p:cNvPr id="387" name="Picture 35"/>
          <p:cNvPicPr/>
          <p:nvPr/>
        </p:nvPicPr>
        <p:blipFill>
          <a:blip r:embed="rId23"/>
          <a:stretch/>
        </p:blipFill>
        <p:spPr>
          <a:xfrm>
            <a:off x="2963763" y="3337520"/>
            <a:ext cx="636389" cy="2237780"/>
          </a:xfrm>
          <a:prstGeom prst="rect">
            <a:avLst/>
          </a:prstGeom>
          <a:ln>
            <a:noFill/>
          </a:ln>
        </p:spPr>
      </p:pic>
      <p:pic>
        <p:nvPicPr>
          <p:cNvPr id="388" name="Picture 37"/>
          <p:cNvPicPr/>
          <p:nvPr/>
        </p:nvPicPr>
        <p:blipFill>
          <a:blip r:embed="rId24"/>
          <a:stretch/>
        </p:blipFill>
        <p:spPr>
          <a:xfrm>
            <a:off x="3089076" y="5316934"/>
            <a:ext cx="1651695" cy="91678"/>
          </a:xfrm>
          <a:prstGeom prst="rect">
            <a:avLst/>
          </a:prstGeom>
          <a:ln>
            <a:noFill/>
          </a:ln>
        </p:spPr>
      </p:pic>
      <p:pic>
        <p:nvPicPr>
          <p:cNvPr id="389" name="Picture 38"/>
          <p:cNvPicPr/>
          <p:nvPr/>
        </p:nvPicPr>
        <p:blipFill>
          <a:blip r:embed="rId25"/>
          <a:stretch/>
        </p:blipFill>
        <p:spPr>
          <a:xfrm>
            <a:off x="3484363" y="5747940"/>
            <a:ext cx="1620441" cy="91678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TextShape 1"/>
          <p:cNvSpPr txBox="1"/>
          <p:nvPr/>
        </p:nvSpPr>
        <p:spPr>
          <a:xfrm>
            <a:off x="692943" y="1246484"/>
            <a:ext cx="8694241" cy="1095673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3638" spc="-1">
                <a:solidFill>
                  <a:srgbClr val="000000"/>
                </a:solidFill>
                <a:latin typeface="Calibri Light"/>
              </a:rPr>
              <a:t>Device I/O</a:t>
            </a:r>
            <a:endParaRPr lang="en-US" sz="3638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1" name="TextShape 2"/>
          <p:cNvSpPr txBox="1"/>
          <p:nvPr/>
        </p:nvSpPr>
        <p:spPr>
          <a:xfrm>
            <a:off x="692943" y="2454076"/>
            <a:ext cx="8694241" cy="3597473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189006" indent="-188709">
              <a:lnSpc>
                <a:spcPct val="90000"/>
              </a:lnSpc>
              <a:spcBef>
                <a:spcPts val="828"/>
              </a:spcBef>
              <a:buClr>
                <a:srgbClr val="000000"/>
              </a:buClr>
              <a:buFont typeface="Arial"/>
              <a:buChar char="•"/>
            </a:pPr>
            <a:r>
              <a:rPr lang="en-US" sz="2315" spc="-1">
                <a:solidFill>
                  <a:srgbClr val="000000"/>
                </a:solidFill>
                <a:latin typeface="Calibri"/>
              </a:rPr>
              <a:t>Essentially just sending data to and from external devices</a:t>
            </a:r>
          </a:p>
          <a:p>
            <a:pPr marL="189006" indent="-188709">
              <a:lnSpc>
                <a:spcPct val="90000"/>
              </a:lnSpc>
              <a:spcBef>
                <a:spcPts val="828"/>
              </a:spcBef>
              <a:buClr>
                <a:srgbClr val="000000"/>
              </a:buClr>
              <a:buFont typeface="Arial"/>
              <a:buChar char="•"/>
            </a:pPr>
            <a:r>
              <a:rPr lang="en-US" sz="2315" spc="-1">
                <a:solidFill>
                  <a:srgbClr val="000000"/>
                </a:solidFill>
                <a:latin typeface="Calibri"/>
              </a:rPr>
              <a:t>Modern devices communicate over PCIe</a:t>
            </a:r>
          </a:p>
          <a:p>
            <a:pPr marL="567019" lvl="1" indent="-188709">
              <a:lnSpc>
                <a:spcPct val="90000"/>
              </a:lnSpc>
              <a:spcBef>
                <a:spcPts val="413"/>
              </a:spcBef>
              <a:buClr>
                <a:srgbClr val="000000"/>
              </a:buClr>
              <a:buFont typeface="Arial"/>
              <a:buChar char="•"/>
            </a:pPr>
            <a:r>
              <a:rPr lang="en-US" sz="1984" spc="-1">
                <a:solidFill>
                  <a:srgbClr val="000000"/>
                </a:solidFill>
                <a:latin typeface="Calibri"/>
              </a:rPr>
              <a:t>Well there are other popular buses, e.g., USB, SATA (disks), etc. </a:t>
            </a:r>
          </a:p>
          <a:p>
            <a:pPr marL="567019" lvl="1" indent="-188709">
              <a:lnSpc>
                <a:spcPct val="90000"/>
              </a:lnSpc>
              <a:spcBef>
                <a:spcPts val="413"/>
              </a:spcBef>
              <a:buClr>
                <a:srgbClr val="000000"/>
              </a:buClr>
              <a:buFont typeface="Arial"/>
              <a:buChar char="•"/>
            </a:pPr>
            <a:r>
              <a:rPr lang="en-US" sz="1984" spc="-1">
                <a:solidFill>
                  <a:srgbClr val="000000"/>
                </a:solidFill>
                <a:latin typeface="Calibri"/>
              </a:rPr>
              <a:t>Conceptually they are similar </a:t>
            </a:r>
          </a:p>
          <a:p>
            <a:pPr marL="189006" indent="-188709">
              <a:lnSpc>
                <a:spcPct val="90000"/>
              </a:lnSpc>
              <a:spcBef>
                <a:spcPts val="828"/>
              </a:spcBef>
              <a:buClr>
                <a:srgbClr val="000000"/>
              </a:buClr>
              <a:buFont typeface="Arial"/>
              <a:buChar char="•"/>
            </a:pPr>
            <a:r>
              <a:rPr lang="en-US" sz="2315" spc="-1">
                <a:solidFill>
                  <a:srgbClr val="000000"/>
                </a:solidFill>
                <a:latin typeface="Calibri"/>
              </a:rPr>
              <a:t>Devices can</a:t>
            </a:r>
          </a:p>
          <a:p>
            <a:pPr marL="567019" lvl="1" indent="-188709">
              <a:lnSpc>
                <a:spcPct val="90000"/>
              </a:lnSpc>
              <a:spcBef>
                <a:spcPts val="413"/>
              </a:spcBef>
              <a:buClr>
                <a:srgbClr val="000000"/>
              </a:buClr>
              <a:buFont typeface="Arial"/>
              <a:buChar char="•"/>
            </a:pPr>
            <a:r>
              <a:rPr lang="en-US" sz="1984" spc="-1">
                <a:solidFill>
                  <a:srgbClr val="000000"/>
                </a:solidFill>
                <a:latin typeface="Calibri"/>
              </a:rPr>
              <a:t>Read memory</a:t>
            </a:r>
          </a:p>
          <a:p>
            <a:pPr marL="567019" lvl="1" indent="-188709">
              <a:lnSpc>
                <a:spcPct val="90000"/>
              </a:lnSpc>
              <a:spcBef>
                <a:spcPts val="413"/>
              </a:spcBef>
              <a:buClr>
                <a:srgbClr val="000000"/>
              </a:buClr>
              <a:buFont typeface="Arial"/>
              <a:buChar char="•"/>
            </a:pPr>
            <a:r>
              <a:rPr lang="en-US" sz="1984" spc="-1">
                <a:solidFill>
                  <a:srgbClr val="000000"/>
                </a:solidFill>
                <a:latin typeface="Calibri"/>
              </a:rPr>
              <a:t>Send interrupts to the CPU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2" name="Picture 28"/>
          <p:cNvPicPr/>
          <p:nvPr/>
        </p:nvPicPr>
        <p:blipFill>
          <a:blip r:embed="rId3"/>
          <a:stretch/>
        </p:blipFill>
        <p:spPr>
          <a:xfrm>
            <a:off x="1378743" y="2631479"/>
            <a:ext cx="3365302" cy="2600920"/>
          </a:xfrm>
          <a:prstGeom prst="rect">
            <a:avLst/>
          </a:prstGeom>
          <a:ln>
            <a:noFill/>
          </a:ln>
        </p:spPr>
      </p:pic>
      <p:pic>
        <p:nvPicPr>
          <p:cNvPr id="393" name="Picture 32"/>
          <p:cNvPicPr/>
          <p:nvPr/>
        </p:nvPicPr>
        <p:blipFill>
          <a:blip r:embed="rId4"/>
          <a:stretch/>
        </p:blipFill>
        <p:spPr>
          <a:xfrm>
            <a:off x="109537" y="4776093"/>
            <a:ext cx="2017812" cy="416123"/>
          </a:xfrm>
          <a:prstGeom prst="rect">
            <a:avLst/>
          </a:prstGeom>
          <a:ln>
            <a:noFill/>
          </a:ln>
        </p:spPr>
      </p:pic>
      <p:sp>
        <p:nvSpPr>
          <p:cNvPr id="394" name="TextShape 1"/>
          <p:cNvSpPr txBox="1"/>
          <p:nvPr/>
        </p:nvSpPr>
        <p:spPr>
          <a:xfrm>
            <a:off x="692943" y="1246484"/>
            <a:ext cx="8694241" cy="1095673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3638" spc="-1">
                <a:solidFill>
                  <a:srgbClr val="000000"/>
                </a:solidFill>
                <a:latin typeface="Calibri Light"/>
              </a:rPr>
              <a:t>Direct memory access</a:t>
            </a:r>
            <a:endParaRPr lang="en-US" sz="3638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395" name="Picture 29"/>
          <p:cNvPicPr/>
          <p:nvPr/>
        </p:nvPicPr>
        <p:blipFill>
          <a:blip r:embed="rId5"/>
          <a:stretch/>
        </p:blipFill>
        <p:spPr>
          <a:xfrm>
            <a:off x="3845123" y="2631479"/>
            <a:ext cx="6151066" cy="3649266"/>
          </a:xfrm>
          <a:prstGeom prst="rect">
            <a:avLst/>
          </a:prstGeom>
          <a:ln>
            <a:noFill/>
          </a:ln>
        </p:spPr>
      </p:pic>
      <p:pic>
        <p:nvPicPr>
          <p:cNvPr id="396" name="Picture 30"/>
          <p:cNvPicPr/>
          <p:nvPr/>
        </p:nvPicPr>
        <p:blipFill>
          <a:blip r:embed="rId6"/>
          <a:stretch/>
        </p:blipFill>
        <p:spPr>
          <a:xfrm>
            <a:off x="1939825" y="4127202"/>
            <a:ext cx="2188964" cy="992386"/>
          </a:xfrm>
          <a:prstGeom prst="rect">
            <a:avLst/>
          </a:prstGeom>
          <a:ln>
            <a:noFill/>
          </a:ln>
        </p:spPr>
      </p:pic>
      <p:pic>
        <p:nvPicPr>
          <p:cNvPr id="397" name="Picture 33"/>
          <p:cNvPicPr/>
          <p:nvPr/>
        </p:nvPicPr>
        <p:blipFill>
          <a:blip r:embed="rId7"/>
          <a:stretch/>
        </p:blipFill>
        <p:spPr>
          <a:xfrm>
            <a:off x="2651521" y="5096073"/>
            <a:ext cx="816769" cy="1130498"/>
          </a:xfrm>
          <a:prstGeom prst="rect">
            <a:avLst/>
          </a:prstGeom>
          <a:ln>
            <a:noFill/>
          </a:ln>
        </p:spPr>
      </p:pic>
      <p:pic>
        <p:nvPicPr>
          <p:cNvPr id="398" name="Picture 26"/>
          <p:cNvPicPr/>
          <p:nvPr/>
        </p:nvPicPr>
        <p:blipFill>
          <a:blip r:embed="rId8"/>
          <a:stretch/>
        </p:blipFill>
        <p:spPr>
          <a:xfrm>
            <a:off x="1477565" y="2959794"/>
            <a:ext cx="1467148" cy="1276052"/>
          </a:xfrm>
          <a:prstGeom prst="rect">
            <a:avLst/>
          </a:prstGeom>
          <a:ln>
            <a:noFill/>
          </a:ln>
        </p:spPr>
      </p:pic>
      <p:pic>
        <p:nvPicPr>
          <p:cNvPr id="399" name="Picture 27"/>
          <p:cNvPicPr/>
          <p:nvPr/>
        </p:nvPicPr>
        <p:blipFill>
          <a:blip r:embed="rId9"/>
          <a:stretch/>
        </p:blipFill>
        <p:spPr>
          <a:xfrm>
            <a:off x="3123902" y="2959794"/>
            <a:ext cx="1467148" cy="1276052"/>
          </a:xfrm>
          <a:prstGeom prst="rect">
            <a:avLst/>
          </a:prstGeom>
          <a:ln>
            <a:noFill/>
          </a:ln>
        </p:spPr>
      </p:pic>
      <p:pic>
        <p:nvPicPr>
          <p:cNvPr id="400" name="Content Placeholder 3"/>
          <p:cNvPicPr/>
          <p:nvPr/>
        </p:nvPicPr>
        <p:blipFill>
          <a:blip r:embed="rId10"/>
          <a:stretch/>
        </p:blipFill>
        <p:spPr>
          <a:xfrm>
            <a:off x="4778870" y="3221136"/>
            <a:ext cx="377726" cy="91678"/>
          </a:xfrm>
          <a:prstGeom prst="rect">
            <a:avLst/>
          </a:prstGeom>
          <a:ln>
            <a:noFill/>
          </a:ln>
        </p:spPr>
      </p:pic>
      <p:pic>
        <p:nvPicPr>
          <p:cNvPr id="401" name="Picture 25"/>
          <p:cNvPicPr/>
          <p:nvPr/>
        </p:nvPicPr>
        <p:blipFill>
          <a:blip r:embed="rId11"/>
          <a:stretch/>
        </p:blipFill>
        <p:spPr>
          <a:xfrm>
            <a:off x="4778871" y="3485752"/>
            <a:ext cx="414933" cy="193477"/>
          </a:xfrm>
          <a:prstGeom prst="rect">
            <a:avLst/>
          </a:prstGeom>
          <a:ln>
            <a:noFill/>
          </a:ln>
        </p:spPr>
      </p:pic>
      <p:pic>
        <p:nvPicPr>
          <p:cNvPr id="402" name="Picture 14"/>
          <p:cNvPicPr/>
          <p:nvPr/>
        </p:nvPicPr>
        <p:blipFill>
          <a:blip r:embed="rId12"/>
          <a:stretch/>
        </p:blipFill>
        <p:spPr>
          <a:xfrm>
            <a:off x="4775596" y="3896518"/>
            <a:ext cx="433983" cy="193477"/>
          </a:xfrm>
          <a:prstGeom prst="rect">
            <a:avLst/>
          </a:prstGeom>
          <a:ln>
            <a:noFill/>
          </a:ln>
        </p:spPr>
      </p:pic>
      <p:pic>
        <p:nvPicPr>
          <p:cNvPr id="403" name="Picture 16"/>
          <p:cNvPicPr/>
          <p:nvPr/>
        </p:nvPicPr>
        <p:blipFill>
          <a:blip r:embed="rId13"/>
          <a:stretch/>
        </p:blipFill>
        <p:spPr>
          <a:xfrm>
            <a:off x="4767262" y="4436764"/>
            <a:ext cx="437555" cy="193477"/>
          </a:xfrm>
          <a:prstGeom prst="rect">
            <a:avLst/>
          </a:prstGeom>
          <a:ln>
            <a:noFill/>
          </a:ln>
        </p:spPr>
      </p:pic>
      <p:pic>
        <p:nvPicPr>
          <p:cNvPr id="404" name="Picture 18"/>
          <p:cNvPicPr/>
          <p:nvPr/>
        </p:nvPicPr>
        <p:blipFill>
          <a:blip r:embed="rId14"/>
          <a:stretch/>
        </p:blipFill>
        <p:spPr>
          <a:xfrm>
            <a:off x="152102" y="5341639"/>
            <a:ext cx="1179016" cy="443508"/>
          </a:xfrm>
          <a:prstGeom prst="rect">
            <a:avLst/>
          </a:prstGeom>
          <a:ln>
            <a:noFill/>
          </a:ln>
        </p:spPr>
      </p:pic>
      <p:pic>
        <p:nvPicPr>
          <p:cNvPr id="405" name="Picture 20"/>
          <p:cNvPicPr/>
          <p:nvPr/>
        </p:nvPicPr>
        <p:blipFill>
          <a:blip r:embed="rId15"/>
          <a:stretch/>
        </p:blipFill>
        <p:spPr>
          <a:xfrm>
            <a:off x="695325" y="3993257"/>
            <a:ext cx="495002" cy="91678"/>
          </a:xfrm>
          <a:prstGeom prst="rect">
            <a:avLst/>
          </a:prstGeom>
          <a:ln>
            <a:noFill/>
          </a:ln>
        </p:spPr>
      </p:pic>
      <p:pic>
        <p:nvPicPr>
          <p:cNvPr id="406" name="Picture 21"/>
          <p:cNvPicPr/>
          <p:nvPr/>
        </p:nvPicPr>
        <p:blipFill>
          <a:blip r:embed="rId16"/>
          <a:stretch/>
        </p:blipFill>
        <p:spPr>
          <a:xfrm>
            <a:off x="695325" y="3536652"/>
            <a:ext cx="495002" cy="91678"/>
          </a:xfrm>
          <a:prstGeom prst="rect">
            <a:avLst/>
          </a:prstGeom>
          <a:ln>
            <a:noFill/>
          </a:ln>
        </p:spPr>
      </p:pic>
      <p:pic>
        <p:nvPicPr>
          <p:cNvPr id="407" name="Picture 22"/>
          <p:cNvPicPr/>
          <p:nvPr/>
        </p:nvPicPr>
        <p:blipFill>
          <a:blip r:embed="rId17"/>
          <a:stretch/>
        </p:blipFill>
        <p:spPr>
          <a:xfrm>
            <a:off x="8870751" y="4487664"/>
            <a:ext cx="498574" cy="91678"/>
          </a:xfrm>
          <a:prstGeom prst="rect">
            <a:avLst/>
          </a:prstGeom>
          <a:ln>
            <a:noFill/>
          </a:ln>
        </p:spPr>
      </p:pic>
      <p:pic>
        <p:nvPicPr>
          <p:cNvPr id="408" name="Picture 24"/>
          <p:cNvPicPr/>
          <p:nvPr/>
        </p:nvPicPr>
        <p:blipFill>
          <a:blip r:embed="rId18"/>
          <a:stretch/>
        </p:blipFill>
        <p:spPr>
          <a:xfrm>
            <a:off x="9010352" y="5333602"/>
            <a:ext cx="498574" cy="193477"/>
          </a:xfrm>
          <a:prstGeom prst="rect">
            <a:avLst/>
          </a:prstGeom>
          <a:ln>
            <a:noFill/>
          </a:ln>
        </p:spPr>
      </p:pic>
      <p:pic>
        <p:nvPicPr>
          <p:cNvPr id="409" name="Picture 34"/>
          <p:cNvPicPr/>
          <p:nvPr/>
        </p:nvPicPr>
        <p:blipFill>
          <a:blip r:embed="rId19"/>
          <a:stretch/>
        </p:blipFill>
        <p:spPr>
          <a:xfrm>
            <a:off x="4680049" y="5049341"/>
            <a:ext cx="575072" cy="91678"/>
          </a:xfrm>
          <a:prstGeom prst="rect">
            <a:avLst/>
          </a:prstGeom>
          <a:ln>
            <a:noFill/>
          </a:ln>
        </p:spPr>
      </p:pic>
      <p:pic>
        <p:nvPicPr>
          <p:cNvPr id="410" name="Picture 2"/>
          <p:cNvPicPr/>
          <p:nvPr/>
        </p:nvPicPr>
        <p:blipFill>
          <a:blip r:embed="rId20"/>
          <a:stretch/>
        </p:blipFill>
        <p:spPr>
          <a:xfrm>
            <a:off x="8870751" y="3912592"/>
            <a:ext cx="525066" cy="96738"/>
          </a:xfrm>
          <a:prstGeom prst="rect">
            <a:avLst/>
          </a:prstGeom>
          <a:ln>
            <a:noFill/>
          </a:ln>
        </p:spPr>
      </p:pic>
      <p:pic>
        <p:nvPicPr>
          <p:cNvPr id="411" name="Picture 36"/>
          <p:cNvPicPr/>
          <p:nvPr/>
        </p:nvPicPr>
        <p:blipFill>
          <a:blip r:embed="rId21"/>
          <a:stretch/>
        </p:blipFill>
        <p:spPr>
          <a:xfrm>
            <a:off x="8859440" y="3536652"/>
            <a:ext cx="498574" cy="91678"/>
          </a:xfrm>
          <a:prstGeom prst="rect">
            <a:avLst/>
          </a:prstGeom>
          <a:ln>
            <a:noFill/>
          </a:ln>
        </p:spPr>
      </p:pic>
      <p:pic>
        <p:nvPicPr>
          <p:cNvPr id="412" name="Picture 37"/>
          <p:cNvPicPr/>
          <p:nvPr/>
        </p:nvPicPr>
        <p:blipFill>
          <a:blip r:embed="rId22"/>
          <a:stretch/>
        </p:blipFill>
        <p:spPr>
          <a:xfrm>
            <a:off x="3089076" y="5316934"/>
            <a:ext cx="1651695" cy="91678"/>
          </a:xfrm>
          <a:prstGeom prst="rect">
            <a:avLst/>
          </a:prstGeom>
          <a:ln>
            <a:noFill/>
          </a:ln>
        </p:spPr>
      </p:pic>
      <p:pic>
        <p:nvPicPr>
          <p:cNvPr id="413" name="Picture 38"/>
          <p:cNvPicPr/>
          <p:nvPr/>
        </p:nvPicPr>
        <p:blipFill>
          <a:blip r:embed="rId23"/>
          <a:stretch/>
        </p:blipFill>
        <p:spPr>
          <a:xfrm>
            <a:off x="3484363" y="5747940"/>
            <a:ext cx="1620441" cy="91678"/>
          </a:xfrm>
          <a:prstGeom prst="rect">
            <a:avLst/>
          </a:prstGeom>
          <a:ln>
            <a:noFill/>
          </a:ln>
        </p:spPr>
      </p:pic>
      <p:pic>
        <p:nvPicPr>
          <p:cNvPr id="414" name="Picture 3"/>
          <p:cNvPicPr/>
          <p:nvPr/>
        </p:nvPicPr>
        <p:blipFill>
          <a:blip r:embed="rId24"/>
          <a:stretch/>
        </p:blipFill>
        <p:spPr>
          <a:xfrm>
            <a:off x="1258490" y="4512072"/>
            <a:ext cx="1905298" cy="1074241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5" name="Picture 28"/>
          <p:cNvPicPr/>
          <p:nvPr/>
        </p:nvPicPr>
        <p:blipFill>
          <a:blip r:embed="rId3"/>
          <a:stretch/>
        </p:blipFill>
        <p:spPr>
          <a:xfrm>
            <a:off x="1378743" y="2631479"/>
            <a:ext cx="3365302" cy="2600920"/>
          </a:xfrm>
          <a:prstGeom prst="rect">
            <a:avLst/>
          </a:prstGeom>
          <a:ln>
            <a:noFill/>
          </a:ln>
        </p:spPr>
      </p:pic>
      <p:pic>
        <p:nvPicPr>
          <p:cNvPr id="416" name="Picture 32"/>
          <p:cNvPicPr/>
          <p:nvPr/>
        </p:nvPicPr>
        <p:blipFill>
          <a:blip r:embed="rId4"/>
          <a:stretch/>
        </p:blipFill>
        <p:spPr>
          <a:xfrm>
            <a:off x="109537" y="4776093"/>
            <a:ext cx="2017812" cy="416123"/>
          </a:xfrm>
          <a:prstGeom prst="rect">
            <a:avLst/>
          </a:prstGeom>
          <a:ln>
            <a:noFill/>
          </a:ln>
        </p:spPr>
      </p:pic>
      <p:sp>
        <p:nvSpPr>
          <p:cNvPr id="417" name="TextShape 1"/>
          <p:cNvSpPr txBox="1"/>
          <p:nvPr/>
        </p:nvSpPr>
        <p:spPr>
          <a:xfrm>
            <a:off x="692943" y="1246484"/>
            <a:ext cx="8694241" cy="1095673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3638" spc="-1">
                <a:solidFill>
                  <a:srgbClr val="000000"/>
                </a:solidFill>
                <a:latin typeface="Calibri Light"/>
              </a:rPr>
              <a:t>Interrupts</a:t>
            </a:r>
            <a:endParaRPr lang="en-US" sz="3638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418" name="Picture 29"/>
          <p:cNvPicPr/>
          <p:nvPr/>
        </p:nvPicPr>
        <p:blipFill>
          <a:blip r:embed="rId5"/>
          <a:stretch/>
        </p:blipFill>
        <p:spPr>
          <a:xfrm>
            <a:off x="3845123" y="2631479"/>
            <a:ext cx="6151066" cy="3649266"/>
          </a:xfrm>
          <a:prstGeom prst="rect">
            <a:avLst/>
          </a:prstGeom>
          <a:ln>
            <a:noFill/>
          </a:ln>
        </p:spPr>
      </p:pic>
      <p:pic>
        <p:nvPicPr>
          <p:cNvPr id="419" name="Picture 30"/>
          <p:cNvPicPr/>
          <p:nvPr/>
        </p:nvPicPr>
        <p:blipFill>
          <a:blip r:embed="rId6"/>
          <a:stretch/>
        </p:blipFill>
        <p:spPr>
          <a:xfrm>
            <a:off x="1939825" y="4127202"/>
            <a:ext cx="2188964" cy="992386"/>
          </a:xfrm>
          <a:prstGeom prst="rect">
            <a:avLst/>
          </a:prstGeom>
          <a:ln>
            <a:noFill/>
          </a:ln>
        </p:spPr>
      </p:pic>
      <p:pic>
        <p:nvPicPr>
          <p:cNvPr id="420" name="Picture 33"/>
          <p:cNvPicPr/>
          <p:nvPr/>
        </p:nvPicPr>
        <p:blipFill>
          <a:blip r:embed="rId7"/>
          <a:stretch/>
        </p:blipFill>
        <p:spPr>
          <a:xfrm>
            <a:off x="2651521" y="5096073"/>
            <a:ext cx="816769" cy="1130498"/>
          </a:xfrm>
          <a:prstGeom prst="rect">
            <a:avLst/>
          </a:prstGeom>
          <a:ln>
            <a:noFill/>
          </a:ln>
        </p:spPr>
      </p:pic>
      <p:pic>
        <p:nvPicPr>
          <p:cNvPr id="421" name="Picture 26"/>
          <p:cNvPicPr/>
          <p:nvPr/>
        </p:nvPicPr>
        <p:blipFill>
          <a:blip r:embed="rId8"/>
          <a:stretch/>
        </p:blipFill>
        <p:spPr>
          <a:xfrm>
            <a:off x="1477565" y="2959794"/>
            <a:ext cx="1467148" cy="1276052"/>
          </a:xfrm>
          <a:prstGeom prst="rect">
            <a:avLst/>
          </a:prstGeom>
          <a:ln>
            <a:noFill/>
          </a:ln>
        </p:spPr>
      </p:pic>
      <p:pic>
        <p:nvPicPr>
          <p:cNvPr id="422" name="Picture 27"/>
          <p:cNvPicPr/>
          <p:nvPr/>
        </p:nvPicPr>
        <p:blipFill>
          <a:blip r:embed="rId9"/>
          <a:stretch/>
        </p:blipFill>
        <p:spPr>
          <a:xfrm>
            <a:off x="3123902" y="2959794"/>
            <a:ext cx="1467148" cy="1276052"/>
          </a:xfrm>
          <a:prstGeom prst="rect">
            <a:avLst/>
          </a:prstGeom>
          <a:ln>
            <a:noFill/>
          </a:ln>
        </p:spPr>
      </p:pic>
      <p:pic>
        <p:nvPicPr>
          <p:cNvPr id="423" name="Content Placeholder 3"/>
          <p:cNvPicPr/>
          <p:nvPr/>
        </p:nvPicPr>
        <p:blipFill>
          <a:blip r:embed="rId10"/>
          <a:stretch/>
        </p:blipFill>
        <p:spPr>
          <a:xfrm>
            <a:off x="4778870" y="3221136"/>
            <a:ext cx="377726" cy="91678"/>
          </a:xfrm>
          <a:prstGeom prst="rect">
            <a:avLst/>
          </a:prstGeom>
          <a:ln>
            <a:noFill/>
          </a:ln>
        </p:spPr>
      </p:pic>
      <p:pic>
        <p:nvPicPr>
          <p:cNvPr id="424" name="Picture 25"/>
          <p:cNvPicPr/>
          <p:nvPr/>
        </p:nvPicPr>
        <p:blipFill>
          <a:blip r:embed="rId11"/>
          <a:stretch/>
        </p:blipFill>
        <p:spPr>
          <a:xfrm>
            <a:off x="4778871" y="3485752"/>
            <a:ext cx="414933" cy="193477"/>
          </a:xfrm>
          <a:prstGeom prst="rect">
            <a:avLst/>
          </a:prstGeom>
          <a:ln>
            <a:noFill/>
          </a:ln>
        </p:spPr>
      </p:pic>
      <p:pic>
        <p:nvPicPr>
          <p:cNvPr id="425" name="Picture 14"/>
          <p:cNvPicPr/>
          <p:nvPr/>
        </p:nvPicPr>
        <p:blipFill>
          <a:blip r:embed="rId12"/>
          <a:stretch/>
        </p:blipFill>
        <p:spPr>
          <a:xfrm>
            <a:off x="4775596" y="3896518"/>
            <a:ext cx="433983" cy="193477"/>
          </a:xfrm>
          <a:prstGeom prst="rect">
            <a:avLst/>
          </a:prstGeom>
          <a:ln>
            <a:noFill/>
          </a:ln>
        </p:spPr>
      </p:pic>
      <p:pic>
        <p:nvPicPr>
          <p:cNvPr id="426" name="Picture 16"/>
          <p:cNvPicPr/>
          <p:nvPr/>
        </p:nvPicPr>
        <p:blipFill>
          <a:blip r:embed="rId13"/>
          <a:stretch/>
        </p:blipFill>
        <p:spPr>
          <a:xfrm>
            <a:off x="4767262" y="4436764"/>
            <a:ext cx="437555" cy="193477"/>
          </a:xfrm>
          <a:prstGeom prst="rect">
            <a:avLst/>
          </a:prstGeom>
          <a:ln>
            <a:noFill/>
          </a:ln>
        </p:spPr>
      </p:pic>
      <p:pic>
        <p:nvPicPr>
          <p:cNvPr id="427" name="Picture 18"/>
          <p:cNvPicPr/>
          <p:nvPr/>
        </p:nvPicPr>
        <p:blipFill>
          <a:blip r:embed="rId14"/>
          <a:stretch/>
        </p:blipFill>
        <p:spPr>
          <a:xfrm>
            <a:off x="152102" y="5341639"/>
            <a:ext cx="1179016" cy="443508"/>
          </a:xfrm>
          <a:prstGeom prst="rect">
            <a:avLst/>
          </a:prstGeom>
          <a:ln>
            <a:noFill/>
          </a:ln>
        </p:spPr>
      </p:pic>
      <p:pic>
        <p:nvPicPr>
          <p:cNvPr id="428" name="Picture 20"/>
          <p:cNvPicPr/>
          <p:nvPr/>
        </p:nvPicPr>
        <p:blipFill>
          <a:blip r:embed="rId15"/>
          <a:stretch/>
        </p:blipFill>
        <p:spPr>
          <a:xfrm>
            <a:off x="695325" y="3993257"/>
            <a:ext cx="495002" cy="91678"/>
          </a:xfrm>
          <a:prstGeom prst="rect">
            <a:avLst/>
          </a:prstGeom>
          <a:ln>
            <a:noFill/>
          </a:ln>
        </p:spPr>
      </p:pic>
      <p:pic>
        <p:nvPicPr>
          <p:cNvPr id="429" name="Picture 21"/>
          <p:cNvPicPr/>
          <p:nvPr/>
        </p:nvPicPr>
        <p:blipFill>
          <a:blip r:embed="rId16"/>
          <a:stretch/>
        </p:blipFill>
        <p:spPr>
          <a:xfrm>
            <a:off x="695325" y="3536652"/>
            <a:ext cx="495002" cy="91678"/>
          </a:xfrm>
          <a:prstGeom prst="rect">
            <a:avLst/>
          </a:prstGeom>
          <a:ln>
            <a:noFill/>
          </a:ln>
        </p:spPr>
      </p:pic>
      <p:pic>
        <p:nvPicPr>
          <p:cNvPr id="430" name="Picture 22"/>
          <p:cNvPicPr/>
          <p:nvPr/>
        </p:nvPicPr>
        <p:blipFill>
          <a:blip r:embed="rId17"/>
          <a:stretch/>
        </p:blipFill>
        <p:spPr>
          <a:xfrm>
            <a:off x="8870751" y="4487664"/>
            <a:ext cx="498574" cy="91678"/>
          </a:xfrm>
          <a:prstGeom prst="rect">
            <a:avLst/>
          </a:prstGeom>
          <a:ln>
            <a:noFill/>
          </a:ln>
        </p:spPr>
      </p:pic>
      <p:pic>
        <p:nvPicPr>
          <p:cNvPr id="431" name="Picture 24"/>
          <p:cNvPicPr/>
          <p:nvPr/>
        </p:nvPicPr>
        <p:blipFill>
          <a:blip r:embed="rId18"/>
          <a:stretch/>
        </p:blipFill>
        <p:spPr>
          <a:xfrm>
            <a:off x="9010352" y="5333602"/>
            <a:ext cx="498574" cy="193477"/>
          </a:xfrm>
          <a:prstGeom prst="rect">
            <a:avLst/>
          </a:prstGeom>
          <a:ln>
            <a:noFill/>
          </a:ln>
        </p:spPr>
      </p:pic>
      <p:pic>
        <p:nvPicPr>
          <p:cNvPr id="432" name="Picture 34"/>
          <p:cNvPicPr/>
          <p:nvPr/>
        </p:nvPicPr>
        <p:blipFill>
          <a:blip r:embed="rId19"/>
          <a:stretch/>
        </p:blipFill>
        <p:spPr>
          <a:xfrm>
            <a:off x="4680049" y="5049341"/>
            <a:ext cx="575072" cy="91678"/>
          </a:xfrm>
          <a:prstGeom prst="rect">
            <a:avLst/>
          </a:prstGeom>
          <a:ln>
            <a:noFill/>
          </a:ln>
        </p:spPr>
      </p:pic>
      <p:pic>
        <p:nvPicPr>
          <p:cNvPr id="433" name="Picture 2"/>
          <p:cNvPicPr/>
          <p:nvPr/>
        </p:nvPicPr>
        <p:blipFill>
          <a:blip r:embed="rId20"/>
          <a:stretch/>
        </p:blipFill>
        <p:spPr>
          <a:xfrm>
            <a:off x="8870751" y="3912592"/>
            <a:ext cx="525066" cy="96738"/>
          </a:xfrm>
          <a:prstGeom prst="rect">
            <a:avLst/>
          </a:prstGeom>
          <a:ln>
            <a:noFill/>
          </a:ln>
        </p:spPr>
      </p:pic>
      <p:pic>
        <p:nvPicPr>
          <p:cNvPr id="434" name="Picture 36"/>
          <p:cNvPicPr/>
          <p:nvPr/>
        </p:nvPicPr>
        <p:blipFill>
          <a:blip r:embed="rId21"/>
          <a:stretch/>
        </p:blipFill>
        <p:spPr>
          <a:xfrm>
            <a:off x="8859440" y="3536652"/>
            <a:ext cx="498574" cy="91678"/>
          </a:xfrm>
          <a:prstGeom prst="rect">
            <a:avLst/>
          </a:prstGeom>
          <a:ln>
            <a:noFill/>
          </a:ln>
        </p:spPr>
      </p:pic>
      <p:pic>
        <p:nvPicPr>
          <p:cNvPr id="435" name="Picture 37"/>
          <p:cNvPicPr/>
          <p:nvPr/>
        </p:nvPicPr>
        <p:blipFill>
          <a:blip r:embed="rId22"/>
          <a:stretch/>
        </p:blipFill>
        <p:spPr>
          <a:xfrm>
            <a:off x="3089076" y="5316934"/>
            <a:ext cx="1651695" cy="91678"/>
          </a:xfrm>
          <a:prstGeom prst="rect">
            <a:avLst/>
          </a:prstGeom>
          <a:ln>
            <a:noFill/>
          </a:ln>
        </p:spPr>
      </p:pic>
      <p:pic>
        <p:nvPicPr>
          <p:cNvPr id="436" name="Picture 38"/>
          <p:cNvPicPr/>
          <p:nvPr/>
        </p:nvPicPr>
        <p:blipFill>
          <a:blip r:embed="rId23"/>
          <a:stretch/>
        </p:blipFill>
        <p:spPr>
          <a:xfrm>
            <a:off x="3484363" y="5747940"/>
            <a:ext cx="1620441" cy="91678"/>
          </a:xfrm>
          <a:prstGeom prst="rect">
            <a:avLst/>
          </a:prstGeom>
          <a:ln>
            <a:noFill/>
          </a:ln>
        </p:spPr>
      </p:pic>
      <p:pic>
        <p:nvPicPr>
          <p:cNvPr id="437" name="Picture 4"/>
          <p:cNvPicPr/>
          <p:nvPr/>
        </p:nvPicPr>
        <p:blipFill>
          <a:blip r:embed="rId24"/>
          <a:stretch/>
        </p:blipFill>
        <p:spPr>
          <a:xfrm>
            <a:off x="3123902" y="3366095"/>
            <a:ext cx="431304" cy="2211884"/>
          </a:xfrm>
          <a:prstGeom prst="rect">
            <a:avLst/>
          </a:prstGeom>
          <a:ln>
            <a:noFill/>
          </a:ln>
        </p:spPr>
      </p:pic>
      <p:sp>
        <p:nvSpPr>
          <p:cNvPr id="438" name="CustomShape 2"/>
          <p:cNvSpPr/>
          <p:nvPr/>
        </p:nvSpPr>
        <p:spPr>
          <a:xfrm>
            <a:off x="3184028" y="3095823"/>
            <a:ext cx="595908" cy="25092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74414" tIns="37207" rIns="74414" bIns="37207"/>
          <a:lstStyle/>
          <a:p>
            <a:pPr>
              <a:lnSpc>
                <a:spcPct val="100000"/>
              </a:lnSpc>
            </a:pPr>
            <a:r>
              <a:rPr lang="en-US" sz="1158" b="1" spc="-1">
                <a:solidFill>
                  <a:srgbClr val="000000"/>
                </a:solidFill>
                <a:latin typeface="Calibri"/>
              </a:rPr>
              <a:t>int 0x…</a:t>
            </a:r>
            <a:endParaRPr lang="en-US" sz="1158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9" name="Picture 28"/>
          <p:cNvPicPr/>
          <p:nvPr/>
        </p:nvPicPr>
        <p:blipFill>
          <a:blip r:embed="rId3"/>
          <a:stretch/>
        </p:blipFill>
        <p:spPr>
          <a:xfrm>
            <a:off x="1378743" y="2631479"/>
            <a:ext cx="3365302" cy="2600920"/>
          </a:xfrm>
          <a:prstGeom prst="rect">
            <a:avLst/>
          </a:prstGeom>
          <a:ln>
            <a:noFill/>
          </a:ln>
        </p:spPr>
      </p:pic>
      <p:pic>
        <p:nvPicPr>
          <p:cNvPr id="440" name="Picture 32"/>
          <p:cNvPicPr/>
          <p:nvPr/>
        </p:nvPicPr>
        <p:blipFill>
          <a:blip r:embed="rId4"/>
          <a:stretch/>
        </p:blipFill>
        <p:spPr>
          <a:xfrm>
            <a:off x="109537" y="4776093"/>
            <a:ext cx="2017812" cy="416123"/>
          </a:xfrm>
          <a:prstGeom prst="rect">
            <a:avLst/>
          </a:prstGeom>
          <a:ln>
            <a:noFill/>
          </a:ln>
        </p:spPr>
      </p:pic>
      <p:sp>
        <p:nvSpPr>
          <p:cNvPr id="441" name="TextShape 1"/>
          <p:cNvSpPr txBox="1"/>
          <p:nvPr/>
        </p:nvSpPr>
        <p:spPr>
          <a:xfrm>
            <a:off x="692943" y="1246484"/>
            <a:ext cx="8694241" cy="1095673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3638" spc="-1">
                <a:solidFill>
                  <a:srgbClr val="000000"/>
                </a:solidFill>
                <a:latin typeface="Calibri Light"/>
              </a:rPr>
              <a:t>Device I/O</a:t>
            </a:r>
            <a:endParaRPr lang="en-US" sz="3638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442" name="Picture 30"/>
          <p:cNvPicPr/>
          <p:nvPr/>
        </p:nvPicPr>
        <p:blipFill>
          <a:blip r:embed="rId5"/>
          <a:stretch/>
        </p:blipFill>
        <p:spPr>
          <a:xfrm>
            <a:off x="1939825" y="4127202"/>
            <a:ext cx="2188964" cy="992386"/>
          </a:xfrm>
          <a:prstGeom prst="rect">
            <a:avLst/>
          </a:prstGeom>
          <a:ln>
            <a:noFill/>
          </a:ln>
        </p:spPr>
      </p:pic>
      <p:pic>
        <p:nvPicPr>
          <p:cNvPr id="443" name="Picture 33"/>
          <p:cNvPicPr/>
          <p:nvPr/>
        </p:nvPicPr>
        <p:blipFill>
          <a:blip r:embed="rId6"/>
          <a:stretch/>
        </p:blipFill>
        <p:spPr>
          <a:xfrm>
            <a:off x="2651521" y="5096073"/>
            <a:ext cx="816769" cy="1130498"/>
          </a:xfrm>
          <a:prstGeom prst="rect">
            <a:avLst/>
          </a:prstGeom>
          <a:ln>
            <a:noFill/>
          </a:ln>
        </p:spPr>
      </p:pic>
      <p:pic>
        <p:nvPicPr>
          <p:cNvPr id="444" name="Picture 26"/>
          <p:cNvPicPr/>
          <p:nvPr/>
        </p:nvPicPr>
        <p:blipFill>
          <a:blip r:embed="rId7"/>
          <a:stretch/>
        </p:blipFill>
        <p:spPr>
          <a:xfrm>
            <a:off x="1477565" y="2959794"/>
            <a:ext cx="1467148" cy="1276052"/>
          </a:xfrm>
          <a:prstGeom prst="rect">
            <a:avLst/>
          </a:prstGeom>
          <a:ln>
            <a:noFill/>
          </a:ln>
        </p:spPr>
      </p:pic>
      <p:pic>
        <p:nvPicPr>
          <p:cNvPr id="445" name="Picture 27"/>
          <p:cNvPicPr/>
          <p:nvPr/>
        </p:nvPicPr>
        <p:blipFill>
          <a:blip r:embed="rId8"/>
          <a:stretch/>
        </p:blipFill>
        <p:spPr>
          <a:xfrm>
            <a:off x="3123902" y="2959794"/>
            <a:ext cx="1467148" cy="1276052"/>
          </a:xfrm>
          <a:prstGeom prst="rect">
            <a:avLst/>
          </a:prstGeom>
          <a:ln>
            <a:noFill/>
          </a:ln>
        </p:spPr>
      </p:pic>
      <p:pic>
        <p:nvPicPr>
          <p:cNvPr id="446" name="Picture 4"/>
          <p:cNvPicPr/>
          <p:nvPr/>
        </p:nvPicPr>
        <p:blipFill>
          <a:blip r:embed="rId9"/>
          <a:stretch/>
        </p:blipFill>
        <p:spPr>
          <a:xfrm>
            <a:off x="3123902" y="3366095"/>
            <a:ext cx="431304" cy="2211884"/>
          </a:xfrm>
          <a:prstGeom prst="rect">
            <a:avLst/>
          </a:prstGeom>
          <a:ln>
            <a:noFill/>
          </a:ln>
        </p:spPr>
      </p:pic>
      <p:sp>
        <p:nvSpPr>
          <p:cNvPr id="447" name="CustomShape 2"/>
          <p:cNvSpPr/>
          <p:nvPr/>
        </p:nvSpPr>
        <p:spPr>
          <a:xfrm>
            <a:off x="3184028" y="3095823"/>
            <a:ext cx="595908" cy="25092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74414" tIns="37207" rIns="74414" bIns="37207"/>
          <a:lstStyle/>
          <a:p>
            <a:pPr>
              <a:lnSpc>
                <a:spcPct val="100000"/>
              </a:lnSpc>
            </a:pPr>
            <a:r>
              <a:rPr lang="en-US" sz="1158" b="1" spc="-1">
                <a:solidFill>
                  <a:srgbClr val="000000"/>
                </a:solidFill>
                <a:latin typeface="Calibri"/>
              </a:rPr>
              <a:t>int 0x…</a:t>
            </a:r>
            <a:endParaRPr lang="en-US" sz="1158" spc="-1">
              <a:latin typeface="Arial"/>
            </a:endParaRPr>
          </a:p>
        </p:txBody>
      </p:sp>
      <p:sp>
        <p:nvSpPr>
          <p:cNvPr id="448" name="TextShape 3"/>
          <p:cNvSpPr txBox="1"/>
          <p:nvPr/>
        </p:nvSpPr>
        <p:spPr>
          <a:xfrm>
            <a:off x="5737324" y="2454076"/>
            <a:ext cx="3649861" cy="3597473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189006" indent="-188709">
              <a:lnSpc>
                <a:spcPct val="90000"/>
              </a:lnSpc>
              <a:spcBef>
                <a:spcPts val="828"/>
              </a:spcBef>
              <a:buClr>
                <a:srgbClr val="000000"/>
              </a:buClr>
              <a:buFont typeface="Arial"/>
              <a:buChar char="•"/>
            </a:pPr>
            <a:r>
              <a:rPr lang="en-US" sz="2315" spc="-1">
                <a:solidFill>
                  <a:srgbClr val="000000"/>
                </a:solidFill>
                <a:latin typeface="Calibri"/>
              </a:rPr>
              <a:t>Write incoming data in memory, e.g., </a:t>
            </a:r>
          </a:p>
          <a:p>
            <a:pPr marL="567019" lvl="1" indent="-188709">
              <a:lnSpc>
                <a:spcPct val="90000"/>
              </a:lnSpc>
              <a:spcBef>
                <a:spcPts val="413"/>
              </a:spcBef>
              <a:buClr>
                <a:srgbClr val="000000"/>
              </a:buClr>
              <a:buFont typeface="Arial"/>
              <a:buChar char="•"/>
            </a:pPr>
            <a:r>
              <a:rPr lang="en-US" sz="1984" spc="-1">
                <a:solidFill>
                  <a:srgbClr val="000000"/>
                </a:solidFill>
                <a:latin typeface="Calibri"/>
              </a:rPr>
              <a:t>Network packets</a:t>
            </a:r>
          </a:p>
          <a:p>
            <a:pPr marL="567019" lvl="1" indent="-188709">
              <a:lnSpc>
                <a:spcPct val="90000"/>
              </a:lnSpc>
              <a:spcBef>
                <a:spcPts val="413"/>
              </a:spcBef>
              <a:buClr>
                <a:srgbClr val="000000"/>
              </a:buClr>
              <a:buFont typeface="Arial"/>
              <a:buChar char="•"/>
            </a:pPr>
            <a:r>
              <a:rPr lang="en-US" sz="1984" spc="-1">
                <a:solidFill>
                  <a:srgbClr val="000000"/>
                </a:solidFill>
                <a:latin typeface="Calibri"/>
              </a:rPr>
              <a:t>Disk requests, etc. </a:t>
            </a:r>
          </a:p>
          <a:p>
            <a:pPr marL="189006" indent="-188709">
              <a:lnSpc>
                <a:spcPct val="90000"/>
              </a:lnSpc>
              <a:spcBef>
                <a:spcPts val="828"/>
              </a:spcBef>
              <a:buClr>
                <a:srgbClr val="000000"/>
              </a:buClr>
              <a:buFont typeface="Arial"/>
              <a:buChar char="•"/>
            </a:pPr>
            <a:r>
              <a:rPr lang="en-US" sz="2315" spc="-1">
                <a:solidFill>
                  <a:srgbClr val="000000"/>
                </a:solidFill>
                <a:latin typeface="Calibri"/>
              </a:rPr>
              <a:t>Then raise an interrupt to notify the CPU</a:t>
            </a:r>
          </a:p>
          <a:p>
            <a:pPr marL="567019" lvl="1" indent="-188709">
              <a:lnSpc>
                <a:spcPct val="90000"/>
              </a:lnSpc>
              <a:spcBef>
                <a:spcPts val="413"/>
              </a:spcBef>
              <a:buClr>
                <a:srgbClr val="000000"/>
              </a:buClr>
              <a:buFont typeface="Arial"/>
              <a:buChar char="•"/>
            </a:pPr>
            <a:r>
              <a:rPr lang="en-US" sz="1984" spc="-1">
                <a:solidFill>
                  <a:srgbClr val="000000"/>
                </a:solidFill>
                <a:latin typeface="Calibri"/>
              </a:rPr>
              <a:t>CPU starts executing interrupt handler </a:t>
            </a:r>
          </a:p>
          <a:p>
            <a:pPr marL="567019" lvl="1" indent="-188709">
              <a:lnSpc>
                <a:spcPct val="90000"/>
              </a:lnSpc>
              <a:spcBef>
                <a:spcPts val="413"/>
              </a:spcBef>
              <a:buClr>
                <a:srgbClr val="000000"/>
              </a:buClr>
              <a:buFont typeface="Arial"/>
              <a:buChar char="•"/>
            </a:pPr>
            <a:r>
              <a:rPr lang="en-US" sz="1984" spc="-1">
                <a:solidFill>
                  <a:srgbClr val="000000"/>
                </a:solidFill>
                <a:latin typeface="Calibri"/>
              </a:rPr>
              <a:t>Then reads incoming packets form memory</a:t>
            </a:r>
          </a:p>
        </p:txBody>
      </p:sp>
      <p:pic>
        <p:nvPicPr>
          <p:cNvPr id="449" name="Picture 31"/>
          <p:cNvPicPr/>
          <p:nvPr/>
        </p:nvPicPr>
        <p:blipFill>
          <a:blip r:embed="rId10"/>
          <a:stretch/>
        </p:blipFill>
        <p:spPr>
          <a:xfrm>
            <a:off x="1106388" y="4503737"/>
            <a:ext cx="1905298" cy="1074241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0" dur="500"/>
                                        <p:tgtEl>
                                          <p:spTgt spid="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" name="Picture 28"/>
          <p:cNvPicPr/>
          <p:nvPr/>
        </p:nvPicPr>
        <p:blipFill>
          <a:blip r:embed="rId3"/>
          <a:stretch/>
        </p:blipFill>
        <p:spPr>
          <a:xfrm>
            <a:off x="1378743" y="2631479"/>
            <a:ext cx="3365302" cy="2600920"/>
          </a:xfrm>
          <a:prstGeom prst="rect">
            <a:avLst/>
          </a:prstGeom>
          <a:ln>
            <a:noFill/>
          </a:ln>
        </p:spPr>
      </p:pic>
      <p:pic>
        <p:nvPicPr>
          <p:cNvPr id="451" name="Picture 32"/>
          <p:cNvPicPr/>
          <p:nvPr/>
        </p:nvPicPr>
        <p:blipFill>
          <a:blip r:embed="rId4"/>
          <a:stretch/>
        </p:blipFill>
        <p:spPr>
          <a:xfrm>
            <a:off x="109537" y="4776093"/>
            <a:ext cx="2017812" cy="416123"/>
          </a:xfrm>
          <a:prstGeom prst="rect">
            <a:avLst/>
          </a:prstGeom>
          <a:ln>
            <a:noFill/>
          </a:ln>
        </p:spPr>
      </p:pic>
      <p:sp>
        <p:nvSpPr>
          <p:cNvPr id="452" name="TextShape 1"/>
          <p:cNvSpPr txBox="1"/>
          <p:nvPr/>
        </p:nvSpPr>
        <p:spPr>
          <a:xfrm>
            <a:off x="692943" y="1246484"/>
            <a:ext cx="8694241" cy="1095673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3638" spc="-1">
                <a:solidFill>
                  <a:srgbClr val="000000"/>
                </a:solidFill>
                <a:latin typeface="Calibri Light"/>
              </a:rPr>
              <a:t>Device I/O (polling mode)</a:t>
            </a:r>
            <a:endParaRPr lang="en-US" sz="3638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453" name="Picture 30"/>
          <p:cNvPicPr/>
          <p:nvPr/>
        </p:nvPicPr>
        <p:blipFill>
          <a:blip r:embed="rId5"/>
          <a:stretch/>
        </p:blipFill>
        <p:spPr>
          <a:xfrm>
            <a:off x="1939825" y="4127202"/>
            <a:ext cx="2188964" cy="992386"/>
          </a:xfrm>
          <a:prstGeom prst="rect">
            <a:avLst/>
          </a:prstGeom>
          <a:ln>
            <a:noFill/>
          </a:ln>
        </p:spPr>
      </p:pic>
      <p:pic>
        <p:nvPicPr>
          <p:cNvPr id="454" name="Picture 33"/>
          <p:cNvPicPr/>
          <p:nvPr/>
        </p:nvPicPr>
        <p:blipFill>
          <a:blip r:embed="rId6"/>
          <a:stretch/>
        </p:blipFill>
        <p:spPr>
          <a:xfrm>
            <a:off x="2651521" y="5096073"/>
            <a:ext cx="816769" cy="1130498"/>
          </a:xfrm>
          <a:prstGeom prst="rect">
            <a:avLst/>
          </a:prstGeom>
          <a:ln>
            <a:noFill/>
          </a:ln>
        </p:spPr>
      </p:pic>
      <p:pic>
        <p:nvPicPr>
          <p:cNvPr id="455" name="Picture 26"/>
          <p:cNvPicPr/>
          <p:nvPr/>
        </p:nvPicPr>
        <p:blipFill>
          <a:blip r:embed="rId7"/>
          <a:stretch/>
        </p:blipFill>
        <p:spPr>
          <a:xfrm>
            <a:off x="1477565" y="2959794"/>
            <a:ext cx="1467148" cy="1276052"/>
          </a:xfrm>
          <a:prstGeom prst="rect">
            <a:avLst/>
          </a:prstGeom>
          <a:ln>
            <a:noFill/>
          </a:ln>
        </p:spPr>
      </p:pic>
      <p:pic>
        <p:nvPicPr>
          <p:cNvPr id="456" name="Picture 27"/>
          <p:cNvPicPr/>
          <p:nvPr/>
        </p:nvPicPr>
        <p:blipFill>
          <a:blip r:embed="rId8"/>
          <a:stretch/>
        </p:blipFill>
        <p:spPr>
          <a:xfrm>
            <a:off x="3123902" y="2959794"/>
            <a:ext cx="1467148" cy="1276052"/>
          </a:xfrm>
          <a:prstGeom prst="rect">
            <a:avLst/>
          </a:prstGeom>
          <a:ln>
            <a:noFill/>
          </a:ln>
        </p:spPr>
      </p:pic>
      <p:sp>
        <p:nvSpPr>
          <p:cNvPr id="457" name="TextShape 2"/>
          <p:cNvSpPr txBox="1"/>
          <p:nvPr/>
        </p:nvSpPr>
        <p:spPr>
          <a:xfrm>
            <a:off x="5737324" y="2454076"/>
            <a:ext cx="3649861" cy="3597473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189006" indent="-188709">
              <a:lnSpc>
                <a:spcPct val="90000"/>
              </a:lnSpc>
              <a:spcBef>
                <a:spcPts val="828"/>
              </a:spcBef>
              <a:buClr>
                <a:srgbClr val="000000"/>
              </a:buClr>
              <a:buFont typeface="Arial"/>
              <a:buChar char="•"/>
            </a:pPr>
            <a:r>
              <a:rPr lang="en-US" sz="2315" spc="-1">
                <a:solidFill>
                  <a:srgbClr val="000000"/>
                </a:solidFill>
                <a:latin typeface="Calibri"/>
              </a:rPr>
              <a:t>Alternatively the CPU has to check for incoming data in memory periodically</a:t>
            </a:r>
          </a:p>
          <a:p>
            <a:pPr marL="567019" lvl="1" indent="-188709">
              <a:lnSpc>
                <a:spcPct val="90000"/>
              </a:lnSpc>
              <a:spcBef>
                <a:spcPts val="413"/>
              </a:spcBef>
              <a:buClr>
                <a:srgbClr val="000000"/>
              </a:buClr>
              <a:buFont typeface="Arial"/>
              <a:buChar char="•"/>
            </a:pPr>
            <a:r>
              <a:rPr lang="en-US" sz="1984" spc="-1">
                <a:solidFill>
                  <a:srgbClr val="000000"/>
                </a:solidFill>
                <a:latin typeface="Calibri"/>
              </a:rPr>
              <a:t>Or poll</a:t>
            </a:r>
          </a:p>
          <a:p>
            <a:pPr marL="189006" indent="-188709">
              <a:lnSpc>
                <a:spcPct val="90000"/>
              </a:lnSpc>
              <a:spcBef>
                <a:spcPts val="828"/>
              </a:spcBef>
              <a:buClr>
                <a:srgbClr val="000000"/>
              </a:buClr>
              <a:buFont typeface="Arial"/>
              <a:buChar char="•"/>
            </a:pPr>
            <a:r>
              <a:rPr lang="en-US" sz="2315" spc="-1">
                <a:solidFill>
                  <a:srgbClr val="000000"/>
                </a:solidFill>
                <a:latin typeface="Calibri"/>
              </a:rPr>
              <a:t>Rationale</a:t>
            </a:r>
          </a:p>
          <a:p>
            <a:pPr marL="567019" lvl="1" indent="-188709">
              <a:lnSpc>
                <a:spcPct val="90000"/>
              </a:lnSpc>
              <a:spcBef>
                <a:spcPts val="413"/>
              </a:spcBef>
              <a:buClr>
                <a:srgbClr val="000000"/>
              </a:buClr>
              <a:buFont typeface="Arial"/>
              <a:buChar char="•"/>
            </a:pPr>
            <a:r>
              <a:rPr lang="en-US" sz="1984" spc="-1">
                <a:solidFill>
                  <a:srgbClr val="000000"/>
                </a:solidFill>
                <a:latin typeface="Calibri"/>
              </a:rPr>
              <a:t>Interrupts are expensive</a:t>
            </a:r>
          </a:p>
        </p:txBody>
      </p:sp>
      <p:pic>
        <p:nvPicPr>
          <p:cNvPr id="458" name="Picture 31"/>
          <p:cNvPicPr/>
          <p:nvPr/>
        </p:nvPicPr>
        <p:blipFill>
          <a:blip r:embed="rId9"/>
          <a:stretch/>
        </p:blipFill>
        <p:spPr>
          <a:xfrm>
            <a:off x="1106388" y="4503737"/>
            <a:ext cx="1905298" cy="1074241"/>
          </a:xfrm>
          <a:prstGeom prst="rect">
            <a:avLst/>
          </a:prstGeom>
          <a:ln>
            <a:noFill/>
          </a:ln>
        </p:spPr>
      </p:pic>
      <p:pic>
        <p:nvPicPr>
          <p:cNvPr id="459" name="Picture 12"/>
          <p:cNvPicPr/>
          <p:nvPr/>
        </p:nvPicPr>
        <p:blipFill>
          <a:blip r:embed="rId10"/>
          <a:stretch/>
        </p:blipFill>
        <p:spPr>
          <a:xfrm>
            <a:off x="3283743" y="3235126"/>
            <a:ext cx="558701" cy="80963"/>
          </a:xfrm>
          <a:prstGeom prst="rect">
            <a:avLst/>
          </a:prstGeom>
          <a:ln>
            <a:noFill/>
          </a:ln>
        </p:spPr>
      </p:pic>
      <p:pic>
        <p:nvPicPr>
          <p:cNvPr id="460" name="Picture 2"/>
          <p:cNvPicPr/>
          <p:nvPr/>
        </p:nvPicPr>
        <p:blipFill>
          <a:blip r:embed="rId11"/>
          <a:stretch/>
        </p:blipFill>
        <p:spPr>
          <a:xfrm>
            <a:off x="1144785" y="3352105"/>
            <a:ext cx="2275582" cy="1587698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TextShape 1"/>
          <p:cNvSpPr txBox="1"/>
          <p:nvPr/>
        </p:nvSpPr>
        <p:spPr>
          <a:xfrm>
            <a:off x="692943" y="1246484"/>
            <a:ext cx="8694241" cy="1095673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3638" spc="-1">
                <a:solidFill>
                  <a:srgbClr val="000000"/>
                </a:solidFill>
                <a:latin typeface="Calibri Light"/>
              </a:rPr>
              <a:t>References</a:t>
            </a:r>
            <a:endParaRPr lang="en-US" sz="3638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62" name="TextShape 2"/>
          <p:cNvSpPr txBox="1"/>
          <p:nvPr/>
        </p:nvSpPr>
        <p:spPr>
          <a:xfrm>
            <a:off x="692943" y="2454076"/>
            <a:ext cx="8694241" cy="3597473"/>
          </a:xfrm>
          <a:prstGeom prst="rect">
            <a:avLst/>
          </a:prstGeom>
          <a:noFill/>
          <a:ln>
            <a:noFill/>
          </a:ln>
        </p:spPr>
        <p:txBody>
          <a:bodyPr>
            <a:normAutofit lnSpcReduction="10000"/>
          </a:bodyPr>
          <a:lstStyle/>
          <a:p>
            <a:pPr marL="189006" indent="-188709">
              <a:lnSpc>
                <a:spcPct val="90000"/>
              </a:lnSpc>
              <a:spcBef>
                <a:spcPts val="828"/>
              </a:spcBef>
              <a:buClr>
                <a:srgbClr val="000000"/>
              </a:buClr>
              <a:buFont typeface="Arial"/>
              <a:buChar char="•"/>
            </a:pPr>
            <a:r>
              <a:rPr lang="en-US" sz="2315" spc="-1">
                <a:solidFill>
                  <a:srgbClr val="000000"/>
                </a:solidFill>
                <a:latin typeface="Calibri"/>
              </a:rPr>
              <a:t>Cache Coherence Protocol and Memory Performance of the Intel Haswell-EP Architecture. </a:t>
            </a:r>
            <a:r>
              <a:rPr lang="en-US" sz="2315" u="sng" spc="-1">
                <a:solidFill>
                  <a:srgbClr val="0563C1"/>
                </a:solidFill>
                <a:latin typeface="Calibri"/>
                <a:hlinkClick r:id="rId3"/>
              </a:rPr>
              <a:t>http://ieeexplore.ieee.org/abstract/document/7349629</a:t>
            </a:r>
            <a:r>
              <a:rPr lang="en-US" sz="2315" spc="-1">
                <a:solidFill>
                  <a:srgbClr val="000000"/>
                </a:solidFill>
                <a:latin typeface="Calibri"/>
              </a:rPr>
              <a:t> </a:t>
            </a:r>
          </a:p>
          <a:p>
            <a:pPr>
              <a:lnSpc>
                <a:spcPct val="90000"/>
              </a:lnSpc>
              <a:spcBef>
                <a:spcPts val="828"/>
              </a:spcBef>
            </a:pPr>
            <a:endParaRPr lang="en-US" sz="2315" spc="-1">
              <a:solidFill>
                <a:srgbClr val="000000"/>
              </a:solidFill>
              <a:latin typeface="Calibri"/>
            </a:endParaRPr>
          </a:p>
          <a:p>
            <a:pPr marL="189006" indent="-188709">
              <a:lnSpc>
                <a:spcPct val="90000"/>
              </a:lnSpc>
              <a:spcBef>
                <a:spcPts val="828"/>
              </a:spcBef>
              <a:buClr>
                <a:srgbClr val="000000"/>
              </a:buClr>
              <a:buFont typeface="Arial"/>
              <a:buChar char="•"/>
            </a:pPr>
            <a:r>
              <a:rPr lang="en-US" sz="2315" spc="-1">
                <a:solidFill>
                  <a:srgbClr val="000000"/>
                </a:solidFill>
                <a:latin typeface="Calibri"/>
              </a:rPr>
              <a:t>Intel SGX Explained </a:t>
            </a:r>
            <a:r>
              <a:rPr lang="en-US" sz="2315" u="sng" spc="-1">
                <a:solidFill>
                  <a:srgbClr val="0563C1"/>
                </a:solidFill>
                <a:latin typeface="Calibri"/>
                <a:hlinkClick r:id="rId4"/>
              </a:rPr>
              <a:t>https://eprint.iacr.org/2016/086.pdf</a:t>
            </a:r>
            <a:r>
              <a:rPr lang="en-US" sz="2315" spc="-1">
                <a:solidFill>
                  <a:srgbClr val="000000"/>
                </a:solidFill>
                <a:latin typeface="Calibri"/>
              </a:rPr>
              <a:t> </a:t>
            </a:r>
          </a:p>
          <a:p>
            <a:pPr>
              <a:lnSpc>
                <a:spcPct val="90000"/>
              </a:lnSpc>
              <a:spcBef>
                <a:spcPts val="828"/>
              </a:spcBef>
            </a:pPr>
            <a:endParaRPr lang="en-US" sz="2315" spc="-1">
              <a:solidFill>
                <a:srgbClr val="000000"/>
              </a:solidFill>
              <a:latin typeface="Calibri"/>
            </a:endParaRPr>
          </a:p>
          <a:p>
            <a:pPr marL="189006" indent="-188709">
              <a:lnSpc>
                <a:spcPct val="90000"/>
              </a:lnSpc>
              <a:spcBef>
                <a:spcPts val="828"/>
              </a:spcBef>
              <a:buClr>
                <a:srgbClr val="000000"/>
              </a:buClr>
              <a:buFont typeface="Arial"/>
              <a:buChar char="•"/>
            </a:pPr>
            <a:r>
              <a:rPr lang="en-US" sz="2315" spc="-1">
                <a:solidFill>
                  <a:srgbClr val="000000"/>
                </a:solidFill>
                <a:latin typeface="Calibri"/>
              </a:rPr>
              <a:t>DC Express: Shortest Latency Protocol for Reading Phase Change Memory over PCI Express  </a:t>
            </a:r>
            <a:r>
              <a:rPr lang="en-US" sz="2315" u="sng" spc="-1">
                <a:solidFill>
                  <a:srgbClr val="0563C1"/>
                </a:solidFill>
                <a:latin typeface="Calibri"/>
                <a:hlinkClick r:id="rId5"/>
              </a:rPr>
              <a:t>https://www.usenix.org/system/files/conference/fast14/fast14-paper_vucinic.pdf</a:t>
            </a:r>
            <a:r>
              <a:rPr lang="en-US" sz="2315" spc="-1">
                <a:solidFill>
                  <a:srgbClr val="000000"/>
                </a:solidFill>
                <a:latin typeface="Calibri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16611050-84A7-BD6B-0460-9DFA911180FA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503999" y="301320"/>
            <a:ext cx="9071640" cy="5851800"/>
          </a:xfrm>
        </p:spPr>
        <p:txBody>
          <a:bodyPr anchor="ctr"/>
          <a:lstStyle/>
          <a:p>
            <a:pPr lvl="0" algn="ctr"/>
            <a:r>
              <a:rPr lang="en-US" dirty="0"/>
              <a:t>End of detour: Cache-coherence and memory hierarchy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15B9B47-29A1-4DB3-C4DD-AF9F49A77986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503999" y="301320"/>
            <a:ext cx="9071640" cy="5851800"/>
          </a:xfrm>
        </p:spPr>
        <p:txBody>
          <a:bodyPr anchor="ctr"/>
          <a:lstStyle/>
          <a:p>
            <a:pPr lvl="0" algn="ctr"/>
            <a:r>
              <a:rPr lang="en-US" sz="5400"/>
              <a:t>Synchronization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E10C067-6962-E73E-3E4F-B9B338C393E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457200"/>
            <a:ext cx="9071640" cy="6629400"/>
          </a:xfrm>
        </p:spPr>
        <p:txBody>
          <a:bodyPr>
            <a:noAutofit/>
          </a:bodyPr>
          <a:lstStyle/>
          <a:p>
            <a:pPr lvl="0"/>
            <a:r>
              <a:rPr lang="en-US" sz="1600" b="1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1374 </a:t>
            </a:r>
            <a:r>
              <a:rPr lang="en-US" sz="1600" b="1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startothers</a:t>
            </a:r>
            <a:r>
              <a:rPr lang="en-US" sz="1600" b="1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(void)</a:t>
            </a:r>
          </a:p>
          <a:p>
            <a:pPr lvl="0"/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1375 {</a:t>
            </a:r>
          </a:p>
          <a:p>
            <a:pPr lvl="0"/>
            <a:r>
              <a:rPr lang="en-US" sz="16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1384   code = P2V(0x7000);</a:t>
            </a:r>
          </a:p>
          <a:p>
            <a:pPr lvl="0"/>
            <a:r>
              <a:rPr lang="en-US" sz="16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1385   </a:t>
            </a:r>
            <a:r>
              <a:rPr lang="en-US" sz="1600" dirty="0" err="1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memmove</a:t>
            </a:r>
            <a:r>
              <a:rPr lang="en-US" sz="16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(code, _</a:t>
            </a:r>
            <a:r>
              <a:rPr lang="en-US" sz="1600" dirty="0" err="1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binary_entryother_start</a:t>
            </a:r>
            <a:r>
              <a:rPr lang="en-US" sz="16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,</a:t>
            </a:r>
          </a:p>
          <a:p>
            <a:pPr lvl="0"/>
            <a:r>
              <a:rPr lang="en-US" sz="16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             (</a:t>
            </a:r>
            <a:r>
              <a:rPr lang="en-US" sz="1600" dirty="0" err="1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uint</a:t>
            </a:r>
            <a:r>
              <a:rPr lang="en-US" sz="16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)_</a:t>
            </a:r>
            <a:r>
              <a:rPr lang="en-US" sz="1600" dirty="0" err="1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binary_entryother_size</a:t>
            </a:r>
            <a:r>
              <a:rPr lang="en-US" sz="16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);</a:t>
            </a:r>
          </a:p>
          <a:p>
            <a:pPr lvl="0"/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1386</a:t>
            </a:r>
          </a:p>
          <a:p>
            <a:pPr lvl="0"/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1387   for(c = </a:t>
            </a:r>
            <a:r>
              <a:rPr lang="en-US" sz="16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cpus</a:t>
            </a:r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; c &lt; </a:t>
            </a:r>
            <a:r>
              <a:rPr lang="en-US" sz="16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cpus+ncpu</a:t>
            </a:r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; </a:t>
            </a:r>
            <a:r>
              <a:rPr lang="en-US" sz="16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c++</a:t>
            </a:r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){</a:t>
            </a:r>
          </a:p>
          <a:p>
            <a:pPr lvl="0"/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1388     if(c == </a:t>
            </a:r>
            <a:r>
              <a:rPr lang="en-US" sz="16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cpus+cpunum</a:t>
            </a:r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()) // We’ve started already.</a:t>
            </a:r>
          </a:p>
          <a:p>
            <a:pPr lvl="0"/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1389       continue;</a:t>
            </a:r>
          </a:p>
          <a:p>
            <a:pPr lvl="0"/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...</a:t>
            </a:r>
          </a:p>
          <a:p>
            <a:pPr lvl="0"/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1394     stack = </a:t>
            </a:r>
            <a:r>
              <a:rPr lang="en-US" sz="16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kalloc</a:t>
            </a:r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();</a:t>
            </a:r>
          </a:p>
          <a:p>
            <a:pPr lvl="0"/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1395     *(void**)(code−4) = stack + KSTACKSIZE;</a:t>
            </a:r>
          </a:p>
          <a:p>
            <a:pPr lvl="0"/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1396     *(void**)(code−8) = </a:t>
            </a:r>
            <a:r>
              <a:rPr lang="en-US" sz="16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mpenter</a:t>
            </a:r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;</a:t>
            </a:r>
          </a:p>
          <a:p>
            <a:pPr lvl="0"/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1397     *(int**)(code−12) = (void *) V2P(</a:t>
            </a:r>
            <a:r>
              <a:rPr lang="en-US" sz="16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entrypgdir</a:t>
            </a:r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);</a:t>
            </a:r>
          </a:p>
          <a:p>
            <a:pPr lvl="0"/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1398</a:t>
            </a:r>
          </a:p>
          <a:p>
            <a:pPr lvl="0"/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1399     </a:t>
            </a:r>
            <a:r>
              <a:rPr lang="en-US" sz="16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lapicstartap</a:t>
            </a:r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(c−&gt;</a:t>
            </a:r>
            <a:r>
              <a:rPr lang="en-US" sz="16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apicid</a:t>
            </a:r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, V2P(code));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3F52B61-2A06-C9B2-6E89-8FF6882EB141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115159" y="301320"/>
            <a:ext cx="5460840" cy="1262160"/>
          </a:xfrm>
        </p:spPr>
        <p:txBody>
          <a:bodyPr/>
          <a:lstStyle/>
          <a:p>
            <a:pPr lvl="0"/>
            <a:r>
              <a:rPr lang="en-US"/>
              <a:t>Start other CPUs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360FA-0994-6166-E4CC-A995A62BABD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Race conditions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048151-8D1A-3167-F877-F5119B47BAB9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Example:</a:t>
            </a:r>
          </a:p>
          <a:p>
            <a:pPr marL="457200" lvl="1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3200" dirty="0">
                <a:latin typeface="Liberation Sans" pitchFamily="18"/>
              </a:rPr>
              <a:t>Disk driver maintains a list of outstanding requests</a:t>
            </a:r>
          </a:p>
          <a:p>
            <a:pPr marL="457200" lvl="1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3200" dirty="0">
                <a:latin typeface="Liberation Sans" pitchFamily="18"/>
              </a:rPr>
              <a:t>Each process can add requests to the list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4EFB023-B60F-0999-24D4-8879704F8798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457200"/>
            <a:ext cx="9071640" cy="6629400"/>
          </a:xfrm>
        </p:spPr>
        <p:txBody>
          <a:bodyPr>
            <a:normAutofit fontScale="47500" lnSpcReduction="20000"/>
          </a:bodyPr>
          <a:lstStyle/>
          <a:p>
            <a:pPr lvl="0"/>
            <a:r>
              <a:rPr lang="en-US" sz="3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 struct list {</a:t>
            </a:r>
          </a:p>
          <a:p>
            <a:pPr lvl="0"/>
            <a:r>
              <a:rPr lang="en-US" sz="36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2   int data;</a:t>
            </a:r>
          </a:p>
          <a:p>
            <a:pPr lvl="0"/>
            <a:r>
              <a:rPr lang="en-US" sz="36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3   struct list *next;</a:t>
            </a:r>
          </a:p>
          <a:p>
            <a:pPr lvl="0"/>
            <a:r>
              <a:rPr lang="en-US" sz="36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 };</a:t>
            </a:r>
          </a:p>
          <a:p>
            <a:pPr lvl="0"/>
            <a:r>
              <a:rPr lang="en-US" sz="36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...</a:t>
            </a:r>
          </a:p>
          <a:p>
            <a:pPr lvl="0"/>
            <a:r>
              <a:rPr lang="en-US" sz="36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6 struct list *list = 0;</a:t>
            </a:r>
          </a:p>
          <a:p>
            <a:pPr lvl="0"/>
            <a:r>
              <a:rPr lang="en-US" sz="36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...</a:t>
            </a:r>
          </a:p>
          <a:p>
            <a:pPr lvl="0"/>
            <a:r>
              <a:rPr lang="en-US" sz="36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9 insert(int data)</a:t>
            </a:r>
          </a:p>
          <a:p>
            <a:pPr lvl="0"/>
            <a:r>
              <a:rPr lang="en-US" sz="36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10 {</a:t>
            </a:r>
          </a:p>
          <a:p>
            <a:pPr lvl="0"/>
            <a:r>
              <a:rPr lang="en-US" sz="36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11   struct list *l;</a:t>
            </a:r>
          </a:p>
          <a:p>
            <a:pPr lvl="0"/>
            <a:r>
              <a:rPr lang="en-US" sz="36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12</a:t>
            </a:r>
          </a:p>
          <a:p>
            <a:pPr lvl="0"/>
            <a:r>
              <a:rPr lang="en-US" sz="36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13   l = malloc(</a:t>
            </a:r>
            <a:r>
              <a:rPr lang="en-US" sz="36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sizeof</a:t>
            </a:r>
            <a:r>
              <a:rPr lang="en-US" sz="36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*l);</a:t>
            </a:r>
          </a:p>
          <a:p>
            <a:pPr lvl="0"/>
            <a:r>
              <a:rPr lang="en-US" sz="36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14   l-&gt;data = data;</a:t>
            </a:r>
          </a:p>
          <a:p>
            <a:pPr lvl="0"/>
            <a:r>
              <a:rPr lang="en-US" sz="36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15   l-&gt;next = list;</a:t>
            </a:r>
          </a:p>
          <a:p>
            <a:pPr lvl="0"/>
            <a:r>
              <a:rPr lang="en-US" sz="36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16   list = l;</a:t>
            </a:r>
          </a:p>
          <a:p>
            <a:pPr lvl="0"/>
            <a:r>
              <a:rPr lang="en-US" sz="36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17 }</a:t>
            </a:r>
          </a:p>
          <a:p>
            <a:pPr lvl="0"/>
            <a:endParaRPr lang="en-US" sz="3600" dirty="0">
              <a:solidFill>
                <a:srgbClr val="94476B"/>
              </a:solidFill>
              <a:latin typeface="FiraMono Nerd Font" panose="020B0509050000020004" pitchFamily="49" charset="0"/>
              <a:ea typeface="FiraMono Nerd Font" panose="020B05090500000200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EEAC544-81FB-FAB8-A8C5-A0D3CB30EA56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114800" y="301320"/>
            <a:ext cx="5461200" cy="1262160"/>
          </a:xfrm>
        </p:spPr>
        <p:txBody>
          <a:bodyPr/>
          <a:lstStyle/>
          <a:p>
            <a:pPr lvl="0"/>
            <a:r>
              <a:rPr lang="en-US"/>
              <a:t>List implementation (no locks)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944B11-3A15-8CC0-A2E6-D207C0B8E37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343400" y="2057400"/>
            <a:ext cx="5232600" cy="4096440"/>
          </a:xfrm>
        </p:spPr>
        <p:txBody>
          <a:bodyPr/>
          <a:lstStyle/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List</a:t>
            </a:r>
          </a:p>
          <a:p>
            <a:pPr marL="914400" lvl="2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2800" dirty="0">
                <a:latin typeface="Liberation Sans" pitchFamily="18"/>
              </a:rPr>
              <a:t>One data element</a:t>
            </a:r>
          </a:p>
          <a:p>
            <a:pPr marL="914400" lvl="2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2800" dirty="0">
                <a:latin typeface="Liberation Sans" pitchFamily="18"/>
              </a:rPr>
              <a:t>Pointer to the next element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CF4224-ACE5-2FEA-8A51-2961755827C1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5029200" y="4362120"/>
            <a:ext cx="4306680" cy="226728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Freeform 5">
            <a:extLst>
              <a:ext uri="{FF2B5EF4-FFF2-40B4-BE49-F238E27FC236}">
                <a16:creationId xmlns:a16="http://schemas.microsoft.com/office/drawing/2014/main" id="{E7BF06C0-FFE5-CBFE-64AC-F5193B589B95}"/>
              </a:ext>
            </a:extLst>
          </p:cNvPr>
          <p:cNvSpPr/>
          <p:nvPr/>
        </p:nvSpPr>
        <p:spPr>
          <a:xfrm>
            <a:off x="228600" y="283580"/>
            <a:ext cx="3429000" cy="1600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36720">
            <a:solidFill>
              <a:srgbClr val="FF0000"/>
            </a:solidFill>
            <a:prstDash val="solid"/>
          </a:ln>
        </p:spPr>
        <p:txBody>
          <a:bodyPr wrap="none" lIns="108000" tIns="62999" rIns="108000" bIns="62999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DD1C4A1-A50D-0CB1-A581-31F6C4F074A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457200"/>
            <a:ext cx="9071640" cy="6629400"/>
          </a:xfrm>
        </p:spPr>
        <p:txBody>
          <a:bodyPr>
            <a:normAutofit fontScale="47500" lnSpcReduction="20000"/>
          </a:bodyPr>
          <a:lstStyle/>
          <a:p>
            <a:pPr lvl="0"/>
            <a:r>
              <a:rPr lang="en-US" sz="3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 struct list {</a:t>
            </a:r>
          </a:p>
          <a:p>
            <a:pPr lvl="0"/>
            <a:r>
              <a:rPr lang="en-US" sz="36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2   int data;</a:t>
            </a:r>
          </a:p>
          <a:p>
            <a:pPr lvl="0"/>
            <a:r>
              <a:rPr lang="en-US" sz="36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3   struct list *next;</a:t>
            </a:r>
          </a:p>
          <a:p>
            <a:pPr lvl="0"/>
            <a:r>
              <a:rPr lang="en-US" sz="36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 };</a:t>
            </a:r>
          </a:p>
          <a:p>
            <a:pPr lvl="0"/>
            <a:r>
              <a:rPr lang="en-US" sz="36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...</a:t>
            </a:r>
          </a:p>
          <a:p>
            <a:pPr lvl="0"/>
            <a:r>
              <a:rPr lang="en-US" sz="36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6 struct list *list = 0;</a:t>
            </a:r>
          </a:p>
          <a:p>
            <a:pPr lvl="0"/>
            <a:r>
              <a:rPr lang="en-US" sz="36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...</a:t>
            </a:r>
          </a:p>
          <a:p>
            <a:pPr lvl="0"/>
            <a:r>
              <a:rPr lang="en-US" sz="36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9 insert(int data)</a:t>
            </a:r>
          </a:p>
          <a:p>
            <a:pPr lvl="0"/>
            <a:r>
              <a:rPr lang="en-US" sz="36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10 {</a:t>
            </a:r>
          </a:p>
          <a:p>
            <a:pPr lvl="0"/>
            <a:r>
              <a:rPr lang="en-US" sz="36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11   struct list *l;</a:t>
            </a:r>
          </a:p>
          <a:p>
            <a:pPr lvl="0"/>
            <a:r>
              <a:rPr lang="en-US" sz="36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12</a:t>
            </a:r>
          </a:p>
          <a:p>
            <a:pPr lvl="0"/>
            <a:r>
              <a:rPr lang="en-US" sz="36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13   l = malloc(</a:t>
            </a:r>
            <a:r>
              <a:rPr lang="en-US" sz="36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sizeof</a:t>
            </a:r>
            <a:r>
              <a:rPr lang="en-US" sz="36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*l);</a:t>
            </a:r>
          </a:p>
          <a:p>
            <a:pPr lvl="0"/>
            <a:r>
              <a:rPr lang="en-US" sz="36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14   l-&gt;data = data;</a:t>
            </a:r>
          </a:p>
          <a:p>
            <a:pPr lvl="0"/>
            <a:r>
              <a:rPr lang="en-US" sz="36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15   l-&gt;next = list;</a:t>
            </a:r>
          </a:p>
          <a:p>
            <a:pPr lvl="0"/>
            <a:r>
              <a:rPr lang="en-US" sz="36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16   list = l;</a:t>
            </a:r>
          </a:p>
          <a:p>
            <a:pPr lvl="0"/>
            <a:r>
              <a:rPr lang="en-US" sz="36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17 }</a:t>
            </a:r>
          </a:p>
          <a:p>
            <a:pPr lvl="0"/>
            <a:endParaRPr lang="en-US" sz="3600" dirty="0">
              <a:solidFill>
                <a:srgbClr val="94476B"/>
              </a:solidFill>
              <a:latin typeface="FiraMono Nerd Font" panose="020B0509050000020004" pitchFamily="49" charset="0"/>
              <a:ea typeface="FiraMono Nerd Font" panose="020B05090500000200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A16AAB1-1AEE-70EE-A026-1B4636DB363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114800" y="301320"/>
            <a:ext cx="5461200" cy="1262160"/>
          </a:xfrm>
        </p:spPr>
        <p:txBody>
          <a:bodyPr/>
          <a:lstStyle/>
          <a:p>
            <a:pPr lvl="0"/>
            <a:r>
              <a:rPr lang="en-US"/>
              <a:t>List implementation (no locks)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283FFD-9DC2-8DAA-C768-DB1FBF257CD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343400" y="2057400"/>
            <a:ext cx="5232600" cy="4096440"/>
          </a:xfrm>
        </p:spPr>
        <p:txBody>
          <a:bodyPr/>
          <a:lstStyle/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Global head</a:t>
            </a:r>
          </a:p>
          <a:p>
            <a:pPr marL="0" lvl="1" indent="0" hangingPunct="0">
              <a:spcBef>
                <a:spcPts val="0"/>
              </a:spcBef>
              <a:spcAft>
                <a:spcPts val="1414"/>
              </a:spcAft>
              <a:buNone/>
            </a:pPr>
            <a:endParaRPr lang="en-US" sz="3200" dirty="0">
              <a:latin typeface="Liberation Sans" pitchFamily="18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D9833C-D660-1717-997C-5F62F710DF19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5029200" y="4362120"/>
            <a:ext cx="4306680" cy="226728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Freeform 5">
            <a:extLst>
              <a:ext uri="{FF2B5EF4-FFF2-40B4-BE49-F238E27FC236}">
                <a16:creationId xmlns:a16="http://schemas.microsoft.com/office/drawing/2014/main" id="{37DB6AC4-DEBE-04B0-9A6D-B361D7317FA5}"/>
              </a:ext>
            </a:extLst>
          </p:cNvPr>
          <p:cNvSpPr/>
          <p:nvPr/>
        </p:nvSpPr>
        <p:spPr>
          <a:xfrm>
            <a:off x="353027" y="2158677"/>
            <a:ext cx="3429000" cy="6858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36720">
            <a:solidFill>
              <a:srgbClr val="FF0000"/>
            </a:solidFill>
            <a:prstDash val="solid"/>
          </a:ln>
        </p:spPr>
        <p:txBody>
          <a:bodyPr wrap="none" lIns="108000" tIns="62999" rIns="108000" bIns="62999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9F19A4E3-7047-2EE0-FBB0-0855F11BCA34}"/>
              </a:ext>
            </a:extLst>
          </p:cNvPr>
          <p:cNvSpPr/>
          <p:nvPr/>
        </p:nvSpPr>
        <p:spPr>
          <a:xfrm>
            <a:off x="6208200" y="4186800"/>
            <a:ext cx="1143000" cy="6858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36720">
            <a:solidFill>
              <a:srgbClr val="FF0000"/>
            </a:solidFill>
            <a:prstDash val="solid"/>
          </a:ln>
        </p:spPr>
        <p:txBody>
          <a:bodyPr wrap="none" lIns="108000" tIns="62999" rIns="108000" bIns="62999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9930E8A-86AA-F942-1AC5-A34F2DFB08BC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457200"/>
            <a:ext cx="9071640" cy="6629400"/>
          </a:xfrm>
        </p:spPr>
        <p:txBody>
          <a:bodyPr>
            <a:normAutofit fontScale="47500" lnSpcReduction="20000"/>
          </a:bodyPr>
          <a:lstStyle/>
          <a:p>
            <a:pPr lvl="0"/>
            <a:r>
              <a:rPr lang="en-US" sz="3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 struct list {</a:t>
            </a:r>
          </a:p>
          <a:p>
            <a:pPr lvl="0"/>
            <a:r>
              <a:rPr lang="en-US" sz="36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2   int data;</a:t>
            </a:r>
          </a:p>
          <a:p>
            <a:pPr lvl="0"/>
            <a:r>
              <a:rPr lang="en-US" sz="36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3   struct list *next;</a:t>
            </a:r>
          </a:p>
          <a:p>
            <a:pPr lvl="0"/>
            <a:r>
              <a:rPr lang="en-US" sz="36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 };</a:t>
            </a:r>
          </a:p>
          <a:p>
            <a:pPr lvl="0"/>
            <a:r>
              <a:rPr lang="en-US" sz="36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...</a:t>
            </a:r>
          </a:p>
          <a:p>
            <a:pPr lvl="0"/>
            <a:r>
              <a:rPr lang="en-US" sz="36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6 struct list *list = 0;</a:t>
            </a:r>
          </a:p>
          <a:p>
            <a:pPr lvl="0"/>
            <a:r>
              <a:rPr lang="en-US" sz="36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...</a:t>
            </a:r>
          </a:p>
          <a:p>
            <a:pPr lvl="0"/>
            <a:r>
              <a:rPr lang="en-US" sz="36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9 insert(int data)</a:t>
            </a:r>
          </a:p>
          <a:p>
            <a:pPr lvl="0"/>
            <a:r>
              <a:rPr lang="en-US" sz="36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10 {</a:t>
            </a:r>
          </a:p>
          <a:p>
            <a:pPr lvl="0"/>
            <a:r>
              <a:rPr lang="en-US" sz="36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11   struct list *l;</a:t>
            </a:r>
          </a:p>
          <a:p>
            <a:pPr lvl="0"/>
            <a:r>
              <a:rPr lang="en-US" sz="36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12</a:t>
            </a:r>
          </a:p>
          <a:p>
            <a:pPr lvl="0"/>
            <a:r>
              <a:rPr lang="en-US" sz="36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13   l = malloc(</a:t>
            </a:r>
            <a:r>
              <a:rPr lang="en-US" sz="36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sizeof</a:t>
            </a:r>
            <a:r>
              <a:rPr lang="en-US" sz="36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*l);</a:t>
            </a:r>
          </a:p>
          <a:p>
            <a:pPr lvl="0"/>
            <a:r>
              <a:rPr lang="en-US" sz="36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14   l-&gt;data = data;</a:t>
            </a:r>
          </a:p>
          <a:p>
            <a:pPr lvl="0"/>
            <a:r>
              <a:rPr lang="en-US" sz="36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15   l-&gt;next = list;</a:t>
            </a:r>
          </a:p>
          <a:p>
            <a:pPr lvl="0"/>
            <a:r>
              <a:rPr lang="en-US" sz="36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16   list = l;</a:t>
            </a:r>
          </a:p>
          <a:p>
            <a:pPr lvl="0"/>
            <a:r>
              <a:rPr lang="en-US" sz="36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17 }</a:t>
            </a:r>
          </a:p>
          <a:p>
            <a:pPr lvl="0"/>
            <a:endParaRPr lang="en-US" sz="3600" dirty="0">
              <a:solidFill>
                <a:srgbClr val="94476B"/>
              </a:solidFill>
              <a:latin typeface="FiraMono Nerd Font" panose="020B0509050000020004" pitchFamily="49" charset="0"/>
              <a:ea typeface="FiraMono Nerd Font" panose="020B05090500000200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4A26053-49ED-A1A0-6DF7-805D9752D16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114800" y="301320"/>
            <a:ext cx="5461200" cy="1262160"/>
          </a:xfrm>
        </p:spPr>
        <p:txBody>
          <a:bodyPr/>
          <a:lstStyle/>
          <a:p>
            <a:pPr lvl="0"/>
            <a:r>
              <a:rPr lang="en-US"/>
              <a:t>List implementation (no locks)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7EA1AA-3089-1B12-3B1B-0EEC67F9EEF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343400" y="2057400"/>
            <a:ext cx="5232600" cy="4096440"/>
          </a:xfrm>
        </p:spPr>
        <p:txBody>
          <a:bodyPr/>
          <a:lstStyle/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Insertion</a:t>
            </a:r>
          </a:p>
          <a:p>
            <a:pPr marL="914400" lvl="2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2800" dirty="0">
                <a:latin typeface="Liberation Sans" pitchFamily="18"/>
              </a:rPr>
              <a:t>Allocate new list element</a:t>
            </a:r>
          </a:p>
          <a:p>
            <a:pPr marL="457200" lvl="1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endParaRPr lang="en-US" sz="3200" dirty="0">
              <a:latin typeface="Liberation Sans" pitchFamily="18"/>
            </a:endParaRPr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E5849D84-65F9-9F62-B563-A2ADB14C7A2E}"/>
              </a:ext>
            </a:extLst>
          </p:cNvPr>
          <p:cNvSpPr/>
          <p:nvPr/>
        </p:nvSpPr>
        <p:spPr>
          <a:xfrm>
            <a:off x="914400" y="4456252"/>
            <a:ext cx="3200400" cy="601885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36720">
            <a:solidFill>
              <a:srgbClr val="FF0000"/>
            </a:solidFill>
            <a:prstDash val="solid"/>
          </a:ln>
        </p:spPr>
        <p:txBody>
          <a:bodyPr wrap="none" lIns="108000" tIns="62999" rIns="108000" bIns="62999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4B2B466-EB5D-AF1D-01A0-D0187E4F6B3D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5137200" y="4754520"/>
            <a:ext cx="3995280" cy="210348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Freeform 8">
            <a:extLst>
              <a:ext uri="{FF2B5EF4-FFF2-40B4-BE49-F238E27FC236}">
                <a16:creationId xmlns:a16="http://schemas.microsoft.com/office/drawing/2014/main" id="{E737DDD4-E21D-14FC-0CBE-C23E1DB3B14A}"/>
              </a:ext>
            </a:extLst>
          </p:cNvPr>
          <p:cNvSpPr/>
          <p:nvPr/>
        </p:nvSpPr>
        <p:spPr>
          <a:xfrm>
            <a:off x="4908600" y="4863296"/>
            <a:ext cx="913466" cy="53050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36720">
            <a:solidFill>
              <a:srgbClr val="FF0000"/>
            </a:solidFill>
            <a:prstDash val="solid"/>
          </a:ln>
        </p:spPr>
        <p:txBody>
          <a:bodyPr wrap="none" lIns="108000" tIns="62999" rIns="108000" bIns="62999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19C6509-7D03-8777-7B19-D4B746B4F9C8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457200"/>
            <a:ext cx="9071640" cy="6629400"/>
          </a:xfrm>
        </p:spPr>
        <p:txBody>
          <a:bodyPr>
            <a:normAutofit fontScale="47500" lnSpcReduction="20000"/>
          </a:bodyPr>
          <a:lstStyle/>
          <a:p>
            <a:pPr lvl="0"/>
            <a:r>
              <a:rPr lang="en-US" sz="3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 struct list {</a:t>
            </a:r>
          </a:p>
          <a:p>
            <a:pPr lvl="0"/>
            <a:r>
              <a:rPr lang="en-US" sz="36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2   int data;</a:t>
            </a:r>
          </a:p>
          <a:p>
            <a:pPr lvl="0"/>
            <a:r>
              <a:rPr lang="en-US" sz="36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3   struct list *next;</a:t>
            </a:r>
          </a:p>
          <a:p>
            <a:pPr lvl="0"/>
            <a:r>
              <a:rPr lang="en-US" sz="36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 };</a:t>
            </a:r>
          </a:p>
          <a:p>
            <a:pPr lvl="0"/>
            <a:r>
              <a:rPr lang="en-US" sz="36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...</a:t>
            </a:r>
          </a:p>
          <a:p>
            <a:pPr lvl="0"/>
            <a:r>
              <a:rPr lang="en-US" sz="36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6 struct list *list = 0;</a:t>
            </a:r>
          </a:p>
          <a:p>
            <a:pPr lvl="0"/>
            <a:r>
              <a:rPr lang="en-US" sz="36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...</a:t>
            </a:r>
          </a:p>
          <a:p>
            <a:pPr lvl="0"/>
            <a:r>
              <a:rPr lang="en-US" sz="36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9 insert(int data)</a:t>
            </a:r>
          </a:p>
          <a:p>
            <a:pPr lvl="0"/>
            <a:r>
              <a:rPr lang="en-US" sz="36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10 {</a:t>
            </a:r>
          </a:p>
          <a:p>
            <a:pPr lvl="0"/>
            <a:r>
              <a:rPr lang="en-US" sz="36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11   struct list *l;</a:t>
            </a:r>
          </a:p>
          <a:p>
            <a:pPr lvl="0"/>
            <a:r>
              <a:rPr lang="en-US" sz="36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12</a:t>
            </a:r>
          </a:p>
          <a:p>
            <a:pPr lvl="0"/>
            <a:r>
              <a:rPr lang="en-US" sz="36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13   l = malloc(</a:t>
            </a:r>
            <a:r>
              <a:rPr lang="en-US" sz="36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sizeof</a:t>
            </a:r>
            <a:r>
              <a:rPr lang="en-US" sz="36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*l);</a:t>
            </a:r>
          </a:p>
          <a:p>
            <a:pPr lvl="0"/>
            <a:r>
              <a:rPr lang="en-US" sz="36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14   l-&gt;data = data;</a:t>
            </a:r>
          </a:p>
          <a:p>
            <a:pPr lvl="0"/>
            <a:r>
              <a:rPr lang="en-US" sz="36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15   l-&gt;next = list;</a:t>
            </a:r>
          </a:p>
          <a:p>
            <a:pPr lvl="0"/>
            <a:r>
              <a:rPr lang="en-US" sz="36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16   list = l;</a:t>
            </a:r>
          </a:p>
          <a:p>
            <a:pPr lvl="0"/>
            <a:r>
              <a:rPr lang="en-US" sz="36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17 }</a:t>
            </a:r>
          </a:p>
          <a:p>
            <a:pPr lvl="0"/>
            <a:endParaRPr lang="en-US" sz="3600" dirty="0">
              <a:solidFill>
                <a:srgbClr val="94476B"/>
              </a:solidFill>
              <a:latin typeface="FiraMono Nerd Font" panose="020B0509050000020004" pitchFamily="49" charset="0"/>
              <a:ea typeface="FiraMono Nerd Font" panose="020B05090500000200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3216253-64C3-1B00-1DF4-006E36AEBF7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114800" y="301320"/>
            <a:ext cx="5461200" cy="1262160"/>
          </a:xfrm>
        </p:spPr>
        <p:txBody>
          <a:bodyPr/>
          <a:lstStyle/>
          <a:p>
            <a:pPr lvl="0"/>
            <a:r>
              <a:rPr lang="en-US"/>
              <a:t>List implementation (no locks)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FC264F-49B6-961D-3923-B9EA4B70703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343400" y="2057400"/>
            <a:ext cx="5232600" cy="4096440"/>
          </a:xfrm>
        </p:spPr>
        <p:txBody>
          <a:bodyPr/>
          <a:lstStyle/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Insertion</a:t>
            </a:r>
          </a:p>
          <a:p>
            <a:pPr marL="914400" lvl="2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2800" dirty="0">
                <a:latin typeface="Liberation Sans" pitchFamily="18"/>
              </a:rPr>
              <a:t>Allocate new list element</a:t>
            </a:r>
          </a:p>
          <a:p>
            <a:pPr marL="914400" lvl="2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2800" dirty="0">
                <a:latin typeface="Liberation Sans" pitchFamily="18"/>
              </a:rPr>
              <a:t>Save data into that element</a:t>
            </a:r>
          </a:p>
          <a:p>
            <a:pPr marL="457200" lvl="1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endParaRPr lang="en-US" sz="3200" dirty="0">
              <a:latin typeface="Liberation Sans" pitchFamily="18"/>
            </a:endParaRPr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D11A6934-5034-4A1F-FEB2-3BD2220F7D7E}"/>
              </a:ext>
            </a:extLst>
          </p:cNvPr>
          <p:cNvSpPr/>
          <p:nvPr/>
        </p:nvSpPr>
        <p:spPr>
          <a:xfrm>
            <a:off x="949125" y="5331075"/>
            <a:ext cx="2476982" cy="457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36720">
            <a:solidFill>
              <a:srgbClr val="FF0000"/>
            </a:solidFill>
            <a:prstDash val="solid"/>
          </a:ln>
        </p:spPr>
        <p:txBody>
          <a:bodyPr wrap="none" lIns="108000" tIns="62999" rIns="108000" bIns="62999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A9C07BE-ACC3-02E7-CE78-CF4E03E80FA8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5137200" y="4754520"/>
            <a:ext cx="3995280" cy="2103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95ADDDD-F2C5-9ADB-48C2-9A2EAEA67C88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457200"/>
            <a:ext cx="9071640" cy="6629400"/>
          </a:xfrm>
        </p:spPr>
        <p:txBody>
          <a:bodyPr>
            <a:normAutofit fontScale="47500" lnSpcReduction="20000"/>
          </a:bodyPr>
          <a:lstStyle/>
          <a:p>
            <a:pPr lvl="0"/>
            <a:r>
              <a:rPr lang="en-US" sz="3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 struct list {</a:t>
            </a:r>
          </a:p>
          <a:p>
            <a:pPr lvl="0"/>
            <a:r>
              <a:rPr lang="en-US" sz="36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2   int data;</a:t>
            </a:r>
          </a:p>
          <a:p>
            <a:pPr lvl="0"/>
            <a:r>
              <a:rPr lang="en-US" sz="36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3   struct list *next;</a:t>
            </a:r>
          </a:p>
          <a:p>
            <a:pPr lvl="0"/>
            <a:r>
              <a:rPr lang="en-US" sz="36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 };</a:t>
            </a:r>
          </a:p>
          <a:p>
            <a:pPr lvl="0"/>
            <a:r>
              <a:rPr lang="en-US" sz="36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...</a:t>
            </a:r>
          </a:p>
          <a:p>
            <a:pPr lvl="0"/>
            <a:r>
              <a:rPr lang="en-US" sz="36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6 struct list *list = 0;</a:t>
            </a:r>
          </a:p>
          <a:p>
            <a:pPr lvl="0"/>
            <a:r>
              <a:rPr lang="en-US" sz="36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...</a:t>
            </a:r>
          </a:p>
          <a:p>
            <a:pPr lvl="0"/>
            <a:r>
              <a:rPr lang="en-US" sz="36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9 insert(int data)</a:t>
            </a:r>
          </a:p>
          <a:p>
            <a:pPr lvl="0"/>
            <a:r>
              <a:rPr lang="en-US" sz="36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10 {</a:t>
            </a:r>
          </a:p>
          <a:p>
            <a:pPr lvl="0"/>
            <a:r>
              <a:rPr lang="en-US" sz="36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11   struct list *l;</a:t>
            </a:r>
          </a:p>
          <a:p>
            <a:pPr lvl="0"/>
            <a:r>
              <a:rPr lang="en-US" sz="36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12</a:t>
            </a:r>
          </a:p>
          <a:p>
            <a:pPr lvl="0"/>
            <a:r>
              <a:rPr lang="en-US" sz="36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13   l = malloc(</a:t>
            </a:r>
            <a:r>
              <a:rPr lang="en-US" sz="36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sizeof</a:t>
            </a:r>
            <a:r>
              <a:rPr lang="en-US" sz="36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*l);</a:t>
            </a:r>
          </a:p>
          <a:p>
            <a:pPr lvl="0"/>
            <a:r>
              <a:rPr lang="en-US" sz="36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14   l-&gt;data = data;</a:t>
            </a:r>
          </a:p>
          <a:p>
            <a:pPr lvl="0"/>
            <a:r>
              <a:rPr lang="en-US" sz="36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15   l-&gt;next = list;</a:t>
            </a:r>
          </a:p>
          <a:p>
            <a:pPr lvl="0"/>
            <a:r>
              <a:rPr lang="en-US" sz="36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16   list = l;</a:t>
            </a:r>
          </a:p>
          <a:p>
            <a:pPr lvl="0"/>
            <a:r>
              <a:rPr lang="en-US" sz="36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17 }</a:t>
            </a:r>
          </a:p>
          <a:p>
            <a:pPr lvl="0"/>
            <a:endParaRPr lang="en-US" sz="3600" dirty="0">
              <a:solidFill>
                <a:srgbClr val="94476B"/>
              </a:solidFill>
              <a:latin typeface="FiraMono Nerd Font" panose="020B0509050000020004" pitchFamily="49" charset="0"/>
              <a:ea typeface="FiraMono Nerd Font" panose="020B05090500000200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072F07C-D0E9-5E5E-60D9-2562F2ED8130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114800" y="301320"/>
            <a:ext cx="5461200" cy="1262160"/>
          </a:xfrm>
        </p:spPr>
        <p:txBody>
          <a:bodyPr/>
          <a:lstStyle/>
          <a:p>
            <a:pPr lvl="0"/>
            <a:r>
              <a:rPr lang="en-US"/>
              <a:t>List implementation (no locks)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F28933-21F8-9F62-B332-4A276297AC99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343400" y="2057400"/>
            <a:ext cx="5232600" cy="2697120"/>
          </a:xfrm>
        </p:spPr>
        <p:txBody>
          <a:bodyPr>
            <a:normAutofit lnSpcReduction="10000"/>
          </a:bodyPr>
          <a:lstStyle/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Insertion</a:t>
            </a:r>
          </a:p>
          <a:p>
            <a:pPr marL="914400" lvl="2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2800" dirty="0">
                <a:latin typeface="Liberation Sans" pitchFamily="18"/>
              </a:rPr>
              <a:t>Allocate new list element</a:t>
            </a:r>
          </a:p>
          <a:p>
            <a:pPr marL="914400" lvl="2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2800" dirty="0">
                <a:latin typeface="Liberation Sans" pitchFamily="18"/>
              </a:rPr>
              <a:t>Save data into that element</a:t>
            </a:r>
          </a:p>
          <a:p>
            <a:pPr marL="914400" lvl="2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2800" dirty="0">
                <a:latin typeface="Liberation Sans" pitchFamily="18"/>
              </a:rPr>
              <a:t>Insert into the list</a:t>
            </a:r>
          </a:p>
          <a:p>
            <a:pPr marL="457200" lvl="1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endParaRPr lang="en-US" sz="3200" dirty="0">
              <a:latin typeface="Liberation Sans" pitchFamily="18"/>
            </a:endParaRPr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BE70D54-D2C8-2886-A4FE-3513F2FF810C}"/>
              </a:ext>
            </a:extLst>
          </p:cNvPr>
          <p:cNvSpPr/>
          <p:nvPr/>
        </p:nvSpPr>
        <p:spPr>
          <a:xfrm>
            <a:off x="1030150" y="5335929"/>
            <a:ext cx="2233912" cy="78707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36720">
            <a:solidFill>
              <a:srgbClr val="FF0000"/>
            </a:solidFill>
            <a:prstDash val="solid"/>
          </a:ln>
        </p:spPr>
        <p:txBody>
          <a:bodyPr wrap="none" lIns="108000" tIns="62999" rIns="108000" bIns="62999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B6B297B-6681-D839-B8EB-879C8FDA38DC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5137200" y="4754520"/>
            <a:ext cx="3995280" cy="2103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8943A19-4863-7D18-0C0E-F66E88EA615B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503999" y="301320"/>
            <a:ext cx="9071640" cy="5851800"/>
          </a:xfrm>
        </p:spPr>
        <p:txBody>
          <a:bodyPr anchor="ctr"/>
          <a:lstStyle/>
          <a:p>
            <a:pPr lvl="0" algn="ctr"/>
            <a:r>
              <a:rPr lang="en-US"/>
              <a:t>Now what happens when two CPUs access the same list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BA0FD-4031-A0D8-19B3-3AB74C70625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114800" y="300600"/>
            <a:ext cx="5461200" cy="1262160"/>
          </a:xfrm>
        </p:spPr>
        <p:txBody>
          <a:bodyPr/>
          <a:lstStyle/>
          <a:p>
            <a:pPr lvl="0"/>
            <a:r>
              <a:rPr lang="en-US" sz="3600"/>
              <a:t>Request queue (e.g. pending disk requests)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35094FF-8888-9EFF-4506-4E13FB9CC26D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911599" y="1949400"/>
            <a:ext cx="6281280" cy="33066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964B798F-D50F-04D2-D470-370CA9113416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657600" y="5459040"/>
            <a:ext cx="5461200" cy="1536120"/>
          </a:xfrm>
        </p:spPr>
        <p:txBody>
          <a:bodyPr/>
          <a:lstStyle/>
          <a:p>
            <a:pPr marL="571500" lvl="0" indent="-571500" algn="l">
              <a:buSzPct val="100000"/>
              <a:buFont typeface="Arial" panose="020B0604020202020204" pitchFamily="34" charset="0"/>
              <a:buChar char="•"/>
            </a:pPr>
            <a:r>
              <a:rPr lang="en-US" sz="3600" dirty="0"/>
              <a:t> Linked list, list is pointer to the first element</a:t>
            </a:r>
            <a:br>
              <a:rPr lang="en-US" sz="3600" dirty="0"/>
            </a:br>
            <a:endParaRPr lang="en-US" sz="3600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F2420-3EF1-D71F-60DA-4D86294DCA4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114800" y="301320"/>
            <a:ext cx="5461200" cy="1262160"/>
          </a:xfrm>
        </p:spPr>
        <p:txBody>
          <a:bodyPr/>
          <a:lstStyle/>
          <a:p>
            <a:pPr lvl="0"/>
            <a:r>
              <a:rPr lang="en-US"/>
              <a:t>CPU1 allocates new request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4111FFA-EF2C-4E1B-5EEB-F6E7F0EA9A01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911599" y="1949400"/>
            <a:ext cx="6281280" cy="330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85A9E-9067-B533-2741-BEE5771BCAE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114800" y="301320"/>
            <a:ext cx="5461200" cy="1262160"/>
          </a:xfrm>
        </p:spPr>
        <p:txBody>
          <a:bodyPr/>
          <a:lstStyle/>
          <a:p>
            <a:pPr lvl="0"/>
            <a:r>
              <a:rPr lang="en-US"/>
              <a:t>CPU2 allocates new request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2FE3573-4FB5-9A67-CA99-AA8DFD8C45FA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948320" y="1951200"/>
            <a:ext cx="6281280" cy="330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29546F4-46F7-4360-67E3-5401F12A425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457200"/>
            <a:ext cx="9071640" cy="6629400"/>
          </a:xfrm>
        </p:spPr>
        <p:txBody>
          <a:bodyPr>
            <a:normAutofit/>
          </a:bodyPr>
          <a:lstStyle/>
          <a:p>
            <a:pPr lvl="0"/>
            <a:r>
              <a:rPr lang="en-US" sz="1600" b="1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1374 </a:t>
            </a:r>
            <a:r>
              <a:rPr lang="en-US" sz="1600" b="1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startothers</a:t>
            </a:r>
            <a:r>
              <a:rPr lang="en-US" sz="1600" b="1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(void)</a:t>
            </a:r>
          </a:p>
          <a:p>
            <a:pPr lvl="0"/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1375 {</a:t>
            </a:r>
          </a:p>
          <a:p>
            <a:pPr lvl="0"/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1384   code = P2V(0x7000);</a:t>
            </a:r>
          </a:p>
          <a:p>
            <a:pPr lvl="0"/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1385   </a:t>
            </a:r>
            <a:r>
              <a:rPr lang="en-US" sz="16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memmove</a:t>
            </a:r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(code, _</a:t>
            </a:r>
            <a:r>
              <a:rPr lang="en-US" sz="16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binary_entryother_start</a:t>
            </a:r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,</a:t>
            </a:r>
          </a:p>
          <a:p>
            <a:pPr lvl="0"/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             (</a:t>
            </a:r>
            <a:r>
              <a:rPr lang="en-US" sz="16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uint</a:t>
            </a:r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)_</a:t>
            </a:r>
            <a:r>
              <a:rPr lang="en-US" sz="16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binary_entryother_size</a:t>
            </a:r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);</a:t>
            </a:r>
          </a:p>
          <a:p>
            <a:pPr lvl="0"/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1386</a:t>
            </a:r>
          </a:p>
          <a:p>
            <a:pPr lvl="0"/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1387   for(c = </a:t>
            </a:r>
            <a:r>
              <a:rPr lang="en-US" sz="16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cpus</a:t>
            </a:r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; c &lt; </a:t>
            </a:r>
            <a:r>
              <a:rPr lang="en-US" sz="16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cpus+ncpu</a:t>
            </a:r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; </a:t>
            </a:r>
            <a:r>
              <a:rPr lang="en-US" sz="16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c++</a:t>
            </a:r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){</a:t>
            </a:r>
          </a:p>
          <a:p>
            <a:pPr lvl="0"/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1388     if(c == </a:t>
            </a:r>
            <a:r>
              <a:rPr lang="en-US" sz="16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cpus+cpunum</a:t>
            </a:r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()) // We’ve started already.</a:t>
            </a:r>
          </a:p>
          <a:p>
            <a:pPr lvl="0"/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1389       continue;</a:t>
            </a:r>
          </a:p>
          <a:p>
            <a:pPr lvl="0"/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...</a:t>
            </a:r>
          </a:p>
          <a:p>
            <a:pPr lvl="0"/>
            <a:r>
              <a:rPr lang="en-US" sz="16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1394     stack = </a:t>
            </a:r>
            <a:r>
              <a:rPr lang="en-US" sz="1600" dirty="0" err="1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kalloc</a:t>
            </a:r>
            <a:r>
              <a:rPr lang="en-US" sz="16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();</a:t>
            </a:r>
          </a:p>
          <a:p>
            <a:pPr lvl="0"/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1395     *(void**)(code−4) = stack + KSTACKSIZE;</a:t>
            </a:r>
          </a:p>
          <a:p>
            <a:pPr lvl="0"/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1396     *(void**)(code−8) = </a:t>
            </a:r>
            <a:r>
              <a:rPr lang="en-US" sz="16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mpenter</a:t>
            </a:r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;</a:t>
            </a:r>
          </a:p>
          <a:p>
            <a:pPr lvl="0"/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1397     *(int**)(code−12) = (void *) V2P(</a:t>
            </a:r>
            <a:r>
              <a:rPr lang="en-US" sz="16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entrypgdir</a:t>
            </a:r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);</a:t>
            </a:r>
          </a:p>
          <a:p>
            <a:pPr lvl="0"/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1398</a:t>
            </a:r>
          </a:p>
          <a:p>
            <a:pPr lvl="0"/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1399     </a:t>
            </a:r>
            <a:r>
              <a:rPr lang="en-US" sz="16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lapicstartap</a:t>
            </a:r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(c−&gt;</a:t>
            </a:r>
            <a:r>
              <a:rPr lang="en-US" sz="16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apicid</a:t>
            </a:r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, V2P(code));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A47F690-86CB-FB3E-9971-D7C4C678B83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115159" y="301320"/>
            <a:ext cx="5460840" cy="1262160"/>
          </a:xfrm>
        </p:spPr>
        <p:txBody>
          <a:bodyPr/>
          <a:lstStyle/>
          <a:p>
            <a:pPr lvl="0"/>
            <a:r>
              <a:rPr lang="en-US"/>
              <a:t>Start other CPUs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A10BEA-CF11-F74B-FA77-CA364D7D632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629400" y="1600200"/>
            <a:ext cx="3200760" cy="1829160"/>
          </a:xfrm>
        </p:spPr>
        <p:txBody>
          <a:bodyPr/>
          <a:lstStyle/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Allocate a new kernel stack for each CPU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D79115-AC11-BF56-0960-4CB65D9DD920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629400" y="3897774"/>
            <a:ext cx="3200760" cy="1829160"/>
          </a:xfrm>
        </p:spPr>
        <p:txBody>
          <a:bodyPr/>
          <a:lstStyle/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What will be running on this stack?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688AE5-FA11-D027-23CD-316B819B5E8D}"/>
              </a:ext>
            </a:extLst>
          </p:cNvPr>
          <p:cNvSpPr txBox="1"/>
          <p:nvPr/>
        </p:nvSpPr>
        <p:spPr>
          <a:xfrm>
            <a:off x="6088284" y="6800806"/>
            <a:ext cx="38312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hlinkClick r:id="rId3"/>
              </a:rPr>
              <a:t>PollEv.com/antonburtsev</a:t>
            </a:r>
            <a:endParaRPr lang="en-US" sz="2400"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08D22-5A69-CC41-3DC6-9718A64D6050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114800" y="301320"/>
            <a:ext cx="5461200" cy="1262160"/>
          </a:xfrm>
        </p:spPr>
        <p:txBody>
          <a:bodyPr/>
          <a:lstStyle/>
          <a:p>
            <a:pPr lvl="0"/>
            <a:r>
              <a:rPr lang="en-US"/>
              <a:t>CPUs 1 and 2 update next pointer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DB3DABE-686A-8F44-40BD-C96F54EA4628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275840" y="2326320"/>
            <a:ext cx="7552440" cy="36327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CAE1F-FC68-C410-92C1-E9ECC3B460F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114800" y="301320"/>
            <a:ext cx="5461200" cy="1262160"/>
          </a:xfrm>
        </p:spPr>
        <p:txBody>
          <a:bodyPr/>
          <a:lstStyle/>
          <a:p>
            <a:pPr lvl="0"/>
            <a:r>
              <a:rPr lang="en-US"/>
              <a:t>CPU1 updates head pointer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C6058E6-C23B-E6E4-D1D3-DA7733BEE6A9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911599" y="2091240"/>
            <a:ext cx="6281280" cy="39589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5BFCE-750D-A099-2200-68FA72D3BC36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114800" y="301320"/>
            <a:ext cx="5461200" cy="1262160"/>
          </a:xfrm>
        </p:spPr>
        <p:txBody>
          <a:bodyPr/>
          <a:lstStyle/>
          <a:p>
            <a:pPr lvl="0"/>
            <a:r>
              <a:rPr lang="en-US"/>
              <a:t>CPU2 updates head pointer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D889F4B-14E3-C5F4-6975-B9DA042F0AC8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911599" y="1965600"/>
            <a:ext cx="6281280" cy="41385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5BFCE-750D-A099-2200-68FA72D3BC36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114800" y="301320"/>
            <a:ext cx="5461200" cy="1262160"/>
          </a:xfrm>
        </p:spPr>
        <p:txBody>
          <a:bodyPr/>
          <a:lstStyle/>
          <a:p>
            <a:pPr lvl="0"/>
            <a:r>
              <a:rPr lang="en-US"/>
              <a:t>CPU2 updates head pointer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D889F4B-14E3-C5F4-6975-B9DA042F0AC8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911599" y="1965600"/>
            <a:ext cx="6281280" cy="413856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5C88252B-150D-4B27-8086-0C5CED6B2AE4}"/>
              </a:ext>
            </a:extLst>
          </p:cNvPr>
          <p:cNvSpPr txBox="1">
            <a:spLocks/>
          </p:cNvSpPr>
          <p:nvPr/>
        </p:nvSpPr>
        <p:spPr>
          <a:xfrm>
            <a:off x="504492" y="6675270"/>
            <a:ext cx="9071640" cy="4938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>
            <a:lvl1pPr marL="0" marR="0" indent="0" hangingPunct="0">
              <a:spcBef>
                <a:spcPts val="0"/>
              </a:spcBef>
              <a:spcAft>
                <a:spcPts val="1414"/>
              </a:spcAft>
              <a:tabLst/>
              <a:defRPr lang="en-US" sz="3200" b="0" i="0" u="none" strike="noStrike" kern="1200">
                <a:ln>
                  <a:noFill/>
                </a:ln>
                <a:latin typeface="Liberation Sans" pitchFamily="18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ysClr val="windowText" lastClr="000000"/>
                </a:solidFill>
              </a:rPr>
              <a:t>Is everything ok? Poll: </a:t>
            </a:r>
            <a:r>
              <a:rPr lang="en-US" b="0" i="0" u="none" strike="noStrike" dirty="0" err="1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Source Sans Pro" panose="020B0503030403020204" pitchFamily="34" charset="0"/>
              </a:rPr>
              <a:t>PollEv.com</a:t>
            </a:r>
            <a:r>
              <a:rPr lang="en-US" b="0" i="0" u="none" strike="noStrike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Source Sans Pro" panose="020B0503030403020204" pitchFamily="34" charset="0"/>
              </a:rPr>
              <a:t>/</a:t>
            </a:r>
            <a:r>
              <a:rPr lang="en-US" b="0" i="0" u="none" strike="noStrike" dirty="0" err="1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Source Sans Pro" panose="020B0503030403020204" pitchFamily="34" charset="0"/>
              </a:rPr>
              <a:t>antonburtsev</a:t>
            </a:r>
            <a:endParaRPr lang="en-US" b="0" i="0" u="none" strike="noStrike" dirty="0"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592532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CB44E-5DEF-28A9-A878-4252ACD08D6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114800" y="301320"/>
            <a:ext cx="5461200" cy="1262160"/>
          </a:xfrm>
        </p:spPr>
        <p:txBody>
          <a:bodyPr/>
          <a:lstStyle/>
          <a:p>
            <a:pPr lvl="0"/>
            <a:r>
              <a:rPr lang="en-US"/>
              <a:t>State after the race</a:t>
            </a:r>
            <a:br>
              <a:rPr lang="en-US"/>
            </a:br>
            <a:r>
              <a:rPr lang="en-US"/>
              <a:t>(red element is lost)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A67B0C0-4661-E8F8-ADE1-6DBB3E2DB0C5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911599" y="2001599"/>
            <a:ext cx="6281280" cy="41385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F46AC-9634-BFE4-00F6-B1AFB89966C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pPr lvl="0"/>
            <a:r>
              <a:rPr lang="en-US"/>
              <a:t>Mutual exclusion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D440AB-E215-0E6C-68CB-AE47101B2390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Only one CPU can update list at a time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D2B190F-F1B5-27BA-FA9F-3900FB7CDFFC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457200"/>
            <a:ext cx="9071640" cy="6629400"/>
          </a:xfrm>
        </p:spPr>
        <p:txBody>
          <a:bodyPr>
            <a:normAutofit fontScale="47500" lnSpcReduction="20000"/>
          </a:bodyPr>
          <a:lstStyle/>
          <a:p>
            <a:pPr lvl="0"/>
            <a:r>
              <a:rPr lang="en-US" sz="3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 struct list {</a:t>
            </a:r>
          </a:p>
          <a:p>
            <a:pPr lvl="0"/>
            <a:r>
              <a:rPr lang="en-US" sz="36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2   int data;</a:t>
            </a:r>
          </a:p>
          <a:p>
            <a:pPr lvl="0"/>
            <a:r>
              <a:rPr lang="en-US" sz="36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3   struct list *next;</a:t>
            </a:r>
          </a:p>
          <a:p>
            <a:pPr lvl="0"/>
            <a:r>
              <a:rPr lang="en-US" sz="36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 };</a:t>
            </a:r>
          </a:p>
          <a:p>
            <a:pPr lvl="0"/>
            <a:r>
              <a:rPr lang="en-US" sz="36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6 struct list *list = 0;</a:t>
            </a:r>
          </a:p>
          <a:p>
            <a:pPr lvl="0"/>
            <a:r>
              <a:rPr lang="en-US" sz="3600" dirty="0">
                <a:solidFill>
                  <a:srgbClr val="4700B8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 struct lock </a:t>
            </a:r>
            <a:r>
              <a:rPr lang="en-US" sz="3600" dirty="0" err="1">
                <a:solidFill>
                  <a:srgbClr val="4700B8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listlock</a:t>
            </a:r>
            <a:r>
              <a:rPr lang="en-US" sz="3600" dirty="0">
                <a:solidFill>
                  <a:srgbClr val="4700B8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;</a:t>
            </a:r>
          </a:p>
          <a:p>
            <a:pPr lvl="0"/>
            <a:r>
              <a:rPr lang="en-US" sz="36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9 insert(int data)</a:t>
            </a:r>
          </a:p>
          <a:p>
            <a:pPr lvl="0"/>
            <a:r>
              <a:rPr lang="en-US" sz="36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10 {</a:t>
            </a:r>
          </a:p>
          <a:p>
            <a:pPr lvl="0"/>
            <a:r>
              <a:rPr lang="en-US" sz="36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11   struct list *l;</a:t>
            </a:r>
          </a:p>
          <a:p>
            <a:pPr lvl="0"/>
            <a:r>
              <a:rPr lang="en-US" sz="36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13   l = malloc(</a:t>
            </a:r>
            <a:r>
              <a:rPr lang="en-US" sz="36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sizeof</a:t>
            </a:r>
            <a:r>
              <a:rPr lang="en-US" sz="36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*l);</a:t>
            </a:r>
          </a:p>
          <a:p>
            <a:pPr lvl="0"/>
            <a:r>
              <a:rPr lang="en-US" sz="3600" dirty="0">
                <a:solidFill>
                  <a:srgbClr val="4700B8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    acquire(&amp;</a:t>
            </a:r>
            <a:r>
              <a:rPr lang="en-US" sz="3600" dirty="0" err="1">
                <a:solidFill>
                  <a:srgbClr val="4700B8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listlock</a:t>
            </a:r>
            <a:r>
              <a:rPr lang="en-US" sz="3600" dirty="0">
                <a:solidFill>
                  <a:srgbClr val="4700B8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);</a:t>
            </a:r>
          </a:p>
          <a:p>
            <a:pPr lvl="0"/>
            <a:r>
              <a:rPr lang="en-US" sz="3600" dirty="0">
                <a:solidFill>
                  <a:srgbClr val="0066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14   l-&gt;data = data;</a:t>
            </a:r>
          </a:p>
          <a:p>
            <a:pPr lvl="0"/>
            <a:r>
              <a:rPr lang="en-US" sz="3600" dirty="0">
                <a:solidFill>
                  <a:srgbClr val="0066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15   l-&gt;next = list;</a:t>
            </a:r>
          </a:p>
          <a:p>
            <a:pPr lvl="0"/>
            <a:r>
              <a:rPr lang="en-US" sz="3600" dirty="0">
                <a:solidFill>
                  <a:srgbClr val="0066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16   list = l;</a:t>
            </a:r>
          </a:p>
          <a:p>
            <a:pPr lvl="0"/>
            <a:r>
              <a:rPr lang="en-US" sz="3600" dirty="0">
                <a:solidFill>
                  <a:srgbClr val="4700B8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    release(&amp;</a:t>
            </a:r>
            <a:r>
              <a:rPr lang="en-US" sz="3600" dirty="0" err="1">
                <a:solidFill>
                  <a:srgbClr val="4700B8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listlock</a:t>
            </a:r>
            <a:r>
              <a:rPr lang="en-US" sz="3600" dirty="0">
                <a:solidFill>
                  <a:srgbClr val="4700B8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);</a:t>
            </a:r>
          </a:p>
          <a:p>
            <a:pPr lvl="0"/>
            <a:r>
              <a:rPr lang="en-US" sz="36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17 }</a:t>
            </a:r>
          </a:p>
          <a:p>
            <a:pPr lvl="0"/>
            <a:endParaRPr lang="en-US" sz="3600" dirty="0">
              <a:solidFill>
                <a:srgbClr val="94476B"/>
              </a:solidFill>
              <a:latin typeface="FiraMono Nerd Font" panose="020B0509050000020004" pitchFamily="49" charset="0"/>
              <a:ea typeface="FiraMono Nerd Font" panose="020B05090500000200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483ED7-3862-BC76-F47A-F8A84D2B6EAE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114800" y="301320"/>
            <a:ext cx="5461200" cy="1262160"/>
          </a:xfrm>
        </p:spPr>
        <p:txBody>
          <a:bodyPr/>
          <a:lstStyle/>
          <a:p>
            <a:pPr lvl="0"/>
            <a:r>
              <a:rPr lang="en-US"/>
              <a:t>List implementation with locks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D47BA-BADB-219E-3C5B-137123DAD53D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29200" y="5029200"/>
            <a:ext cx="4546800" cy="914400"/>
          </a:xfrm>
        </p:spPr>
        <p:txBody>
          <a:bodyPr/>
          <a:lstStyle/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Critical section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E92C3-F7A9-ACB4-1EB6-FDE4FFDD2F8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7CD099-5B35-69F4-EFF0-FD04C93BE3C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How can we implement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acquire()</a:t>
            </a:r>
            <a:r>
              <a:rPr lang="en-US" dirty="0"/>
              <a:t>?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1A56EC6-611D-47EB-EF2D-FD2DFC8C10B9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457200"/>
            <a:ext cx="9071640" cy="6629400"/>
          </a:xfrm>
        </p:spPr>
        <p:txBody>
          <a:bodyPr>
            <a:normAutofit/>
          </a:bodyPr>
          <a:lstStyle/>
          <a:p>
            <a:pPr lvl="0"/>
            <a:endParaRPr lang="en-US" sz="2000" dirty="0">
              <a:solidFill>
                <a:srgbClr val="993366"/>
              </a:solidFill>
              <a:latin typeface="FiraMono Nerd Font" panose="020B0509050000020004" pitchFamily="49" charset="0"/>
              <a:ea typeface="FiraMono Nerd Font" panose="020B0509050000020004" pitchFamily="49" charset="0"/>
            </a:endParaRPr>
          </a:p>
          <a:p>
            <a:pPr lvl="0"/>
            <a:endParaRPr lang="en-US" sz="2000" dirty="0">
              <a:solidFill>
                <a:srgbClr val="993366"/>
              </a:solidFill>
              <a:latin typeface="FiraMono Nerd Font" panose="020B0509050000020004" pitchFamily="49" charset="0"/>
              <a:ea typeface="FiraMono Nerd Font" panose="020B0509050000020004" pitchFamily="49" charset="0"/>
            </a:endParaRPr>
          </a:p>
          <a:p>
            <a:pPr lvl="0"/>
            <a:endParaRPr lang="en-US" sz="2000" dirty="0">
              <a:solidFill>
                <a:srgbClr val="993366"/>
              </a:solidFill>
              <a:latin typeface="FiraMono Nerd Font" panose="020B0509050000020004" pitchFamily="49" charset="0"/>
              <a:ea typeface="FiraMono Nerd Font" panose="020B0509050000020004" pitchFamily="49" charset="0"/>
            </a:endParaRPr>
          </a:p>
          <a:p>
            <a:pPr lvl="0"/>
            <a:r>
              <a:rPr lang="en-US" sz="20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21 void</a:t>
            </a:r>
          </a:p>
          <a:p>
            <a:pPr lvl="0"/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22 acquire(struct spinlock *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lk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)</a:t>
            </a:r>
          </a:p>
          <a:p>
            <a:pPr lvl="0"/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23 {</a:t>
            </a:r>
          </a:p>
          <a:p>
            <a:pPr lvl="0"/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24   for(;;) {</a:t>
            </a:r>
          </a:p>
          <a:p>
            <a:pPr lvl="0"/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25     if(!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lk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-&gt;locked) {</a:t>
            </a:r>
          </a:p>
          <a:p>
            <a:pPr lvl="0"/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26       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lk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-&gt;locked = 1;</a:t>
            </a:r>
          </a:p>
          <a:p>
            <a:pPr lvl="0"/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27       break;</a:t>
            </a:r>
          </a:p>
          <a:p>
            <a:pPr lvl="0"/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28     }</a:t>
            </a:r>
          </a:p>
          <a:p>
            <a:pPr lvl="0"/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29   }</a:t>
            </a:r>
          </a:p>
          <a:p>
            <a:pPr lvl="0"/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30 }</a:t>
            </a:r>
          </a:p>
          <a:p>
            <a:pPr lvl="0"/>
            <a:endParaRPr lang="en-US" sz="2000" dirty="0">
              <a:solidFill>
                <a:srgbClr val="94476B"/>
              </a:solidFill>
              <a:latin typeface="FiraMono Nerd Font" panose="020B0509050000020004" pitchFamily="49" charset="0"/>
              <a:ea typeface="FiraMono Nerd Font" panose="020B05090500000200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A195580-2397-B696-2992-83D8467A890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114800" y="301320"/>
            <a:ext cx="5461200" cy="1262160"/>
          </a:xfrm>
        </p:spPr>
        <p:txBody>
          <a:bodyPr/>
          <a:lstStyle/>
          <a:p>
            <a:pPr lvl="0"/>
            <a:r>
              <a:rPr lang="en-US"/>
              <a:t>Spinlock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624A5D-179B-747D-90A4-C54B77A2BEE7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29200" y="2972160"/>
            <a:ext cx="4546800" cy="3886200"/>
          </a:xfrm>
        </p:spPr>
        <p:txBody>
          <a:bodyPr/>
          <a:lstStyle/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Spin until lock is 0</a:t>
            </a:r>
          </a:p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Set it to 1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9BF914D-6121-A499-FA01-97206F6266A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457200"/>
            <a:ext cx="9071640" cy="6629400"/>
          </a:xfrm>
        </p:spPr>
        <p:txBody>
          <a:bodyPr>
            <a:normAutofit/>
          </a:bodyPr>
          <a:lstStyle/>
          <a:p>
            <a:pPr lvl="0"/>
            <a:endParaRPr lang="en-US" sz="2000" dirty="0">
              <a:solidFill>
                <a:srgbClr val="993366"/>
              </a:solidFill>
              <a:latin typeface="FiraMono Nerd Font" panose="020B0509050000020004" pitchFamily="49" charset="0"/>
              <a:ea typeface="FiraMono Nerd Font" panose="020B0509050000020004" pitchFamily="49" charset="0"/>
            </a:endParaRPr>
          </a:p>
          <a:p>
            <a:pPr lvl="0"/>
            <a:endParaRPr lang="en-US" sz="2000" dirty="0">
              <a:solidFill>
                <a:srgbClr val="993366"/>
              </a:solidFill>
              <a:latin typeface="FiraMono Nerd Font" panose="020B0509050000020004" pitchFamily="49" charset="0"/>
              <a:ea typeface="FiraMono Nerd Font" panose="020B0509050000020004" pitchFamily="49" charset="0"/>
            </a:endParaRPr>
          </a:p>
          <a:p>
            <a:pPr lvl="0"/>
            <a:endParaRPr lang="en-US" sz="2000" dirty="0">
              <a:solidFill>
                <a:srgbClr val="993366"/>
              </a:solidFill>
              <a:latin typeface="FiraMono Nerd Font" panose="020B0509050000020004" pitchFamily="49" charset="0"/>
              <a:ea typeface="FiraMono Nerd Font" panose="020B0509050000020004" pitchFamily="49" charset="0"/>
            </a:endParaRPr>
          </a:p>
          <a:p>
            <a:pPr lvl="0"/>
            <a:r>
              <a:rPr lang="en-US" sz="20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21 void</a:t>
            </a:r>
          </a:p>
          <a:p>
            <a:pPr lvl="0"/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22 acquire(struct spinlock *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lk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)</a:t>
            </a:r>
          </a:p>
          <a:p>
            <a:pPr lvl="0"/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23 {</a:t>
            </a:r>
          </a:p>
          <a:p>
            <a:pPr lvl="0"/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24   for(;;) {</a:t>
            </a:r>
          </a:p>
          <a:p>
            <a:pPr lvl="0"/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25     if(!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lk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-&gt;locked) {</a:t>
            </a:r>
          </a:p>
          <a:p>
            <a:pPr lvl="0"/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26       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lk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-&gt;locked = 1;</a:t>
            </a:r>
          </a:p>
          <a:p>
            <a:pPr lvl="0"/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27       break;</a:t>
            </a:r>
          </a:p>
          <a:p>
            <a:pPr lvl="0"/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28     }</a:t>
            </a:r>
          </a:p>
          <a:p>
            <a:pPr lvl="0"/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29   }</a:t>
            </a:r>
          </a:p>
          <a:p>
            <a:pPr lvl="0"/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30 }</a:t>
            </a:r>
          </a:p>
          <a:p>
            <a:pPr lvl="0"/>
            <a:endParaRPr lang="en-US" sz="2000" dirty="0">
              <a:solidFill>
                <a:srgbClr val="94476B"/>
              </a:solidFill>
              <a:latin typeface="FiraMono Nerd Font" panose="020B0509050000020004" pitchFamily="49" charset="0"/>
              <a:ea typeface="FiraMono Nerd Font" panose="020B05090500000200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7DC7456-F3DD-4640-B47D-454679A73BD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114800" y="301320"/>
            <a:ext cx="5461200" cy="1262160"/>
          </a:xfrm>
        </p:spPr>
        <p:txBody>
          <a:bodyPr/>
          <a:lstStyle/>
          <a:p>
            <a:pPr lvl="0"/>
            <a:r>
              <a:rPr lang="en-US"/>
              <a:t>Still incorrect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60DB33-EA59-5A32-84E6-BD879B4BA77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29200" y="2971800"/>
            <a:ext cx="4546800" cy="3886200"/>
          </a:xfrm>
        </p:spPr>
        <p:txBody>
          <a:bodyPr>
            <a:normAutofit/>
          </a:bodyPr>
          <a:lstStyle/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Two CPUs can reach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line #25 </a:t>
            </a:r>
            <a:r>
              <a:rPr lang="en-US" dirty="0"/>
              <a:t>at the same time</a:t>
            </a:r>
          </a:p>
          <a:p>
            <a:pPr marL="457200" lvl="1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3200" dirty="0">
                <a:latin typeface="Liberation Sans" pitchFamily="18"/>
              </a:rPr>
              <a:t>See not locked, and</a:t>
            </a:r>
          </a:p>
          <a:p>
            <a:pPr marL="457200" lvl="1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3200" dirty="0">
                <a:latin typeface="Liberation Sans" pitchFamily="18"/>
              </a:rPr>
              <a:t>Acquire the lock</a:t>
            </a:r>
          </a:p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Lines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#25 </a:t>
            </a:r>
            <a:r>
              <a:rPr lang="en-US" dirty="0"/>
              <a:t>and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#26 </a:t>
            </a:r>
            <a:r>
              <a:rPr lang="en-US" dirty="0"/>
              <a:t>need to be atomic</a:t>
            </a:r>
            <a:endParaRPr lang="en-US" sz="3200" dirty="0">
              <a:latin typeface="Liberation Sans" pitchFamily="18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13B39F2-2D27-C2E1-5AF8-880B07BF1FE6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457200"/>
            <a:ext cx="9071640" cy="6629400"/>
          </a:xfrm>
        </p:spPr>
        <p:txBody>
          <a:bodyPr>
            <a:normAutofit/>
          </a:bodyPr>
          <a:lstStyle/>
          <a:p>
            <a:pPr lvl="0"/>
            <a:r>
              <a:rPr lang="en-US" sz="1600" b="1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1374 </a:t>
            </a:r>
            <a:r>
              <a:rPr lang="en-US" sz="1600" b="1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startothers</a:t>
            </a:r>
            <a:r>
              <a:rPr lang="en-US" sz="1600" b="1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(void)</a:t>
            </a:r>
          </a:p>
          <a:p>
            <a:pPr lvl="0"/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1375 {</a:t>
            </a:r>
          </a:p>
          <a:p>
            <a:pPr lvl="0"/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1384   code = P2V(0x7000);</a:t>
            </a:r>
          </a:p>
          <a:p>
            <a:pPr lvl="0"/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1385   </a:t>
            </a:r>
            <a:r>
              <a:rPr lang="en-US" sz="16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memmove</a:t>
            </a:r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(code, _</a:t>
            </a:r>
            <a:r>
              <a:rPr lang="en-US" sz="16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binary_entryother_start</a:t>
            </a:r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,</a:t>
            </a:r>
          </a:p>
          <a:p>
            <a:pPr lvl="0"/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             (</a:t>
            </a:r>
            <a:r>
              <a:rPr lang="en-US" sz="16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uint</a:t>
            </a:r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)_</a:t>
            </a:r>
            <a:r>
              <a:rPr lang="en-US" sz="16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binary_entryother_size</a:t>
            </a:r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);</a:t>
            </a:r>
          </a:p>
          <a:p>
            <a:pPr lvl="0"/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1386</a:t>
            </a:r>
          </a:p>
          <a:p>
            <a:pPr lvl="0"/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1387   for(c = </a:t>
            </a:r>
            <a:r>
              <a:rPr lang="en-US" sz="16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cpus</a:t>
            </a:r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; c &lt; </a:t>
            </a:r>
            <a:r>
              <a:rPr lang="en-US" sz="16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cpus+ncpu</a:t>
            </a:r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; </a:t>
            </a:r>
            <a:r>
              <a:rPr lang="en-US" sz="16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c++</a:t>
            </a:r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){</a:t>
            </a:r>
          </a:p>
          <a:p>
            <a:pPr lvl="0"/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1388     if(c == </a:t>
            </a:r>
            <a:r>
              <a:rPr lang="en-US" sz="16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cpus+cpunum</a:t>
            </a:r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()) // We’ve started already.</a:t>
            </a:r>
          </a:p>
          <a:p>
            <a:pPr lvl="0"/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1389       continue;</a:t>
            </a:r>
          </a:p>
          <a:p>
            <a:pPr lvl="0"/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...</a:t>
            </a:r>
          </a:p>
          <a:p>
            <a:pPr lvl="0"/>
            <a:r>
              <a:rPr lang="en-US" sz="16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1394     stack = </a:t>
            </a:r>
            <a:r>
              <a:rPr lang="en-US" sz="1600" dirty="0" err="1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kalloc</a:t>
            </a:r>
            <a:r>
              <a:rPr lang="en-US" sz="16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();</a:t>
            </a:r>
          </a:p>
          <a:p>
            <a:pPr lvl="0"/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1395     *(void**)(code−4) = stack + KSTACKSIZE;</a:t>
            </a:r>
          </a:p>
          <a:p>
            <a:pPr lvl="0"/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1396     *(void**)(code−8) = </a:t>
            </a:r>
            <a:r>
              <a:rPr lang="en-US" sz="16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mpenter</a:t>
            </a:r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;</a:t>
            </a:r>
          </a:p>
          <a:p>
            <a:pPr lvl="0"/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1397     *(int**)(code−12) = (void *) V2P(</a:t>
            </a:r>
            <a:r>
              <a:rPr lang="en-US" sz="16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entrypgdir</a:t>
            </a:r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);</a:t>
            </a:r>
          </a:p>
          <a:p>
            <a:pPr lvl="0"/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1398</a:t>
            </a:r>
          </a:p>
          <a:p>
            <a:pPr lvl="0"/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1399     </a:t>
            </a:r>
            <a:r>
              <a:rPr lang="en-US" sz="16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lapicstartap</a:t>
            </a:r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(c−&gt;</a:t>
            </a:r>
            <a:r>
              <a:rPr lang="en-US" sz="16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apicid</a:t>
            </a:r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, V2P(code));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5BF49E1-E264-7446-7958-09BEE82382F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115159" y="301320"/>
            <a:ext cx="5460840" cy="1262160"/>
          </a:xfrm>
        </p:spPr>
        <p:txBody>
          <a:bodyPr/>
          <a:lstStyle/>
          <a:p>
            <a:pPr lvl="0"/>
            <a:r>
              <a:rPr lang="en-US"/>
              <a:t>Start other CPUs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9E99E7-3E47-ADE3-3B68-9E91236B7B77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629400" y="1600200"/>
            <a:ext cx="3200760" cy="1829160"/>
          </a:xfrm>
        </p:spPr>
        <p:txBody>
          <a:bodyPr/>
          <a:lstStyle/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Allocate a new kernel stack for each CPU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72651A-2111-C7B0-C92E-81EA405976A6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629400" y="3886200"/>
            <a:ext cx="3200760" cy="1829160"/>
          </a:xfrm>
        </p:spPr>
        <p:txBody>
          <a:bodyPr>
            <a:normAutofit fontScale="92500" lnSpcReduction="10000"/>
          </a:bodyPr>
          <a:lstStyle/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What will be running on this stack?</a:t>
            </a:r>
          </a:p>
          <a:p>
            <a:pPr marL="457200" lvl="1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3200" dirty="0">
                <a:solidFill>
                  <a:srgbClr val="0066CC"/>
                </a:solidFill>
                <a:latin typeface="Liberation Sans" pitchFamily="18"/>
              </a:rPr>
              <a:t>Scheduler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373C5-0637-5F6C-9D32-BAE0BF1D2E3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3999" y="593846"/>
            <a:ext cx="9071640" cy="677108"/>
          </a:xfrm>
        </p:spPr>
        <p:txBody>
          <a:bodyPr>
            <a:spAutoFit/>
          </a:bodyPr>
          <a:lstStyle/>
          <a:p>
            <a:pPr lvl="0"/>
            <a:r>
              <a:rPr lang="en-US" dirty="0"/>
              <a:t>Compare and swap: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xchg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7F4E47-4892-0CA9-E006-9516E2250E0D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/>
            <a:endParaRPr lang="en-US" sz="3600">
              <a:solidFill>
                <a:srgbClr val="993366"/>
              </a:solidFill>
              <a:latin typeface="LMMono10" pitchFamily="17"/>
            </a:endParaRPr>
          </a:p>
          <a:p>
            <a:pPr lvl="0"/>
            <a:endParaRPr lang="en-US" sz="3600">
              <a:solidFill>
                <a:srgbClr val="993366"/>
              </a:solidFill>
              <a:latin typeface="LMMono10" pitchFamily="17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B135C6-5854-B742-3F41-7DBA7A1225AC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4360" y="1769400"/>
            <a:ext cx="9071640" cy="4384440"/>
          </a:xfrm>
        </p:spPr>
        <p:txBody>
          <a:bodyPr/>
          <a:lstStyle/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Swap a word in memory with a new value</a:t>
            </a:r>
          </a:p>
          <a:p>
            <a:pPr marL="457200" lvl="1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3200" dirty="0">
                <a:latin typeface="Liberation Sans" pitchFamily="18"/>
              </a:rPr>
              <a:t>Return old value</a:t>
            </a:r>
          </a:p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CF9E770-D1B9-A555-2622-CE07667E75D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457200"/>
            <a:ext cx="9071640" cy="6629400"/>
          </a:xfrm>
        </p:spPr>
        <p:txBody>
          <a:bodyPr>
            <a:normAutofit/>
          </a:bodyPr>
          <a:lstStyle/>
          <a:p>
            <a:pPr lvl="0"/>
            <a:endParaRPr lang="en-US" sz="2000" dirty="0">
              <a:solidFill>
                <a:srgbClr val="993366"/>
              </a:solidFill>
              <a:latin typeface="FiraMono Nerd Font" panose="020B0509050000020004" pitchFamily="49" charset="0"/>
              <a:ea typeface="FiraMono Nerd Font" panose="020B0509050000020004" pitchFamily="49" charset="0"/>
            </a:endParaRPr>
          </a:p>
          <a:p>
            <a:pPr lvl="0"/>
            <a:endParaRPr lang="en-US" sz="2000" dirty="0">
              <a:solidFill>
                <a:srgbClr val="993366"/>
              </a:solidFill>
              <a:latin typeface="FiraMono Nerd Font" panose="020B0509050000020004" pitchFamily="49" charset="0"/>
              <a:ea typeface="FiraMono Nerd Font" panose="020B0509050000020004" pitchFamily="49" charset="0"/>
            </a:endParaRPr>
          </a:p>
          <a:p>
            <a:pPr lvl="0"/>
            <a:r>
              <a:rPr lang="en-US" sz="20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1573 void</a:t>
            </a:r>
          </a:p>
          <a:p>
            <a:pPr lvl="0"/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1574 acquire(struct spinlock *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lk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)</a:t>
            </a:r>
          </a:p>
          <a:p>
            <a:pPr lvl="0"/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1575 {</a:t>
            </a:r>
          </a:p>
          <a:p>
            <a:pPr lvl="0"/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...</a:t>
            </a:r>
          </a:p>
          <a:p>
            <a:pPr lvl="0"/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1580   // The 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xchg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is atomic.</a:t>
            </a:r>
          </a:p>
          <a:p>
            <a:pPr lvl="0"/>
            <a:r>
              <a:rPr lang="en-US" sz="20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1581   while(</a:t>
            </a:r>
            <a:r>
              <a:rPr lang="en-US" sz="2000" dirty="0" err="1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xchg</a:t>
            </a:r>
            <a:r>
              <a:rPr lang="en-US" sz="20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(&amp;</a:t>
            </a:r>
            <a:r>
              <a:rPr lang="en-US" sz="2000" dirty="0" err="1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lk</a:t>
            </a:r>
            <a:r>
              <a:rPr lang="en-US" sz="20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−&gt;locked, 1) != 0)</a:t>
            </a:r>
          </a:p>
          <a:p>
            <a:pPr lvl="0"/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1582     ;</a:t>
            </a:r>
          </a:p>
          <a:p>
            <a:pPr lvl="0"/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...</a:t>
            </a:r>
          </a:p>
          <a:p>
            <a:pPr lvl="0"/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1592 }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2DBD2B0-D576-3288-F4EF-77413337260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114800" y="301320"/>
            <a:ext cx="5461200" cy="1262160"/>
          </a:xfrm>
        </p:spPr>
        <p:txBody>
          <a:bodyPr/>
          <a:lstStyle/>
          <a:p>
            <a:pPr lvl="0"/>
            <a:r>
              <a:rPr lang="en-US"/>
              <a:t>Correct implementation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EF27070-3E4F-BBE6-6AE1-08D03CCF4079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457200"/>
            <a:ext cx="9071640" cy="6629400"/>
          </a:xfrm>
        </p:spPr>
        <p:txBody>
          <a:bodyPr>
            <a:normAutofit/>
          </a:bodyPr>
          <a:lstStyle/>
          <a:p>
            <a:pPr lvl="0"/>
            <a:endParaRPr lang="en-US" sz="2000" dirty="0">
              <a:solidFill>
                <a:srgbClr val="993366"/>
              </a:solidFill>
              <a:latin typeface="FiraMono Nerd Font" panose="020B0509050000020004" pitchFamily="49" charset="0"/>
              <a:ea typeface="FiraMono Nerd Font" panose="020B0509050000020004" pitchFamily="49" charset="0"/>
            </a:endParaRPr>
          </a:p>
          <a:p>
            <a:pPr lvl="0"/>
            <a:r>
              <a:rPr lang="en-US" sz="20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0568 static inline </a:t>
            </a:r>
            <a:r>
              <a:rPr lang="en-US" sz="20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uint</a:t>
            </a:r>
            <a:endParaRPr lang="en-US" sz="2000" dirty="0">
              <a:solidFill>
                <a:srgbClr val="993366"/>
              </a:solidFill>
              <a:latin typeface="FiraMono Nerd Font" panose="020B0509050000020004" pitchFamily="49" charset="0"/>
              <a:ea typeface="FiraMono Nerd Font" panose="020B0509050000020004" pitchFamily="49" charset="0"/>
            </a:endParaRPr>
          </a:p>
          <a:p>
            <a:pPr lvl="0"/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0569 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xchg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(volatile 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uint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*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addr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, 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uint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newval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)</a:t>
            </a:r>
          </a:p>
          <a:p>
            <a:pPr lvl="0"/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0570 {</a:t>
            </a:r>
          </a:p>
          <a:p>
            <a:pPr lvl="0"/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0571   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uint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result;</a:t>
            </a:r>
          </a:p>
          <a:p>
            <a:pPr lvl="0"/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0572</a:t>
            </a:r>
          </a:p>
          <a:p>
            <a:pPr lvl="0"/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0573   // The + in "+m" denotes a read−modify−write  </a:t>
            </a:r>
          </a:p>
          <a:p>
            <a:pPr lvl="0"/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         operand.</a:t>
            </a:r>
          </a:p>
          <a:p>
            <a:pPr lvl="0"/>
            <a:r>
              <a:rPr lang="en-US" sz="20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0574   </a:t>
            </a:r>
            <a:r>
              <a:rPr lang="en-US" sz="2000" dirty="0" err="1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asm</a:t>
            </a:r>
            <a:r>
              <a:rPr lang="en-US" sz="20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volatile("lock; </a:t>
            </a:r>
            <a:r>
              <a:rPr lang="en-US" sz="2000" dirty="0" err="1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xchgl</a:t>
            </a:r>
            <a:r>
              <a:rPr lang="en-US" sz="20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%0, %1" :</a:t>
            </a:r>
          </a:p>
          <a:p>
            <a:pPr lvl="0"/>
            <a:r>
              <a:rPr lang="en-US" sz="20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0575                "+m" (*</a:t>
            </a:r>
            <a:r>
              <a:rPr lang="en-US" sz="2000" dirty="0" err="1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addr</a:t>
            </a:r>
            <a:r>
              <a:rPr lang="en-US" sz="20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), "=a" (result) :</a:t>
            </a:r>
          </a:p>
          <a:p>
            <a:pPr lvl="0"/>
            <a:r>
              <a:rPr lang="en-US" sz="20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0576                "1" (</a:t>
            </a:r>
            <a:r>
              <a:rPr lang="en-US" sz="2000" dirty="0" err="1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newval</a:t>
            </a:r>
            <a:r>
              <a:rPr lang="en-US" sz="20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) :</a:t>
            </a:r>
          </a:p>
          <a:p>
            <a:pPr lvl="0"/>
            <a:r>
              <a:rPr lang="en-US" sz="20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0577                "cc");</a:t>
            </a:r>
          </a:p>
          <a:p>
            <a:pPr lvl="0"/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0578   return result;</a:t>
            </a:r>
          </a:p>
          <a:p>
            <a:pPr lvl="0"/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0579 }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26E54CB-038C-8ACE-326A-FABACFE4A877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114800" y="301320"/>
            <a:ext cx="5461200" cy="1262160"/>
          </a:xfrm>
        </p:spPr>
        <p:txBody>
          <a:bodyPr/>
          <a:lstStyle/>
          <a:p>
            <a:pPr lvl="0"/>
            <a:r>
              <a:rPr lang="en-US" dirty="0" err="1"/>
              <a:t>xchg</a:t>
            </a:r>
            <a:r>
              <a:rPr lang="en-US" dirty="0"/>
              <a:t> instruction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F990A65-520D-92EA-4426-B10B3AC3D283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457200"/>
            <a:ext cx="9071640" cy="6629400"/>
          </a:xfrm>
        </p:spPr>
        <p:txBody>
          <a:bodyPr>
            <a:normAutofit/>
          </a:bodyPr>
          <a:lstStyle/>
          <a:p>
            <a:pPr lvl="0"/>
            <a:endParaRPr lang="en-US" sz="1500" dirty="0">
              <a:solidFill>
                <a:srgbClr val="993366"/>
              </a:solidFill>
              <a:latin typeface="FiraMono Nerd Font" panose="020B0509050000020004" pitchFamily="49" charset="0"/>
              <a:ea typeface="FiraMono Nerd Font" panose="020B0509050000020004" pitchFamily="49" charset="0"/>
            </a:endParaRPr>
          </a:p>
          <a:p>
            <a:pPr lvl="0"/>
            <a:endParaRPr lang="en-US" sz="1500" dirty="0">
              <a:solidFill>
                <a:srgbClr val="993366"/>
              </a:solidFill>
              <a:latin typeface="FiraMono Nerd Font" panose="020B0509050000020004" pitchFamily="49" charset="0"/>
              <a:ea typeface="FiraMono Nerd Font" panose="020B0509050000020004" pitchFamily="49" charset="0"/>
            </a:endParaRPr>
          </a:p>
          <a:p>
            <a:pPr lvl="0"/>
            <a:r>
              <a:rPr lang="en-US" sz="15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1573 void</a:t>
            </a:r>
          </a:p>
          <a:p>
            <a:pPr lvl="0"/>
            <a:r>
              <a:rPr lang="en-US" sz="15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1574 acquire(struct spinlock *</a:t>
            </a:r>
            <a:r>
              <a:rPr lang="en-US" sz="15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lk</a:t>
            </a:r>
            <a:r>
              <a:rPr lang="en-US" sz="15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)</a:t>
            </a:r>
          </a:p>
          <a:p>
            <a:pPr lvl="0"/>
            <a:r>
              <a:rPr lang="en-US" sz="15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1575 {</a:t>
            </a:r>
          </a:p>
          <a:p>
            <a:pPr lvl="0"/>
            <a:r>
              <a:rPr lang="en-US" sz="15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...</a:t>
            </a:r>
          </a:p>
          <a:p>
            <a:pPr lvl="0"/>
            <a:r>
              <a:rPr lang="en-US" sz="15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1580   // The </a:t>
            </a:r>
            <a:r>
              <a:rPr lang="en-US" sz="15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xchg</a:t>
            </a:r>
            <a:r>
              <a:rPr lang="en-US" sz="15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is atomic.</a:t>
            </a:r>
          </a:p>
          <a:p>
            <a:pPr lvl="0"/>
            <a:r>
              <a:rPr lang="en-US" sz="15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1581   while(</a:t>
            </a:r>
            <a:r>
              <a:rPr lang="en-US" sz="15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xchg</a:t>
            </a:r>
            <a:r>
              <a:rPr lang="en-US" sz="15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(&amp;</a:t>
            </a:r>
            <a:r>
              <a:rPr lang="en-US" sz="15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lk</a:t>
            </a:r>
            <a:r>
              <a:rPr lang="en-US" sz="15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−&gt;locked, 1) != 0)</a:t>
            </a:r>
          </a:p>
          <a:p>
            <a:pPr lvl="0"/>
            <a:r>
              <a:rPr lang="en-US" sz="15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1582     ;</a:t>
            </a:r>
          </a:p>
          <a:p>
            <a:pPr lvl="0"/>
            <a:r>
              <a:rPr lang="en-US" sz="15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1584   // Tell the C compiler and the processor to not move loads or stores</a:t>
            </a:r>
          </a:p>
          <a:p>
            <a:pPr lvl="0"/>
            <a:r>
              <a:rPr lang="en-US" sz="15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1585   // past this point, to ensure that the critical section’s memory</a:t>
            </a:r>
          </a:p>
          <a:p>
            <a:pPr lvl="0"/>
            <a:r>
              <a:rPr lang="en-US" sz="15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1586   // references happen after the lock is acquired.</a:t>
            </a:r>
          </a:p>
          <a:p>
            <a:pPr lvl="0"/>
            <a:r>
              <a:rPr lang="en-US" sz="15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1587   __</a:t>
            </a:r>
            <a:r>
              <a:rPr lang="en-US" sz="1500" dirty="0" err="1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sync_synchronize</a:t>
            </a:r>
            <a:r>
              <a:rPr lang="en-US" sz="15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();</a:t>
            </a:r>
          </a:p>
          <a:p>
            <a:pPr lvl="0"/>
            <a:r>
              <a:rPr lang="en-US" sz="15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...</a:t>
            </a:r>
          </a:p>
          <a:p>
            <a:pPr lvl="0"/>
            <a:r>
              <a:rPr lang="en-US" sz="15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1592 }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272D271-3E36-4FF4-FEC2-F07907621B75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114800" y="301320"/>
            <a:ext cx="5461200" cy="1262160"/>
          </a:xfrm>
        </p:spPr>
        <p:txBody>
          <a:bodyPr/>
          <a:lstStyle/>
          <a:p>
            <a:pPr lvl="0"/>
            <a:r>
              <a:rPr lang="en-US"/>
              <a:t>Correct implementation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9A45C32B-1E85-AF06-CEFB-D062472A475E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503999" y="301320"/>
            <a:ext cx="9071640" cy="5851800"/>
          </a:xfrm>
        </p:spPr>
        <p:txBody>
          <a:bodyPr anchor="ctr"/>
          <a:lstStyle/>
          <a:p>
            <a:pPr lvl="0" algn="ctr"/>
            <a:r>
              <a:rPr lang="en-US"/>
              <a:t>Deadlocks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6BE42-17B2-F429-AB34-04917379A84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pPr lvl="0"/>
            <a:r>
              <a:rPr lang="en-US"/>
              <a:t>		Deadlocks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85317D-367D-AE54-E60D-67E219792896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/>
            <a:endParaRPr lang="en-US" sz="3600">
              <a:solidFill>
                <a:srgbClr val="993366"/>
              </a:solidFill>
              <a:latin typeface="LMMono10" pitchFamily="17"/>
            </a:endParaRPr>
          </a:p>
          <a:p>
            <a:pPr lvl="0"/>
            <a:endParaRPr lang="en-US" sz="3600">
              <a:solidFill>
                <a:srgbClr val="993366"/>
              </a:solidFill>
              <a:latin typeface="LMMono10" pitchFamily="17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80D355-0F19-D88C-7B88-EA9516E55CD7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652320" y="2751840"/>
            <a:ext cx="8948880" cy="34203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06A2E-2E8A-5293-B242-A6B14D5222C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Lock ordering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9CE220-900C-4736-A522-7398DCF8F826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Locks need to be acquired in the same order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F557E-973D-A9E1-D7BD-E18D03EDB67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pPr lvl="0"/>
            <a:r>
              <a:rPr lang="en-US"/>
              <a:t>Locks and interrupts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32D4BA-BE4C-1F2B-DC7E-072A73BFA537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/>
            <a:endParaRPr lang="en-US" sz="3600">
              <a:solidFill>
                <a:srgbClr val="993366"/>
              </a:solidFill>
              <a:latin typeface="LMMono10" pitchFamily="17"/>
            </a:endParaRPr>
          </a:p>
          <a:p>
            <a:pPr lvl="0"/>
            <a:endParaRPr lang="en-US" sz="3600">
              <a:solidFill>
                <a:srgbClr val="993366"/>
              </a:solidFill>
              <a:latin typeface="LMMono10" pitchFamily="17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8257D8-A9FC-2435-7880-A1C750515AED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4360" y="1769400"/>
            <a:ext cx="9071640" cy="4384440"/>
          </a:xfrm>
        </p:spPr>
        <p:txBody>
          <a:bodyPr/>
          <a:lstStyle/>
          <a:p>
            <a:pPr lvl="0"/>
            <a:endParaRPr lang="en-US"/>
          </a:p>
          <a:p>
            <a:pPr lvl="0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06A814-8A99-8CD1-D170-7C3DE08755B9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628280" y="2512080"/>
            <a:ext cx="6601320" cy="41173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50036-C6A0-B652-77CB-5A1E9B3182D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pPr lvl="0"/>
            <a:r>
              <a:rPr lang="en-US"/>
              <a:t>Locks and interrupts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B81DD7-EC7C-13F1-CB60-1743366A4A3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/>
            <a:endParaRPr lang="en-US" sz="3600">
              <a:solidFill>
                <a:srgbClr val="993366"/>
              </a:solidFill>
              <a:latin typeface="LMMono10" pitchFamily="17"/>
            </a:endParaRPr>
          </a:p>
          <a:p>
            <a:pPr lvl="0"/>
            <a:endParaRPr lang="en-US" sz="3600">
              <a:solidFill>
                <a:srgbClr val="993366"/>
              </a:solidFill>
              <a:latin typeface="LMMono10" pitchFamily="17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D21984-1286-CC94-B274-B24DBA85E2D9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4360" y="1769400"/>
            <a:ext cx="9071640" cy="4384440"/>
          </a:xfrm>
        </p:spPr>
        <p:txBody>
          <a:bodyPr/>
          <a:lstStyle/>
          <a:p>
            <a:pPr lvl="0"/>
            <a:endParaRPr lang="en-US"/>
          </a:p>
          <a:p>
            <a:pPr lvl="0"/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FD12D9-D20A-2325-E9A6-9636B31072F9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4360" y="1769040"/>
            <a:ext cx="9071640" cy="4384800"/>
          </a:xfrm>
        </p:spPr>
        <p:txBody>
          <a:bodyPr/>
          <a:lstStyle/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Never hold a lock with interrupts enabled</a:t>
            </a: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479B066-1FCA-FA11-AEDA-D253FB30C78F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457200"/>
            <a:ext cx="9071640" cy="6629400"/>
          </a:xfrm>
        </p:spPr>
        <p:txBody>
          <a:bodyPr>
            <a:normAutofit/>
          </a:bodyPr>
          <a:lstStyle/>
          <a:p>
            <a:pPr lvl="0"/>
            <a:r>
              <a:rPr lang="en-US" sz="20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1573 void</a:t>
            </a:r>
          </a:p>
          <a:p>
            <a:pPr lvl="0"/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1574 acquire(struct spinlock *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lk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)</a:t>
            </a:r>
          </a:p>
          <a:p>
            <a:pPr lvl="0"/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1575 {</a:t>
            </a:r>
          </a:p>
          <a:p>
            <a:pPr lvl="0"/>
            <a:r>
              <a:rPr lang="en-US" sz="20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1576   </a:t>
            </a:r>
            <a:r>
              <a:rPr lang="en-US" sz="2000" dirty="0" err="1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pushcli</a:t>
            </a:r>
            <a:r>
              <a:rPr lang="en-US" sz="20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(); // disable interrupts to avoid deadlock.</a:t>
            </a:r>
          </a:p>
          <a:p>
            <a:pPr lvl="0"/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1577   if(holding(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lk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))</a:t>
            </a:r>
          </a:p>
          <a:p>
            <a:pPr lvl="0"/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1578     panic("acquire");</a:t>
            </a:r>
          </a:p>
          <a:p>
            <a:pPr lvl="0"/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1580   // The 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xchg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is atomic.</a:t>
            </a:r>
          </a:p>
          <a:p>
            <a:pPr lvl="0"/>
            <a:r>
              <a:rPr lang="en-US" sz="20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1581   while(</a:t>
            </a:r>
            <a:r>
              <a:rPr lang="en-US" sz="20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xchg</a:t>
            </a:r>
            <a:r>
              <a:rPr lang="en-US" sz="20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(&amp;</a:t>
            </a:r>
            <a:r>
              <a:rPr lang="en-US" sz="20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lk</a:t>
            </a:r>
            <a:r>
              <a:rPr lang="en-US" sz="20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−&gt;locked, 1) != 0)</a:t>
            </a:r>
          </a:p>
          <a:p>
            <a:pPr lvl="0"/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1582     ;</a:t>
            </a:r>
          </a:p>
          <a:p>
            <a:pPr lvl="0"/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...</a:t>
            </a:r>
          </a:p>
          <a:p>
            <a:pPr lvl="0"/>
            <a:r>
              <a:rPr lang="en-US" sz="20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1587   __</a:t>
            </a:r>
            <a:r>
              <a:rPr lang="en-US" sz="20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sync_synchronize</a:t>
            </a:r>
            <a:r>
              <a:rPr lang="en-US" sz="20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();</a:t>
            </a:r>
          </a:p>
          <a:p>
            <a:pPr lvl="0"/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...</a:t>
            </a:r>
          </a:p>
          <a:p>
            <a:pPr lvl="0"/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1592 }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C9B7BD9-FF78-75DF-E71B-98A27B7E28A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368600" y="6053040"/>
            <a:ext cx="5461200" cy="1262160"/>
          </a:xfrm>
        </p:spPr>
        <p:txBody>
          <a:bodyPr/>
          <a:lstStyle/>
          <a:p>
            <a:pPr lvl="0"/>
            <a:r>
              <a:rPr lang="en-US"/>
              <a:t>Disabling interrupts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783F4F5-C3A3-1FDD-320E-08A47AFB4FA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457200"/>
            <a:ext cx="9071640" cy="6629400"/>
          </a:xfrm>
        </p:spPr>
        <p:txBody>
          <a:bodyPr>
            <a:normAutofit/>
          </a:bodyPr>
          <a:lstStyle/>
          <a:p>
            <a:pPr lvl="0"/>
            <a:r>
              <a:rPr lang="en-US" sz="1600" b="1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1374 </a:t>
            </a:r>
            <a:r>
              <a:rPr lang="en-US" sz="1600" b="1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startothers</a:t>
            </a:r>
            <a:r>
              <a:rPr lang="en-US" sz="1600" b="1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(void)</a:t>
            </a:r>
          </a:p>
          <a:p>
            <a:pPr lvl="0"/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1375 {</a:t>
            </a:r>
          </a:p>
          <a:p>
            <a:pPr lvl="0"/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1384   code = P2V(0x7000);</a:t>
            </a:r>
          </a:p>
          <a:p>
            <a:pPr lvl="0"/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1385   </a:t>
            </a:r>
            <a:r>
              <a:rPr lang="en-US" sz="16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memmove</a:t>
            </a:r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(code, _</a:t>
            </a:r>
            <a:r>
              <a:rPr lang="en-US" sz="16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binary_entryother_start</a:t>
            </a:r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,</a:t>
            </a:r>
          </a:p>
          <a:p>
            <a:pPr lvl="0"/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             (</a:t>
            </a:r>
            <a:r>
              <a:rPr lang="en-US" sz="16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uint</a:t>
            </a:r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)_</a:t>
            </a:r>
            <a:r>
              <a:rPr lang="en-US" sz="16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binary_entryother_size</a:t>
            </a:r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);</a:t>
            </a:r>
          </a:p>
          <a:p>
            <a:pPr lvl="0"/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1386</a:t>
            </a:r>
          </a:p>
          <a:p>
            <a:pPr lvl="0"/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1387   for(c = </a:t>
            </a:r>
            <a:r>
              <a:rPr lang="en-US" sz="16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cpus</a:t>
            </a:r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; c &lt; </a:t>
            </a:r>
            <a:r>
              <a:rPr lang="en-US" sz="16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cpus+ncpu</a:t>
            </a:r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; </a:t>
            </a:r>
            <a:r>
              <a:rPr lang="en-US" sz="16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c++</a:t>
            </a:r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){</a:t>
            </a:r>
          </a:p>
          <a:p>
            <a:pPr lvl="0"/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1388     if(c == </a:t>
            </a:r>
            <a:r>
              <a:rPr lang="en-US" sz="16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cpus+cpunum</a:t>
            </a:r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()) // We’ve started already.</a:t>
            </a:r>
          </a:p>
          <a:p>
            <a:pPr lvl="0"/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1389       continue;</a:t>
            </a:r>
          </a:p>
          <a:p>
            <a:pPr lvl="0"/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...</a:t>
            </a:r>
          </a:p>
          <a:p>
            <a:pPr lvl="0"/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1394     stack = </a:t>
            </a:r>
            <a:r>
              <a:rPr lang="en-US" sz="16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kalloc</a:t>
            </a:r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();</a:t>
            </a:r>
          </a:p>
          <a:p>
            <a:pPr lvl="0"/>
            <a:r>
              <a:rPr lang="en-US" sz="16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1395     *(void**)(code−4) = stack + KSTACKSIZE;</a:t>
            </a:r>
          </a:p>
          <a:p>
            <a:pPr lvl="0"/>
            <a:r>
              <a:rPr lang="en-US" sz="16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1396     *(void**)(code−8) = </a:t>
            </a:r>
            <a:r>
              <a:rPr lang="en-US" sz="1600" dirty="0" err="1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mpenter</a:t>
            </a:r>
            <a:r>
              <a:rPr lang="en-US" sz="16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;</a:t>
            </a:r>
          </a:p>
          <a:p>
            <a:pPr lvl="0"/>
            <a:r>
              <a:rPr lang="en-US" sz="16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1397     *(int**)(code−12) = (void *) V2P(</a:t>
            </a:r>
            <a:r>
              <a:rPr lang="en-US" sz="1600" dirty="0" err="1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entrypgdir</a:t>
            </a:r>
            <a:r>
              <a:rPr lang="en-US" sz="16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);</a:t>
            </a:r>
          </a:p>
          <a:p>
            <a:pPr lvl="0"/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1398</a:t>
            </a:r>
          </a:p>
          <a:p>
            <a:pPr lvl="0"/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1399     </a:t>
            </a:r>
            <a:r>
              <a:rPr lang="en-US" sz="16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lapicstartap</a:t>
            </a:r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(c−&gt;</a:t>
            </a:r>
            <a:r>
              <a:rPr lang="en-US" sz="16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apicid</a:t>
            </a:r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, V2P(code));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DB31320-9172-FE97-9FBB-DEDFE30104F5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115159" y="301320"/>
            <a:ext cx="5460840" cy="1262160"/>
          </a:xfrm>
        </p:spPr>
        <p:txBody>
          <a:bodyPr/>
          <a:lstStyle/>
          <a:p>
            <a:pPr lvl="0"/>
            <a:r>
              <a:rPr lang="en-US"/>
              <a:t>Start other CPUs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AF5C6F-C858-7E75-A362-DF096A40C1B1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629760" y="3886560"/>
            <a:ext cx="3200760" cy="1829160"/>
          </a:xfrm>
        </p:spPr>
        <p:txBody>
          <a:bodyPr/>
          <a:lstStyle/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What is done here?</a:t>
            </a: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E8B06-9AC4-B98D-A8B7-CA576C0B0010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pPr lvl="0"/>
            <a:r>
              <a:rPr lang="en-US"/>
              <a:t>Simple disable/enable is not enough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1DD9E2-99BD-8984-BE28-21E23FCB2BFC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/>
            <a:endParaRPr lang="en-US" sz="3600">
              <a:solidFill>
                <a:srgbClr val="993366"/>
              </a:solidFill>
              <a:latin typeface="LMMono10" pitchFamily="17"/>
            </a:endParaRPr>
          </a:p>
          <a:p>
            <a:pPr lvl="0"/>
            <a:endParaRPr lang="en-US" sz="3600">
              <a:solidFill>
                <a:srgbClr val="993366"/>
              </a:solidFill>
              <a:latin typeface="LMMono10" pitchFamily="17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978B08-1484-877B-B938-3B2E59621BD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4360" y="1769400"/>
            <a:ext cx="9071640" cy="4384440"/>
          </a:xfrm>
        </p:spPr>
        <p:txBody>
          <a:bodyPr/>
          <a:lstStyle/>
          <a:p>
            <a:pPr lvl="0"/>
            <a:endParaRPr lang="en-US"/>
          </a:p>
          <a:p>
            <a:pPr lvl="0"/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09A453-D59D-50F8-DB8B-9D08B1FBD6D9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4360" y="1769040"/>
            <a:ext cx="9071640" cy="4384800"/>
          </a:xfrm>
        </p:spPr>
        <p:txBody>
          <a:bodyPr/>
          <a:lstStyle/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If two locks are acquired</a:t>
            </a:r>
          </a:p>
          <a:p>
            <a:pPr marL="457200" lvl="1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3200" dirty="0">
                <a:latin typeface="Liberation Sans" pitchFamily="18"/>
              </a:rPr>
              <a:t>Interrupts should be re-enabled only after the second lock is released</a:t>
            </a:r>
          </a:p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endParaRPr lang="en-US" dirty="0"/>
          </a:p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Pushcli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()</a:t>
            </a:r>
            <a:r>
              <a:rPr lang="en-US" dirty="0"/>
              <a:t> uses a counter</a:t>
            </a: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17276B6-D0C5-B699-7318-E736736D517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457200"/>
            <a:ext cx="9071640" cy="6629400"/>
          </a:xfrm>
        </p:spPr>
        <p:txBody>
          <a:bodyPr>
            <a:normAutofit/>
          </a:bodyPr>
          <a:lstStyle/>
          <a:p>
            <a:pPr lvl="0"/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1655 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pushcli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(void)</a:t>
            </a:r>
          </a:p>
          <a:p>
            <a:pPr lvl="0"/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1656 {</a:t>
            </a:r>
          </a:p>
          <a:p>
            <a:pPr lvl="0"/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1657   int 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eflags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;</a:t>
            </a:r>
          </a:p>
          <a:p>
            <a:pPr lvl="0"/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1658</a:t>
            </a:r>
          </a:p>
          <a:p>
            <a:pPr lvl="0"/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1659   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eflags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= 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readeflags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();</a:t>
            </a:r>
          </a:p>
          <a:p>
            <a:pPr lvl="0"/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1660   cli();</a:t>
            </a:r>
          </a:p>
          <a:p>
            <a:pPr lvl="0"/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1661   if(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cpu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−&gt;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ncli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== 0)</a:t>
            </a:r>
          </a:p>
          <a:p>
            <a:pPr lvl="0"/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1662     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cpu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−&gt;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intena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= 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eflags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&amp; FL_IF;</a:t>
            </a:r>
          </a:p>
          <a:p>
            <a:pPr lvl="0"/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1663   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cpu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−&gt;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ncli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+= 1;</a:t>
            </a:r>
          </a:p>
          <a:p>
            <a:pPr lvl="0"/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1664 }</a:t>
            </a:r>
          </a:p>
          <a:p>
            <a:pPr lvl="0"/>
            <a:endParaRPr lang="en-US" sz="2000" dirty="0">
              <a:solidFill>
                <a:srgbClr val="94476B"/>
              </a:solidFill>
              <a:latin typeface="FiraMono Nerd Font" panose="020B0509050000020004" pitchFamily="49" charset="0"/>
              <a:ea typeface="FiraMono Nerd Font" panose="020B05090500000200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4B4F199-6E9D-06E1-F5AB-68C07258C0FE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29200" y="685800"/>
            <a:ext cx="5004000" cy="1262160"/>
          </a:xfrm>
        </p:spPr>
        <p:txBody>
          <a:bodyPr/>
          <a:lstStyle/>
          <a:p>
            <a:pPr lvl="0"/>
            <a:r>
              <a:rPr lang="en-US"/>
              <a:t>Pushcli()/popcli()</a:t>
            </a: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1A8AA38-636D-CEFC-3554-68C6A71963F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457200"/>
            <a:ext cx="9071640" cy="6629400"/>
          </a:xfrm>
        </p:spPr>
        <p:txBody>
          <a:bodyPr>
            <a:normAutofit/>
          </a:bodyPr>
          <a:lstStyle/>
          <a:p>
            <a:pPr lvl="0"/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1667 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popcli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(void)</a:t>
            </a:r>
          </a:p>
          <a:p>
            <a:pPr lvl="0"/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1668 {</a:t>
            </a:r>
          </a:p>
          <a:p>
            <a:pPr lvl="0"/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1669   if(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readeflags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()&amp;FL_IF)</a:t>
            </a:r>
          </a:p>
          <a:p>
            <a:pPr lvl="0"/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1670     panic("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popcli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− interruptible");</a:t>
            </a:r>
          </a:p>
          <a:p>
            <a:pPr lvl="0"/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1671   if(−−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cpu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−&gt;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ncli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&lt; 0)</a:t>
            </a:r>
          </a:p>
          <a:p>
            <a:pPr lvl="0"/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1672     panic("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popcli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");</a:t>
            </a:r>
          </a:p>
          <a:p>
            <a:pPr lvl="0"/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1673   if(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cpu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−&gt;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ncli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== 0 &amp;&amp; 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cpu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−&gt;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intena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)</a:t>
            </a:r>
          </a:p>
          <a:p>
            <a:pPr lvl="0"/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1674     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sti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();</a:t>
            </a:r>
          </a:p>
          <a:p>
            <a:pPr lvl="0"/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1675 }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371976C-8A36-9EFC-52DB-5F73B543913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29200" y="685800"/>
            <a:ext cx="5004000" cy="1262160"/>
          </a:xfrm>
        </p:spPr>
        <p:txBody>
          <a:bodyPr/>
          <a:lstStyle/>
          <a:p>
            <a:pPr lvl="0"/>
            <a:r>
              <a:rPr lang="en-US"/>
              <a:t>Pushcli()/popcli()</a:t>
            </a: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6600DEAA-198E-2F78-0908-7225855D8E12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503999" y="301320"/>
            <a:ext cx="9071640" cy="5851800"/>
          </a:xfrm>
        </p:spPr>
        <p:txBody>
          <a:bodyPr anchor="ctr"/>
          <a:lstStyle/>
          <a:p>
            <a:pPr lvl="0" algn="ctr"/>
            <a:r>
              <a:rPr lang="en-US"/>
              <a:t>Locks and interprocess communication</a:t>
            </a: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F02A790-2886-5A99-6508-B2CB35AAB578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769040"/>
            <a:ext cx="4426920" cy="4384800"/>
          </a:xfrm>
        </p:spPr>
        <p:txBody>
          <a:bodyPr>
            <a:normAutofit fontScale="47500" lnSpcReduction="20000"/>
          </a:bodyPr>
          <a:lstStyle/>
          <a:p>
            <a:pPr lvl="0"/>
            <a:r>
              <a:rPr lang="en-US" sz="36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100 struct q {</a:t>
            </a:r>
          </a:p>
          <a:p>
            <a:pPr lvl="0"/>
            <a:r>
              <a:rPr lang="en-US" sz="36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101   void *</a:t>
            </a:r>
            <a:r>
              <a:rPr lang="en-US" sz="3600" dirty="0" err="1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ptr</a:t>
            </a:r>
            <a:r>
              <a:rPr lang="en-US" sz="36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;</a:t>
            </a:r>
          </a:p>
          <a:p>
            <a:pPr lvl="0"/>
            <a:r>
              <a:rPr lang="en-US" sz="36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102 };</a:t>
            </a:r>
          </a:p>
          <a:p>
            <a:pPr lvl="0"/>
            <a:r>
              <a:rPr lang="en-US" sz="3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103</a:t>
            </a:r>
          </a:p>
          <a:p>
            <a:pPr lvl="0"/>
            <a:r>
              <a:rPr lang="en-US" sz="3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104 void*</a:t>
            </a:r>
          </a:p>
          <a:p>
            <a:pPr lvl="0"/>
            <a:r>
              <a:rPr lang="en-US" sz="3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105 send(struct q *q, void *p)</a:t>
            </a:r>
          </a:p>
          <a:p>
            <a:pPr lvl="0"/>
            <a:r>
              <a:rPr lang="en-US" sz="3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106 {</a:t>
            </a:r>
          </a:p>
          <a:p>
            <a:pPr lvl="0"/>
            <a:r>
              <a:rPr lang="en-US" sz="3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107   while(q-&gt;</a:t>
            </a:r>
            <a:r>
              <a:rPr lang="en-US" sz="36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ptr</a:t>
            </a:r>
            <a:r>
              <a:rPr lang="en-US" sz="3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!= 0)</a:t>
            </a:r>
          </a:p>
          <a:p>
            <a:pPr lvl="0"/>
            <a:r>
              <a:rPr lang="en-US" sz="3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108     ;</a:t>
            </a:r>
          </a:p>
          <a:p>
            <a:pPr lvl="0"/>
            <a:r>
              <a:rPr lang="en-US" sz="3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109   q-&gt;</a:t>
            </a:r>
            <a:r>
              <a:rPr lang="en-US" sz="36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ptr</a:t>
            </a:r>
            <a:r>
              <a:rPr lang="en-US" sz="3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= p;</a:t>
            </a:r>
          </a:p>
          <a:p>
            <a:pPr lvl="0"/>
            <a:r>
              <a:rPr lang="en-US" sz="3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110 }</a:t>
            </a:r>
          </a:p>
          <a:p>
            <a:pPr lvl="0"/>
            <a:endParaRPr lang="en-US" sz="3600" dirty="0">
              <a:solidFill>
                <a:srgbClr val="993366"/>
              </a:solidFill>
              <a:latin typeface="FiraMono Nerd Font" panose="020B0509050000020004" pitchFamily="49" charset="0"/>
              <a:ea typeface="FiraMono Nerd Font" panose="020B05090500000200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1F8A8F4-2BB6-5337-E84F-9F8FD87CF08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pPr lvl="0"/>
            <a:r>
              <a:rPr lang="en-US"/>
              <a:t>Send/receive queue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FCD1C1-4544-26B0-19EA-6CE052A458C8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152680" y="1769040"/>
            <a:ext cx="4426920" cy="4384800"/>
          </a:xfrm>
        </p:spPr>
        <p:txBody>
          <a:bodyPr>
            <a:normAutofit/>
          </a:bodyPr>
          <a:lstStyle/>
          <a:p>
            <a:pPr lvl="0"/>
            <a:r>
              <a:rPr lang="en-US" sz="17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112 void*</a:t>
            </a:r>
          </a:p>
          <a:p>
            <a:pPr lvl="0"/>
            <a:r>
              <a:rPr lang="en-US" sz="17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113 </a:t>
            </a:r>
            <a:r>
              <a:rPr lang="en-US" sz="17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recv</a:t>
            </a:r>
            <a:r>
              <a:rPr lang="en-US" sz="17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(struct q *q)</a:t>
            </a:r>
          </a:p>
          <a:p>
            <a:pPr lvl="0"/>
            <a:r>
              <a:rPr lang="en-US" sz="17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114 {</a:t>
            </a:r>
          </a:p>
          <a:p>
            <a:pPr lvl="0"/>
            <a:r>
              <a:rPr lang="en-US" sz="17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115   void *p;</a:t>
            </a:r>
          </a:p>
          <a:p>
            <a:pPr lvl="0"/>
            <a:r>
              <a:rPr lang="en-US" sz="17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116</a:t>
            </a:r>
          </a:p>
          <a:p>
            <a:pPr lvl="0"/>
            <a:r>
              <a:rPr lang="en-US" sz="17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117   while((p = q-&gt;</a:t>
            </a:r>
            <a:r>
              <a:rPr lang="en-US" sz="17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ptr</a:t>
            </a:r>
            <a:r>
              <a:rPr lang="en-US" sz="17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) == 0)</a:t>
            </a:r>
          </a:p>
          <a:p>
            <a:pPr lvl="0"/>
            <a:r>
              <a:rPr lang="en-US" sz="17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118     ;</a:t>
            </a:r>
          </a:p>
          <a:p>
            <a:pPr lvl="0"/>
            <a:r>
              <a:rPr lang="en-US" sz="17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119   q-&gt;</a:t>
            </a:r>
            <a:r>
              <a:rPr lang="en-US" sz="17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ptr</a:t>
            </a:r>
            <a:r>
              <a:rPr lang="en-US" sz="17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= 0;</a:t>
            </a:r>
          </a:p>
          <a:p>
            <a:pPr lvl="0"/>
            <a:r>
              <a:rPr lang="en-US" sz="17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120   return p;</a:t>
            </a:r>
          </a:p>
          <a:p>
            <a:pPr lvl="0"/>
            <a:r>
              <a:rPr lang="en-US" sz="17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121 }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CFD2A2-2183-8584-0467-030324E016EC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82760" y="6172200"/>
            <a:ext cx="9347400" cy="914400"/>
          </a:xfrm>
        </p:spPr>
        <p:txBody>
          <a:bodyPr/>
          <a:lstStyle/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Sends one pointer between two CPUs</a:t>
            </a:r>
          </a:p>
          <a:p>
            <a:pPr marL="0" lvl="1" indent="0" hangingPunct="0">
              <a:spcBef>
                <a:spcPts val="0"/>
              </a:spcBef>
              <a:spcAft>
                <a:spcPts val="1414"/>
              </a:spcAft>
              <a:buNone/>
            </a:pPr>
            <a:endParaRPr lang="en-US" sz="3200" dirty="0">
              <a:latin typeface="Liberation Sans" pitchFamily="18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E1BABFE-7DE6-2FFE-F4C4-073745F49A8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769040"/>
            <a:ext cx="4426920" cy="4384800"/>
          </a:xfrm>
        </p:spPr>
        <p:txBody>
          <a:bodyPr>
            <a:normAutofit fontScale="47500" lnSpcReduction="20000"/>
          </a:bodyPr>
          <a:lstStyle/>
          <a:p>
            <a:pPr lvl="0"/>
            <a:r>
              <a:rPr lang="en-US" sz="36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100 struct q {</a:t>
            </a:r>
          </a:p>
          <a:p>
            <a:pPr lvl="0"/>
            <a:r>
              <a:rPr lang="en-US" sz="3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101   void *</a:t>
            </a:r>
            <a:r>
              <a:rPr lang="en-US" sz="36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ptr</a:t>
            </a:r>
            <a:r>
              <a:rPr lang="en-US" sz="3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;</a:t>
            </a:r>
          </a:p>
          <a:p>
            <a:pPr lvl="0"/>
            <a:r>
              <a:rPr lang="en-US" sz="3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102 };</a:t>
            </a:r>
          </a:p>
          <a:p>
            <a:pPr lvl="0"/>
            <a:r>
              <a:rPr lang="en-US" sz="3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103</a:t>
            </a:r>
          </a:p>
          <a:p>
            <a:pPr lvl="0"/>
            <a:r>
              <a:rPr lang="en-US" sz="36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104 void*</a:t>
            </a:r>
          </a:p>
          <a:p>
            <a:pPr lvl="0"/>
            <a:r>
              <a:rPr lang="en-US" sz="36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105 send(struct q *q, void *p)</a:t>
            </a:r>
          </a:p>
          <a:p>
            <a:pPr lvl="0"/>
            <a:r>
              <a:rPr lang="en-US" sz="36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106 {</a:t>
            </a:r>
          </a:p>
          <a:p>
            <a:pPr lvl="0"/>
            <a:r>
              <a:rPr lang="en-US" sz="36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107   while(q-&gt;</a:t>
            </a:r>
            <a:r>
              <a:rPr lang="en-US" sz="3600" dirty="0" err="1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ptr</a:t>
            </a:r>
            <a:r>
              <a:rPr lang="en-US" sz="36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!= 0)</a:t>
            </a:r>
          </a:p>
          <a:p>
            <a:pPr lvl="0"/>
            <a:r>
              <a:rPr lang="en-US" sz="36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108     ;</a:t>
            </a:r>
          </a:p>
          <a:p>
            <a:pPr lvl="0"/>
            <a:r>
              <a:rPr lang="en-US" sz="36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109   q-&gt;</a:t>
            </a:r>
            <a:r>
              <a:rPr lang="en-US" sz="3600" dirty="0" err="1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ptr</a:t>
            </a:r>
            <a:r>
              <a:rPr lang="en-US" sz="36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= p;</a:t>
            </a:r>
          </a:p>
          <a:p>
            <a:pPr lvl="0"/>
            <a:r>
              <a:rPr lang="en-US" sz="36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110 }</a:t>
            </a:r>
          </a:p>
          <a:p>
            <a:pPr lvl="0"/>
            <a:endParaRPr lang="en-US" sz="3600" dirty="0">
              <a:solidFill>
                <a:srgbClr val="993366"/>
              </a:solidFill>
              <a:latin typeface="FiraMono Nerd Font" panose="020B0509050000020004" pitchFamily="49" charset="0"/>
              <a:ea typeface="FiraMono Nerd Font" panose="020B05090500000200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E953A73-CD14-772F-759D-CC90032536F7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pPr lvl="0"/>
            <a:r>
              <a:rPr lang="en-US"/>
              <a:t>Send/receive queue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8D3049-C992-A0C4-9927-FA69803F0D79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152680" y="1769040"/>
            <a:ext cx="4426920" cy="4384800"/>
          </a:xfrm>
        </p:spPr>
        <p:txBody>
          <a:bodyPr>
            <a:normAutofit/>
          </a:bodyPr>
          <a:lstStyle/>
          <a:p>
            <a:pPr lvl="0"/>
            <a:r>
              <a:rPr lang="en-US" sz="17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112 void*</a:t>
            </a:r>
          </a:p>
          <a:p>
            <a:pPr lvl="0"/>
            <a:r>
              <a:rPr lang="en-US" sz="17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113 </a:t>
            </a:r>
            <a:r>
              <a:rPr lang="en-US" sz="17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recv</a:t>
            </a:r>
            <a:r>
              <a:rPr lang="en-US" sz="17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(struct q *q)</a:t>
            </a:r>
          </a:p>
          <a:p>
            <a:pPr lvl="0"/>
            <a:r>
              <a:rPr lang="en-US" sz="17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114 {</a:t>
            </a:r>
          </a:p>
          <a:p>
            <a:pPr lvl="0"/>
            <a:r>
              <a:rPr lang="en-US" sz="17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115   void *p;</a:t>
            </a:r>
          </a:p>
          <a:p>
            <a:pPr lvl="0"/>
            <a:r>
              <a:rPr lang="en-US" sz="17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116</a:t>
            </a:r>
          </a:p>
          <a:p>
            <a:pPr lvl="0"/>
            <a:r>
              <a:rPr lang="en-US" sz="17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117   while((p = q-&gt;</a:t>
            </a:r>
            <a:r>
              <a:rPr lang="en-US" sz="17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ptr</a:t>
            </a:r>
            <a:r>
              <a:rPr lang="en-US" sz="17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) == 0)</a:t>
            </a:r>
          </a:p>
          <a:p>
            <a:pPr lvl="0"/>
            <a:r>
              <a:rPr lang="en-US" sz="17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118     ;</a:t>
            </a:r>
          </a:p>
          <a:p>
            <a:pPr lvl="0"/>
            <a:r>
              <a:rPr lang="en-US" sz="17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119   q-&gt;</a:t>
            </a:r>
            <a:r>
              <a:rPr lang="en-US" sz="17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ptr</a:t>
            </a:r>
            <a:r>
              <a:rPr lang="en-US" sz="17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= 0;</a:t>
            </a:r>
          </a:p>
          <a:p>
            <a:pPr lvl="0"/>
            <a:r>
              <a:rPr lang="en-US" sz="17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120   return p;</a:t>
            </a:r>
          </a:p>
          <a:p>
            <a:pPr lvl="0"/>
            <a:r>
              <a:rPr lang="en-US" sz="17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121 }</a:t>
            </a: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F4335DD-8EC3-DB78-66D5-8460CE337251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769040"/>
            <a:ext cx="4426920" cy="4384800"/>
          </a:xfrm>
        </p:spPr>
        <p:txBody>
          <a:bodyPr>
            <a:normAutofit fontScale="47500" lnSpcReduction="20000"/>
          </a:bodyPr>
          <a:lstStyle/>
          <a:p>
            <a:pPr lvl="0"/>
            <a:r>
              <a:rPr lang="en-US" sz="36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100 struct q {</a:t>
            </a:r>
          </a:p>
          <a:p>
            <a:pPr lvl="0"/>
            <a:r>
              <a:rPr lang="en-US" sz="3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101   void *</a:t>
            </a:r>
            <a:r>
              <a:rPr lang="en-US" sz="36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ptr</a:t>
            </a:r>
            <a:r>
              <a:rPr lang="en-US" sz="3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;</a:t>
            </a:r>
          </a:p>
          <a:p>
            <a:pPr lvl="0"/>
            <a:r>
              <a:rPr lang="en-US" sz="3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102 };</a:t>
            </a:r>
          </a:p>
          <a:p>
            <a:pPr lvl="0"/>
            <a:r>
              <a:rPr lang="en-US" sz="3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103</a:t>
            </a:r>
          </a:p>
          <a:p>
            <a:pPr lvl="0"/>
            <a:r>
              <a:rPr lang="en-US" sz="3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104 void*</a:t>
            </a:r>
          </a:p>
          <a:p>
            <a:pPr lvl="0"/>
            <a:r>
              <a:rPr lang="en-US" sz="3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105 send(struct q *q, void *p)</a:t>
            </a:r>
          </a:p>
          <a:p>
            <a:pPr lvl="0"/>
            <a:r>
              <a:rPr lang="en-US" sz="3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106 {</a:t>
            </a:r>
          </a:p>
          <a:p>
            <a:pPr lvl="0"/>
            <a:r>
              <a:rPr lang="en-US" sz="3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107   while(q-&gt;</a:t>
            </a:r>
            <a:r>
              <a:rPr lang="en-US" sz="36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ptr</a:t>
            </a:r>
            <a:r>
              <a:rPr lang="en-US" sz="3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!= 0)</a:t>
            </a:r>
          </a:p>
          <a:p>
            <a:pPr lvl="0"/>
            <a:r>
              <a:rPr lang="en-US" sz="3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108     ;</a:t>
            </a:r>
          </a:p>
          <a:p>
            <a:pPr lvl="0"/>
            <a:r>
              <a:rPr lang="en-US" sz="3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109   q-&gt;</a:t>
            </a:r>
            <a:r>
              <a:rPr lang="en-US" sz="36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ptr</a:t>
            </a:r>
            <a:r>
              <a:rPr lang="en-US" sz="3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= p;</a:t>
            </a:r>
          </a:p>
          <a:p>
            <a:pPr lvl="0"/>
            <a:r>
              <a:rPr lang="en-US" sz="3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110 }</a:t>
            </a:r>
          </a:p>
          <a:p>
            <a:pPr lvl="0"/>
            <a:endParaRPr lang="en-US" sz="3600" dirty="0">
              <a:solidFill>
                <a:srgbClr val="993366"/>
              </a:solidFill>
              <a:latin typeface="FiraMono Nerd Font" panose="020B0509050000020004" pitchFamily="49" charset="0"/>
              <a:ea typeface="FiraMono Nerd Font" panose="020B05090500000200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A82BCE3-08D4-AF61-FE20-D93B3695E80E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pPr lvl="0"/>
            <a:r>
              <a:rPr lang="en-US"/>
              <a:t>Send/receive queue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7FD759-F5D8-7101-F90D-6DD89034396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152680" y="1769040"/>
            <a:ext cx="4426920" cy="4384800"/>
          </a:xfrm>
        </p:spPr>
        <p:txBody>
          <a:bodyPr>
            <a:normAutofit/>
          </a:bodyPr>
          <a:lstStyle/>
          <a:p>
            <a:pPr lvl="0"/>
            <a:r>
              <a:rPr lang="en-US" sz="17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112 void*</a:t>
            </a:r>
          </a:p>
          <a:p>
            <a:pPr lvl="0"/>
            <a:r>
              <a:rPr lang="en-US" sz="17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113 </a:t>
            </a:r>
            <a:r>
              <a:rPr lang="en-US" sz="1700" dirty="0" err="1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recv</a:t>
            </a:r>
            <a:r>
              <a:rPr lang="en-US" sz="17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(struct q *q)</a:t>
            </a:r>
          </a:p>
          <a:p>
            <a:pPr lvl="0"/>
            <a:r>
              <a:rPr lang="en-US" sz="17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114 {</a:t>
            </a:r>
          </a:p>
          <a:p>
            <a:pPr lvl="0"/>
            <a:r>
              <a:rPr lang="en-US" sz="17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115   void *p;</a:t>
            </a:r>
          </a:p>
          <a:p>
            <a:pPr lvl="0"/>
            <a:r>
              <a:rPr lang="en-US" sz="17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116</a:t>
            </a:r>
          </a:p>
          <a:p>
            <a:pPr lvl="0"/>
            <a:r>
              <a:rPr lang="en-US" sz="17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117   while((p = q-&gt;</a:t>
            </a:r>
            <a:r>
              <a:rPr lang="en-US" sz="1700" dirty="0" err="1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ptr</a:t>
            </a:r>
            <a:r>
              <a:rPr lang="en-US" sz="17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) == 0)</a:t>
            </a:r>
          </a:p>
          <a:p>
            <a:pPr lvl="0"/>
            <a:r>
              <a:rPr lang="en-US" sz="17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118     ;</a:t>
            </a:r>
          </a:p>
          <a:p>
            <a:pPr lvl="0"/>
            <a:r>
              <a:rPr lang="en-US" sz="17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119   q-&gt;</a:t>
            </a:r>
            <a:r>
              <a:rPr lang="en-US" sz="1700" dirty="0" err="1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ptr</a:t>
            </a:r>
            <a:r>
              <a:rPr lang="en-US" sz="17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= 0;</a:t>
            </a:r>
          </a:p>
          <a:p>
            <a:pPr lvl="0"/>
            <a:r>
              <a:rPr lang="en-US" sz="17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120   return p;</a:t>
            </a:r>
          </a:p>
          <a:p>
            <a:pPr lvl="0"/>
            <a:r>
              <a:rPr lang="en-US" sz="17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121 }</a:t>
            </a: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F4335DD-8EC3-DB78-66D5-8460CE337251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769040"/>
            <a:ext cx="4426920" cy="4384800"/>
          </a:xfrm>
        </p:spPr>
        <p:txBody>
          <a:bodyPr>
            <a:normAutofit fontScale="47500" lnSpcReduction="20000"/>
          </a:bodyPr>
          <a:lstStyle/>
          <a:p>
            <a:pPr lvl="0"/>
            <a:r>
              <a:rPr lang="en-US" sz="36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100 struct q {</a:t>
            </a:r>
          </a:p>
          <a:p>
            <a:pPr lvl="0"/>
            <a:r>
              <a:rPr lang="en-US" sz="3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101   void *</a:t>
            </a:r>
            <a:r>
              <a:rPr lang="en-US" sz="36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ptr</a:t>
            </a:r>
            <a:r>
              <a:rPr lang="en-US" sz="3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;</a:t>
            </a:r>
          </a:p>
          <a:p>
            <a:pPr lvl="0"/>
            <a:r>
              <a:rPr lang="en-US" sz="3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102 };</a:t>
            </a:r>
          </a:p>
          <a:p>
            <a:pPr lvl="0"/>
            <a:r>
              <a:rPr lang="en-US" sz="3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103</a:t>
            </a:r>
          </a:p>
          <a:p>
            <a:pPr lvl="0"/>
            <a:r>
              <a:rPr lang="en-US" sz="3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104 void*</a:t>
            </a:r>
          </a:p>
          <a:p>
            <a:pPr lvl="0"/>
            <a:r>
              <a:rPr lang="en-US" sz="3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105 send(struct q *q, void *p)</a:t>
            </a:r>
          </a:p>
          <a:p>
            <a:pPr lvl="0"/>
            <a:r>
              <a:rPr lang="en-US" sz="3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106 {</a:t>
            </a:r>
          </a:p>
          <a:p>
            <a:pPr lvl="0"/>
            <a:r>
              <a:rPr lang="en-US" sz="3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107   while(q-&gt;</a:t>
            </a:r>
            <a:r>
              <a:rPr lang="en-US" sz="36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ptr</a:t>
            </a:r>
            <a:r>
              <a:rPr lang="en-US" sz="3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!= 0)</a:t>
            </a:r>
          </a:p>
          <a:p>
            <a:pPr lvl="0"/>
            <a:r>
              <a:rPr lang="en-US" sz="3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108     ;</a:t>
            </a:r>
          </a:p>
          <a:p>
            <a:pPr lvl="0"/>
            <a:r>
              <a:rPr lang="en-US" sz="3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109   q-&gt;</a:t>
            </a:r>
            <a:r>
              <a:rPr lang="en-US" sz="36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ptr</a:t>
            </a:r>
            <a:r>
              <a:rPr lang="en-US" sz="3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= p;</a:t>
            </a:r>
          </a:p>
          <a:p>
            <a:pPr lvl="0"/>
            <a:r>
              <a:rPr lang="en-US" sz="3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110 }</a:t>
            </a:r>
          </a:p>
          <a:p>
            <a:pPr lvl="0"/>
            <a:endParaRPr lang="en-US" sz="3600" dirty="0">
              <a:solidFill>
                <a:srgbClr val="993366"/>
              </a:solidFill>
              <a:latin typeface="FiraMono Nerd Font" panose="020B0509050000020004" pitchFamily="49" charset="0"/>
              <a:ea typeface="FiraMono Nerd Font" panose="020B05090500000200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A82BCE3-08D4-AF61-FE20-D93B3695E80E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pPr lvl="0"/>
            <a:r>
              <a:rPr lang="en-US"/>
              <a:t>Send/receive queue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7FD759-F5D8-7101-F90D-6DD89034396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152680" y="1769040"/>
            <a:ext cx="4426920" cy="4384800"/>
          </a:xfrm>
        </p:spPr>
        <p:txBody>
          <a:bodyPr>
            <a:normAutofit/>
          </a:bodyPr>
          <a:lstStyle/>
          <a:p>
            <a:pPr lvl="0"/>
            <a:r>
              <a:rPr lang="en-US" sz="1700" dirty="0">
                <a:solidFill>
                  <a:srgbClr val="993365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112 void*</a:t>
            </a:r>
          </a:p>
          <a:p>
            <a:pPr lvl="0"/>
            <a:r>
              <a:rPr lang="en-US" sz="1700" dirty="0">
                <a:solidFill>
                  <a:srgbClr val="993365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113 </a:t>
            </a:r>
            <a:r>
              <a:rPr lang="en-US" sz="1700" dirty="0" err="1">
                <a:solidFill>
                  <a:srgbClr val="993365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recv</a:t>
            </a:r>
            <a:r>
              <a:rPr lang="en-US" sz="1700" dirty="0">
                <a:solidFill>
                  <a:srgbClr val="993365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(struct q *q)</a:t>
            </a:r>
          </a:p>
          <a:p>
            <a:pPr lvl="0"/>
            <a:r>
              <a:rPr lang="en-US" sz="1700" dirty="0">
                <a:solidFill>
                  <a:srgbClr val="993365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114 {</a:t>
            </a:r>
          </a:p>
          <a:p>
            <a:pPr lvl="0"/>
            <a:r>
              <a:rPr lang="en-US" sz="1700" dirty="0">
                <a:solidFill>
                  <a:srgbClr val="993365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115   void *p;</a:t>
            </a:r>
          </a:p>
          <a:p>
            <a:pPr lvl="0"/>
            <a:r>
              <a:rPr lang="en-US" sz="1700" dirty="0">
                <a:solidFill>
                  <a:srgbClr val="993365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116</a:t>
            </a:r>
          </a:p>
          <a:p>
            <a:pPr lvl="0"/>
            <a:r>
              <a:rPr lang="en-US" sz="1700" dirty="0">
                <a:solidFill>
                  <a:srgbClr val="993365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117   while((p = q-&gt;</a:t>
            </a:r>
            <a:r>
              <a:rPr lang="en-US" sz="1700" dirty="0" err="1">
                <a:solidFill>
                  <a:srgbClr val="993365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ptr</a:t>
            </a:r>
            <a:r>
              <a:rPr lang="en-US" sz="1700" dirty="0">
                <a:solidFill>
                  <a:srgbClr val="993365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) == 0)</a:t>
            </a:r>
          </a:p>
          <a:p>
            <a:pPr lvl="0"/>
            <a:r>
              <a:rPr lang="en-US" sz="1700" dirty="0">
                <a:solidFill>
                  <a:srgbClr val="993365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118     ;</a:t>
            </a:r>
          </a:p>
          <a:p>
            <a:pPr lvl="0"/>
            <a:r>
              <a:rPr lang="en-US" sz="1700" dirty="0">
                <a:solidFill>
                  <a:srgbClr val="993365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119   q-&gt;</a:t>
            </a:r>
            <a:r>
              <a:rPr lang="en-US" sz="1700" dirty="0" err="1">
                <a:solidFill>
                  <a:srgbClr val="993365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ptr</a:t>
            </a:r>
            <a:r>
              <a:rPr lang="en-US" sz="1700" dirty="0">
                <a:solidFill>
                  <a:srgbClr val="993365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= 0;</a:t>
            </a:r>
          </a:p>
          <a:p>
            <a:pPr lvl="0"/>
            <a:r>
              <a:rPr lang="en-US" sz="1700" dirty="0">
                <a:solidFill>
                  <a:srgbClr val="993365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120   return p;</a:t>
            </a:r>
          </a:p>
          <a:p>
            <a:pPr lvl="0"/>
            <a:r>
              <a:rPr lang="en-US" sz="1700" dirty="0">
                <a:solidFill>
                  <a:srgbClr val="993365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121 }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988776-E630-3ADA-DBC3-D65677F30F53}"/>
              </a:ext>
            </a:extLst>
          </p:cNvPr>
          <p:cNvSpPr txBox="1">
            <a:spLocks/>
          </p:cNvSpPr>
          <p:nvPr/>
        </p:nvSpPr>
        <p:spPr>
          <a:xfrm>
            <a:off x="482400" y="6172200"/>
            <a:ext cx="9347400" cy="914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>
            <a:lvl1pPr marL="0" marR="0" indent="0" hangingPunct="0">
              <a:spcBef>
                <a:spcPts val="0"/>
              </a:spcBef>
              <a:spcAft>
                <a:spcPts val="1414"/>
              </a:spcAft>
              <a:tabLst/>
              <a:defRPr lang="en-US" sz="3200" b="0" i="0" u="none" strike="noStrike" kern="1200">
                <a:ln>
                  <a:noFill/>
                </a:ln>
                <a:latin typeface="Liberation Sans" pitchFamily="18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3200" dirty="0">
                <a:latin typeface="Liberation Sans" pitchFamily="18"/>
              </a:rPr>
              <a:t>Poll: </a:t>
            </a:r>
            <a:r>
              <a:rPr lang="en-US" sz="3200" dirty="0">
                <a:latin typeface="Liberation Sans" pitchFamily="18"/>
                <a:hlinkClick r:id="rId3"/>
              </a:rPr>
              <a:t>https://pollev.com/antonburtsev</a:t>
            </a:r>
            <a:endParaRPr lang="en-US" sz="3200" dirty="0">
              <a:latin typeface="Liberation Sans" pitchFamily="18"/>
            </a:endParaRPr>
          </a:p>
          <a:p>
            <a:pPr marL="0" lvl="1" indent="0" hangingPunct="0">
              <a:spcBef>
                <a:spcPts val="0"/>
              </a:spcBef>
              <a:spcAft>
                <a:spcPts val="1414"/>
              </a:spcAft>
              <a:buSzPct val="100000"/>
              <a:buNone/>
            </a:pPr>
            <a:endParaRPr lang="en-US" sz="3200" dirty="0">
              <a:latin typeface="Liberation Sans" pitchFamily="18"/>
            </a:endParaRPr>
          </a:p>
        </p:txBody>
      </p:sp>
    </p:spTree>
    <p:extLst>
      <p:ext uri="{BB962C8B-B14F-4D97-AF65-F5344CB8AC3E}">
        <p14:creationId xmlns:p14="http://schemas.microsoft.com/office/powerpoint/2010/main" val="1808669854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DDAC82F-2883-1393-25C9-B46B6BCBDE9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769040"/>
            <a:ext cx="4426920" cy="4384800"/>
          </a:xfrm>
        </p:spPr>
        <p:txBody>
          <a:bodyPr>
            <a:normAutofit fontScale="47500" lnSpcReduction="20000"/>
          </a:bodyPr>
          <a:lstStyle/>
          <a:p>
            <a:pPr lvl="0"/>
            <a:r>
              <a:rPr lang="en-US" sz="36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100 struct q {</a:t>
            </a:r>
          </a:p>
          <a:p>
            <a:pPr lvl="0"/>
            <a:r>
              <a:rPr lang="en-US" sz="3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101   void *</a:t>
            </a:r>
            <a:r>
              <a:rPr lang="en-US" sz="36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ptr</a:t>
            </a:r>
            <a:r>
              <a:rPr lang="en-US" sz="3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;</a:t>
            </a:r>
          </a:p>
          <a:p>
            <a:pPr lvl="0"/>
            <a:r>
              <a:rPr lang="en-US" sz="3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102 };</a:t>
            </a:r>
          </a:p>
          <a:p>
            <a:pPr lvl="0"/>
            <a:r>
              <a:rPr lang="en-US" sz="3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103</a:t>
            </a:r>
          </a:p>
          <a:p>
            <a:pPr lvl="0"/>
            <a:r>
              <a:rPr lang="en-US" sz="3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104 void*</a:t>
            </a:r>
          </a:p>
          <a:p>
            <a:pPr lvl="0"/>
            <a:r>
              <a:rPr lang="en-US" sz="3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105 send(struct q *q, void *p)</a:t>
            </a:r>
          </a:p>
          <a:p>
            <a:pPr lvl="0"/>
            <a:r>
              <a:rPr lang="en-US" sz="3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106 {</a:t>
            </a:r>
          </a:p>
          <a:p>
            <a:pPr lvl="0"/>
            <a:r>
              <a:rPr lang="en-US" sz="3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107   while(q-&gt;</a:t>
            </a:r>
            <a:r>
              <a:rPr lang="en-US" sz="36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ptr</a:t>
            </a:r>
            <a:r>
              <a:rPr lang="en-US" sz="3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!= 0)</a:t>
            </a:r>
          </a:p>
          <a:p>
            <a:pPr lvl="0"/>
            <a:r>
              <a:rPr lang="en-US" sz="3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108     ;</a:t>
            </a:r>
          </a:p>
          <a:p>
            <a:pPr lvl="0"/>
            <a:r>
              <a:rPr lang="en-US" sz="3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109   q-&gt;</a:t>
            </a:r>
            <a:r>
              <a:rPr lang="en-US" sz="36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ptr</a:t>
            </a:r>
            <a:r>
              <a:rPr lang="en-US" sz="3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= p;</a:t>
            </a:r>
          </a:p>
          <a:p>
            <a:pPr lvl="0"/>
            <a:r>
              <a:rPr lang="en-US" sz="3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110 }</a:t>
            </a:r>
          </a:p>
          <a:p>
            <a:pPr lvl="0"/>
            <a:endParaRPr lang="en-US" sz="3600" dirty="0">
              <a:solidFill>
                <a:srgbClr val="993366"/>
              </a:solidFill>
              <a:latin typeface="FiraMono Nerd Font" panose="020B0509050000020004" pitchFamily="49" charset="0"/>
              <a:ea typeface="FiraMono Nerd Font" panose="020B05090500000200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91E96D0-2513-2885-7E8E-9CA148A991E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pPr lvl="0"/>
            <a:r>
              <a:rPr lang="en-US"/>
              <a:t>Send/receive queue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48B064-8F55-44A9-13A3-A469B67D7820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152680" y="1769040"/>
            <a:ext cx="4426920" cy="4384800"/>
          </a:xfrm>
        </p:spPr>
        <p:txBody>
          <a:bodyPr>
            <a:normAutofit fontScale="55000" lnSpcReduction="20000"/>
          </a:bodyPr>
          <a:lstStyle/>
          <a:p>
            <a:pPr lvl="0"/>
            <a:r>
              <a:rPr lang="en-US" sz="3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112 void*</a:t>
            </a:r>
          </a:p>
          <a:p>
            <a:pPr lvl="0"/>
            <a:r>
              <a:rPr lang="en-US" sz="3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113 </a:t>
            </a:r>
            <a:r>
              <a:rPr lang="en-US" sz="36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recv</a:t>
            </a:r>
            <a:r>
              <a:rPr lang="en-US" sz="3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(struct q *q)</a:t>
            </a:r>
          </a:p>
          <a:p>
            <a:pPr lvl="0"/>
            <a:r>
              <a:rPr lang="en-US" sz="3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114 {</a:t>
            </a:r>
          </a:p>
          <a:p>
            <a:pPr lvl="0"/>
            <a:r>
              <a:rPr lang="en-US" sz="3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115   void *p;</a:t>
            </a:r>
          </a:p>
          <a:p>
            <a:pPr lvl="0"/>
            <a:r>
              <a:rPr lang="en-US" sz="3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116</a:t>
            </a:r>
          </a:p>
          <a:p>
            <a:pPr lvl="0"/>
            <a:r>
              <a:rPr lang="en-US" sz="3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117   while((p = q-&gt;</a:t>
            </a:r>
            <a:r>
              <a:rPr lang="en-US" sz="36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ptr</a:t>
            </a:r>
            <a:r>
              <a:rPr lang="en-US" sz="3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) == 0)</a:t>
            </a:r>
          </a:p>
          <a:p>
            <a:pPr lvl="0"/>
            <a:r>
              <a:rPr lang="en-US" sz="3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118     ;</a:t>
            </a:r>
          </a:p>
          <a:p>
            <a:pPr lvl="0"/>
            <a:r>
              <a:rPr lang="en-US" sz="3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119   q-&gt;</a:t>
            </a:r>
            <a:r>
              <a:rPr lang="en-US" sz="36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ptr</a:t>
            </a:r>
            <a:r>
              <a:rPr lang="en-US" sz="3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= 0;</a:t>
            </a:r>
          </a:p>
          <a:p>
            <a:pPr lvl="0"/>
            <a:r>
              <a:rPr lang="en-US" sz="3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120   return p;</a:t>
            </a:r>
          </a:p>
          <a:p>
            <a:pPr lvl="0"/>
            <a:r>
              <a:rPr lang="en-US" sz="3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121 }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360651-C3EB-5DFC-8726-7D580384C48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82400" y="6172200"/>
            <a:ext cx="9347400" cy="914400"/>
          </a:xfrm>
        </p:spPr>
        <p:txBody>
          <a:bodyPr>
            <a:normAutofit fontScale="92500" lnSpcReduction="20000"/>
          </a:bodyPr>
          <a:lstStyle/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Works well, but expensive if communication is rare</a:t>
            </a:r>
          </a:p>
          <a:p>
            <a:pPr marL="457200" lvl="1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3200" dirty="0">
                <a:latin typeface="Liberation Sans" pitchFamily="18"/>
              </a:rPr>
              <a:t>Receiver wastes CPU cycles</a:t>
            </a: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83C15-D390-59A8-E0AA-C7D01705D95B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Sleep and wakeup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5DEAB9-3D89-6A77-66CE-111CADE6E54F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sleep(channel)</a:t>
            </a:r>
          </a:p>
          <a:p>
            <a:pPr marL="914400" lvl="2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2800" dirty="0">
                <a:latin typeface="Liberation Sans" pitchFamily="18"/>
              </a:rPr>
              <a:t>Put calling process to sleep</a:t>
            </a:r>
          </a:p>
          <a:p>
            <a:pPr marL="914400" lvl="2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2800" dirty="0">
                <a:latin typeface="Liberation Sans" pitchFamily="18"/>
              </a:rPr>
              <a:t>Release CPU for other work</a:t>
            </a:r>
          </a:p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wakeup(channel)</a:t>
            </a:r>
          </a:p>
          <a:p>
            <a:pPr marL="914400" lvl="2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2800" dirty="0">
                <a:latin typeface="Liberation Sans" pitchFamily="18"/>
              </a:rPr>
              <a:t>Wakes all processes sleeping on a channel </a:t>
            </a:r>
            <a:r>
              <a:rPr lang="en-US" sz="3000" dirty="0">
                <a:latin typeface="Liberation Sans" pitchFamily="18"/>
              </a:rPr>
              <a:t>if any</a:t>
            </a:r>
          </a:p>
          <a:p>
            <a:pPr marL="914400" lvl="3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3200" dirty="0">
                <a:latin typeface="Liberation Sans" pitchFamily="18"/>
              </a:rPr>
              <a:t>i.e., causes sleep() calls to return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36B423E-866B-D78B-0666-88EEDD6F17A6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457200"/>
            <a:ext cx="9071640" cy="6629400"/>
          </a:xfrm>
        </p:spPr>
        <p:txBody>
          <a:bodyPr>
            <a:normAutofit/>
          </a:bodyPr>
          <a:lstStyle/>
          <a:p>
            <a:pPr lvl="0"/>
            <a:r>
              <a:rPr lang="en-US" sz="1600" b="1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1374 </a:t>
            </a:r>
            <a:r>
              <a:rPr lang="en-US" sz="1600" b="1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startothers</a:t>
            </a:r>
            <a:r>
              <a:rPr lang="en-US" sz="1600" b="1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(void)</a:t>
            </a:r>
          </a:p>
          <a:p>
            <a:pPr lvl="0"/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1375 {</a:t>
            </a:r>
          </a:p>
          <a:p>
            <a:pPr lvl="0"/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1384   code = P2V(0x7000);</a:t>
            </a:r>
          </a:p>
          <a:p>
            <a:pPr lvl="0"/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1385   </a:t>
            </a:r>
            <a:r>
              <a:rPr lang="en-US" sz="16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memmove</a:t>
            </a:r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(code, _</a:t>
            </a:r>
            <a:r>
              <a:rPr lang="en-US" sz="16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binary_entryother_start</a:t>
            </a:r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,</a:t>
            </a:r>
          </a:p>
          <a:p>
            <a:pPr lvl="0"/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             (</a:t>
            </a:r>
            <a:r>
              <a:rPr lang="en-US" sz="16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uint</a:t>
            </a:r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)_</a:t>
            </a:r>
            <a:r>
              <a:rPr lang="en-US" sz="16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binary_entryother_size</a:t>
            </a:r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);</a:t>
            </a:r>
          </a:p>
          <a:p>
            <a:pPr lvl="0"/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1386</a:t>
            </a:r>
          </a:p>
          <a:p>
            <a:pPr lvl="0"/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1387   for(c = </a:t>
            </a:r>
            <a:r>
              <a:rPr lang="en-US" sz="16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cpus</a:t>
            </a:r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; c &lt; </a:t>
            </a:r>
            <a:r>
              <a:rPr lang="en-US" sz="16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cpus+ncpu</a:t>
            </a:r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; </a:t>
            </a:r>
            <a:r>
              <a:rPr lang="en-US" sz="16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c++</a:t>
            </a:r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){</a:t>
            </a:r>
          </a:p>
          <a:p>
            <a:pPr lvl="0"/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1388     if(c == </a:t>
            </a:r>
            <a:r>
              <a:rPr lang="en-US" sz="16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cpus+cpunum</a:t>
            </a:r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()) // We’ve started already.</a:t>
            </a:r>
          </a:p>
          <a:p>
            <a:pPr lvl="0"/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1389       continue;</a:t>
            </a:r>
          </a:p>
          <a:p>
            <a:pPr lvl="0"/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...</a:t>
            </a:r>
          </a:p>
          <a:p>
            <a:pPr lvl="0"/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1394     stack = </a:t>
            </a:r>
            <a:r>
              <a:rPr lang="en-US" sz="16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kalloc</a:t>
            </a:r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();</a:t>
            </a:r>
          </a:p>
          <a:p>
            <a:pPr lvl="0"/>
            <a:r>
              <a:rPr lang="en-US" sz="16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1395     *(void**)(code−4) = stack + KSTACKSIZE;</a:t>
            </a:r>
          </a:p>
          <a:p>
            <a:pPr lvl="0"/>
            <a:r>
              <a:rPr lang="en-US" sz="16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1396     *(void**)(code−8) = </a:t>
            </a:r>
            <a:r>
              <a:rPr lang="en-US" sz="1600" dirty="0" err="1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mpenter</a:t>
            </a:r>
            <a:r>
              <a:rPr lang="en-US" sz="16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;</a:t>
            </a:r>
          </a:p>
          <a:p>
            <a:pPr lvl="0"/>
            <a:r>
              <a:rPr lang="en-US" sz="16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1397     *(int**)(code−12) = (void *) V2P(</a:t>
            </a:r>
            <a:r>
              <a:rPr lang="en-US" sz="1600" dirty="0" err="1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entrypgdir</a:t>
            </a:r>
            <a:r>
              <a:rPr lang="en-US" sz="16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);</a:t>
            </a:r>
          </a:p>
          <a:p>
            <a:pPr lvl="0"/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1398</a:t>
            </a:r>
          </a:p>
          <a:p>
            <a:pPr lvl="0"/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1399     </a:t>
            </a:r>
            <a:r>
              <a:rPr lang="en-US" sz="16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lapicstartap</a:t>
            </a:r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(c−&gt;</a:t>
            </a:r>
            <a:r>
              <a:rPr lang="en-US" sz="16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apicid</a:t>
            </a:r>
            <a:r>
              <a:rPr lang="en-US" sz="1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, V2P(code));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ACECAAE-7452-40B4-BE5D-FE01AEF49315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115159" y="301320"/>
            <a:ext cx="5460840" cy="1262160"/>
          </a:xfrm>
        </p:spPr>
        <p:txBody>
          <a:bodyPr/>
          <a:lstStyle/>
          <a:p>
            <a:pPr lvl="0"/>
            <a:r>
              <a:rPr lang="en-US"/>
              <a:t>Start other CPUs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87ECC2-5628-2E9B-4572-2B0641F9657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629760" y="3886560"/>
            <a:ext cx="3200760" cy="1829160"/>
          </a:xfrm>
        </p:spPr>
        <p:txBody>
          <a:bodyPr>
            <a:normAutofit fontScale="70000" lnSpcReduction="20000"/>
          </a:bodyPr>
          <a:lstStyle/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What is done here?</a:t>
            </a:r>
          </a:p>
          <a:p>
            <a:pPr marL="457200" lvl="1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3200" dirty="0">
                <a:solidFill>
                  <a:srgbClr val="0066CC"/>
                </a:solidFill>
                <a:latin typeface="Liberation Sans" pitchFamily="18"/>
              </a:rPr>
              <a:t>Kernel stack</a:t>
            </a:r>
          </a:p>
          <a:p>
            <a:pPr marL="457200" lvl="1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3200" dirty="0">
                <a:solidFill>
                  <a:srgbClr val="0066CC"/>
                </a:solidFill>
                <a:latin typeface="Liberation Sans" pitchFamily="18"/>
              </a:rPr>
              <a:t>Address of </a:t>
            </a:r>
            <a:r>
              <a:rPr lang="en-US" sz="3200" dirty="0" err="1">
                <a:solidFill>
                  <a:srgbClr val="0066CC"/>
                </a:solidFill>
                <a:latin typeface="Liberation Sans" pitchFamily="18"/>
              </a:rPr>
              <a:t>mpenter</a:t>
            </a:r>
            <a:r>
              <a:rPr lang="en-US" sz="3200" dirty="0">
                <a:solidFill>
                  <a:srgbClr val="0066CC"/>
                </a:solidFill>
                <a:latin typeface="Liberation Sans" pitchFamily="18"/>
              </a:rPr>
              <a:t>()</a:t>
            </a:r>
          </a:p>
          <a:p>
            <a:pPr marL="457200" lvl="1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3200" dirty="0">
                <a:solidFill>
                  <a:srgbClr val="0066CC"/>
                </a:solidFill>
                <a:latin typeface="Liberation Sans" pitchFamily="18"/>
              </a:rPr>
              <a:t>Physical  address of </a:t>
            </a:r>
            <a:r>
              <a:rPr lang="en-US" sz="3200" dirty="0" err="1">
                <a:solidFill>
                  <a:srgbClr val="0066CC"/>
                </a:solidFill>
                <a:latin typeface="Liberation Sans" pitchFamily="18"/>
              </a:rPr>
              <a:t>entrypgdir</a:t>
            </a:r>
            <a:endParaRPr lang="en-US" sz="3200" dirty="0">
              <a:solidFill>
                <a:srgbClr val="0066CC"/>
              </a:solidFill>
              <a:latin typeface="Liberation Sans" pitchFamily="18"/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3C61475-C7F3-1F8F-7819-965818BF510C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769040"/>
            <a:ext cx="4426920" cy="4384800"/>
          </a:xfrm>
        </p:spPr>
        <p:txBody>
          <a:bodyPr>
            <a:normAutofit/>
          </a:bodyPr>
          <a:lstStyle/>
          <a:p>
            <a:pPr lvl="0"/>
            <a:r>
              <a:rPr lang="en-US" sz="17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201 void*</a:t>
            </a:r>
          </a:p>
          <a:p>
            <a:pPr lvl="0"/>
            <a:r>
              <a:rPr lang="en-US" sz="17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202 send(struct q *q, void *p)</a:t>
            </a:r>
          </a:p>
          <a:p>
            <a:pPr lvl="0"/>
            <a:r>
              <a:rPr lang="en-US" sz="17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203 {</a:t>
            </a:r>
          </a:p>
          <a:p>
            <a:pPr lvl="0"/>
            <a:r>
              <a:rPr lang="en-US" sz="17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204   while(q-&gt;</a:t>
            </a:r>
            <a:r>
              <a:rPr lang="en-US" sz="17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ptr</a:t>
            </a:r>
            <a:r>
              <a:rPr lang="en-US" sz="17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!= 0)</a:t>
            </a:r>
          </a:p>
          <a:p>
            <a:pPr lvl="0"/>
            <a:r>
              <a:rPr lang="en-US" sz="17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205     ;</a:t>
            </a:r>
          </a:p>
          <a:p>
            <a:pPr lvl="0"/>
            <a:r>
              <a:rPr lang="en-US" sz="17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206   q-&gt;</a:t>
            </a:r>
            <a:r>
              <a:rPr lang="en-US" sz="17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ptr</a:t>
            </a:r>
            <a:r>
              <a:rPr lang="en-US" sz="17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= p;</a:t>
            </a:r>
          </a:p>
          <a:p>
            <a:pPr lvl="0"/>
            <a:r>
              <a:rPr lang="en-US" sz="17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207   wakeup(q); /*wake </a:t>
            </a:r>
            <a:r>
              <a:rPr lang="en-US" sz="1700" dirty="0" err="1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recv</a:t>
            </a:r>
            <a:r>
              <a:rPr lang="en-US" sz="17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*/</a:t>
            </a:r>
          </a:p>
          <a:p>
            <a:pPr lvl="0"/>
            <a:r>
              <a:rPr lang="en-US" sz="17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208 }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EE4637E-7550-0B31-3EBA-8CCC9661B26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pPr lvl="0"/>
            <a:r>
              <a:rPr lang="en-US"/>
              <a:t>Send/receive queue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7D2880-E2FA-A369-6710-B20568AAA25D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152680" y="1769040"/>
            <a:ext cx="4426920" cy="4384800"/>
          </a:xfrm>
        </p:spPr>
        <p:txBody>
          <a:bodyPr>
            <a:normAutofit/>
          </a:bodyPr>
          <a:lstStyle/>
          <a:p>
            <a:pPr lvl="0"/>
            <a:r>
              <a:rPr lang="en-US" sz="17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210 void*</a:t>
            </a:r>
          </a:p>
          <a:p>
            <a:pPr lvl="0"/>
            <a:r>
              <a:rPr lang="en-US" sz="17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211 </a:t>
            </a:r>
            <a:r>
              <a:rPr lang="en-US" sz="17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recv</a:t>
            </a:r>
            <a:r>
              <a:rPr lang="en-US" sz="17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(struct q *q)</a:t>
            </a:r>
          </a:p>
          <a:p>
            <a:pPr lvl="0"/>
            <a:r>
              <a:rPr lang="en-US" sz="17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212 {</a:t>
            </a:r>
          </a:p>
          <a:p>
            <a:pPr lvl="0"/>
            <a:r>
              <a:rPr lang="en-US" sz="17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213   void *p;</a:t>
            </a:r>
          </a:p>
          <a:p>
            <a:pPr lvl="0"/>
            <a:r>
              <a:rPr lang="en-US" sz="17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214</a:t>
            </a:r>
          </a:p>
          <a:p>
            <a:pPr lvl="0"/>
            <a:r>
              <a:rPr lang="en-US" sz="17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215   while((p = q-&gt;</a:t>
            </a:r>
            <a:r>
              <a:rPr lang="en-US" sz="17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ptr</a:t>
            </a:r>
            <a:r>
              <a:rPr lang="en-US" sz="17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) == 0)</a:t>
            </a:r>
          </a:p>
          <a:p>
            <a:pPr lvl="0"/>
            <a:r>
              <a:rPr lang="en-US" sz="17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216     sleep(q);</a:t>
            </a:r>
          </a:p>
          <a:p>
            <a:pPr lvl="0"/>
            <a:r>
              <a:rPr lang="en-US" sz="17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217   q-&gt;</a:t>
            </a:r>
            <a:r>
              <a:rPr lang="en-US" sz="17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ptr</a:t>
            </a:r>
            <a:r>
              <a:rPr lang="en-US" sz="17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= 0;</a:t>
            </a:r>
          </a:p>
          <a:p>
            <a:pPr lvl="0"/>
            <a:r>
              <a:rPr lang="en-US" sz="17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218   return p;</a:t>
            </a:r>
          </a:p>
          <a:p>
            <a:pPr lvl="0"/>
            <a:r>
              <a:rPr lang="en-US" sz="17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219 }</a:t>
            </a: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BCFA946-C448-D79C-C7B0-FBB15B5E09C6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769040"/>
            <a:ext cx="4426920" cy="4384800"/>
          </a:xfrm>
        </p:spPr>
        <p:txBody>
          <a:bodyPr>
            <a:normAutofit/>
          </a:bodyPr>
          <a:lstStyle/>
          <a:p>
            <a:pPr lvl="0"/>
            <a:r>
              <a:rPr lang="en-US" sz="17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201 void*</a:t>
            </a:r>
          </a:p>
          <a:p>
            <a:pPr lvl="0"/>
            <a:r>
              <a:rPr lang="en-US" sz="17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202 send(struct q *q, void *p)</a:t>
            </a:r>
          </a:p>
          <a:p>
            <a:pPr lvl="0"/>
            <a:r>
              <a:rPr lang="en-US" sz="17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203 {</a:t>
            </a:r>
          </a:p>
          <a:p>
            <a:pPr lvl="0"/>
            <a:r>
              <a:rPr lang="en-US" sz="17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204   while(q-&gt;</a:t>
            </a:r>
            <a:r>
              <a:rPr lang="en-US" sz="17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ptr</a:t>
            </a:r>
            <a:r>
              <a:rPr lang="en-US" sz="17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!= 0)</a:t>
            </a:r>
          </a:p>
          <a:p>
            <a:pPr lvl="0"/>
            <a:r>
              <a:rPr lang="en-US" sz="17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205     ;</a:t>
            </a:r>
          </a:p>
          <a:p>
            <a:pPr lvl="0"/>
            <a:r>
              <a:rPr lang="en-US" sz="17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206   q-&gt;</a:t>
            </a:r>
            <a:r>
              <a:rPr lang="en-US" sz="17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ptr</a:t>
            </a:r>
            <a:r>
              <a:rPr lang="en-US" sz="17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= p;</a:t>
            </a:r>
          </a:p>
          <a:p>
            <a:pPr lvl="0"/>
            <a:r>
              <a:rPr lang="en-US" sz="17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207   wakeup(q); /*wake </a:t>
            </a:r>
            <a:r>
              <a:rPr lang="en-US" sz="17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recv</a:t>
            </a:r>
            <a:r>
              <a:rPr lang="en-US" sz="17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*/</a:t>
            </a:r>
          </a:p>
          <a:p>
            <a:pPr lvl="0"/>
            <a:r>
              <a:rPr lang="en-US" sz="17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208 }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E590209-5417-B556-5A05-E90DF1437B4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pPr lvl="0"/>
            <a:r>
              <a:rPr lang="en-US"/>
              <a:t>Send/receive queue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05F2F8-A6C8-9D8A-F0E7-86C93D716FD6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152680" y="1769040"/>
            <a:ext cx="4426920" cy="4384800"/>
          </a:xfrm>
        </p:spPr>
        <p:txBody>
          <a:bodyPr>
            <a:normAutofit/>
          </a:bodyPr>
          <a:lstStyle/>
          <a:p>
            <a:pPr lvl="0"/>
            <a:r>
              <a:rPr lang="en-US" sz="17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210 void*</a:t>
            </a:r>
          </a:p>
          <a:p>
            <a:pPr lvl="0"/>
            <a:r>
              <a:rPr lang="en-US" sz="17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211 </a:t>
            </a:r>
            <a:r>
              <a:rPr lang="en-US" sz="17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recv</a:t>
            </a:r>
            <a:r>
              <a:rPr lang="en-US" sz="17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(struct q *q)</a:t>
            </a:r>
          </a:p>
          <a:p>
            <a:pPr lvl="0"/>
            <a:r>
              <a:rPr lang="en-US" sz="17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212 {</a:t>
            </a:r>
          </a:p>
          <a:p>
            <a:pPr lvl="0"/>
            <a:r>
              <a:rPr lang="en-US" sz="17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213   void *p;</a:t>
            </a:r>
          </a:p>
          <a:p>
            <a:pPr lvl="0"/>
            <a:r>
              <a:rPr lang="en-US" sz="17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214</a:t>
            </a:r>
          </a:p>
          <a:p>
            <a:pPr lvl="0"/>
            <a:r>
              <a:rPr lang="en-US" sz="17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215   while((p = q-&gt;</a:t>
            </a:r>
            <a:r>
              <a:rPr lang="en-US" sz="17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ptr</a:t>
            </a:r>
            <a:r>
              <a:rPr lang="en-US" sz="17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) == 0)</a:t>
            </a:r>
          </a:p>
          <a:p>
            <a:pPr lvl="0"/>
            <a:r>
              <a:rPr lang="en-US" sz="17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216     sleep(q);</a:t>
            </a:r>
          </a:p>
          <a:p>
            <a:pPr lvl="0"/>
            <a:r>
              <a:rPr lang="en-US" sz="17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217   q-&gt;</a:t>
            </a:r>
            <a:r>
              <a:rPr lang="en-US" sz="17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ptr</a:t>
            </a:r>
            <a:r>
              <a:rPr lang="en-US" sz="17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= 0;</a:t>
            </a:r>
          </a:p>
          <a:p>
            <a:pPr lvl="0"/>
            <a:r>
              <a:rPr lang="en-US" sz="17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218   return p;</a:t>
            </a:r>
          </a:p>
          <a:p>
            <a:pPr lvl="0"/>
            <a:r>
              <a:rPr lang="en-US" sz="17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219 }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7BD315-5141-53BF-82D2-75D4F68C038D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82760" y="6172200"/>
            <a:ext cx="9347400" cy="914400"/>
          </a:xfrm>
        </p:spPr>
        <p:txBody>
          <a:bodyPr>
            <a:normAutofit fontScale="92500" lnSpcReduction="20000"/>
          </a:bodyPr>
          <a:lstStyle/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 err="1"/>
              <a:t>recv</a:t>
            </a:r>
            <a:r>
              <a:rPr lang="en-US" dirty="0"/>
              <a:t>() gives up the CPU to other processes</a:t>
            </a:r>
          </a:p>
          <a:p>
            <a:pPr marL="457200" lvl="1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3200" dirty="0">
                <a:latin typeface="Liberation Sans" pitchFamily="18"/>
              </a:rPr>
              <a:t>But there is a problem...</a:t>
            </a: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BF516-3334-A31F-07CC-2E49144CCA86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Lost wakeup problem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EF223B-9E42-E7B9-E2B6-1CCE74D829F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85800" y="5943600"/>
            <a:ext cx="8893800" cy="1371600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EB34FF-9752-C3E5-8579-6D6F40143CA4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8800" y="1957320"/>
            <a:ext cx="10079640" cy="36644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FE92328-B799-BF4A-8FEB-5CA48CD463E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457200"/>
            <a:ext cx="4426920" cy="6629400"/>
          </a:xfrm>
        </p:spPr>
        <p:txBody>
          <a:bodyPr>
            <a:normAutofit/>
          </a:bodyPr>
          <a:lstStyle/>
          <a:p>
            <a:pPr lvl="0"/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300 struct q {</a:t>
            </a:r>
          </a:p>
          <a:p>
            <a:pPr lvl="0"/>
            <a:r>
              <a:rPr lang="en-US" sz="18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301   struct spinlock lock;</a:t>
            </a:r>
          </a:p>
          <a:p>
            <a:pPr lvl="0"/>
            <a:r>
              <a:rPr lang="en-US" sz="18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302   void *</a:t>
            </a:r>
            <a:r>
              <a:rPr lang="en-US" sz="18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ptr</a:t>
            </a:r>
            <a:r>
              <a:rPr lang="en-US" sz="18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;</a:t>
            </a:r>
          </a:p>
          <a:p>
            <a:pPr lvl="0"/>
            <a:r>
              <a:rPr lang="en-US" sz="18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303 };</a:t>
            </a:r>
          </a:p>
          <a:p>
            <a:pPr lvl="0"/>
            <a:r>
              <a:rPr lang="en-US" sz="18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304</a:t>
            </a:r>
          </a:p>
          <a:p>
            <a:pPr lvl="0"/>
            <a:r>
              <a:rPr lang="en-US" sz="18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305 void*</a:t>
            </a:r>
          </a:p>
          <a:p>
            <a:pPr lvl="0"/>
            <a:r>
              <a:rPr lang="en-US" sz="18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306 send(struct q *q, void *p)</a:t>
            </a:r>
          </a:p>
          <a:p>
            <a:pPr lvl="0"/>
            <a:r>
              <a:rPr lang="en-US" sz="18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307 {</a:t>
            </a:r>
          </a:p>
          <a:p>
            <a:pPr lvl="0"/>
            <a:r>
              <a:rPr lang="en-US" sz="18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308   acquire(&amp;q-&gt;lock);</a:t>
            </a:r>
          </a:p>
          <a:p>
            <a:pPr lvl="0"/>
            <a:r>
              <a:rPr lang="en-US" sz="18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309   while(q-&gt;</a:t>
            </a:r>
            <a:r>
              <a:rPr lang="en-US" sz="18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ptr</a:t>
            </a:r>
            <a:r>
              <a:rPr lang="en-US" sz="18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!= 0)</a:t>
            </a:r>
          </a:p>
          <a:p>
            <a:pPr lvl="0"/>
            <a:r>
              <a:rPr lang="en-US" sz="18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310     ;</a:t>
            </a:r>
          </a:p>
          <a:p>
            <a:pPr lvl="0"/>
            <a:r>
              <a:rPr lang="en-US" sz="18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311   q-&gt;</a:t>
            </a:r>
            <a:r>
              <a:rPr lang="en-US" sz="18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ptr</a:t>
            </a:r>
            <a:r>
              <a:rPr lang="en-US" sz="18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= p;</a:t>
            </a:r>
          </a:p>
          <a:p>
            <a:pPr lvl="0"/>
            <a:r>
              <a:rPr lang="en-US" sz="18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312   wakeup(q);</a:t>
            </a:r>
          </a:p>
          <a:p>
            <a:pPr lvl="0"/>
            <a:r>
              <a:rPr lang="en-US" sz="18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313   release(&amp;q-&gt;lock);</a:t>
            </a:r>
          </a:p>
          <a:p>
            <a:pPr lvl="0"/>
            <a:r>
              <a:rPr lang="en-US" sz="18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314 }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1EBC925-FCEC-C2CD-1151-DAE440706201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343400" y="301320"/>
            <a:ext cx="5232240" cy="1262160"/>
          </a:xfrm>
        </p:spPr>
        <p:txBody>
          <a:bodyPr>
            <a:spAutoFit/>
          </a:bodyPr>
          <a:lstStyle/>
          <a:p>
            <a:pPr lvl="0"/>
            <a:r>
              <a:rPr lang="en-US"/>
              <a:t>Lock the queue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C00039-9E6B-4CA0-61D2-BB9AA671F17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152680" y="1769040"/>
            <a:ext cx="4426920" cy="5317560"/>
          </a:xfrm>
        </p:spPr>
        <p:txBody>
          <a:bodyPr>
            <a:normAutofit/>
          </a:bodyPr>
          <a:lstStyle/>
          <a:p>
            <a:pPr lvl="0"/>
            <a:r>
              <a:rPr lang="en-US" sz="18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316 void*</a:t>
            </a:r>
          </a:p>
          <a:p>
            <a:pPr lvl="0"/>
            <a:r>
              <a:rPr lang="en-US" sz="18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317 </a:t>
            </a:r>
            <a:r>
              <a:rPr lang="en-US" sz="18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recv</a:t>
            </a:r>
            <a:r>
              <a:rPr lang="en-US" sz="18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(struct q *q)</a:t>
            </a:r>
          </a:p>
          <a:p>
            <a:pPr lvl="0"/>
            <a:r>
              <a:rPr lang="en-US" sz="18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318 {</a:t>
            </a:r>
          </a:p>
          <a:p>
            <a:pPr lvl="0"/>
            <a:r>
              <a:rPr lang="en-US" sz="18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319   void *p;</a:t>
            </a:r>
          </a:p>
          <a:p>
            <a:pPr lvl="0"/>
            <a:r>
              <a:rPr lang="en-US" sz="18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320</a:t>
            </a:r>
          </a:p>
          <a:p>
            <a:pPr lvl="0"/>
            <a:r>
              <a:rPr lang="en-US" sz="18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321   acquire(&amp;q-&gt;lock);</a:t>
            </a:r>
          </a:p>
          <a:p>
            <a:pPr lvl="0"/>
            <a:r>
              <a:rPr lang="en-US" sz="18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322   while((p = q-&gt;</a:t>
            </a:r>
            <a:r>
              <a:rPr lang="en-US" sz="18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ptr</a:t>
            </a:r>
            <a:r>
              <a:rPr lang="en-US" sz="18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) == 0)</a:t>
            </a:r>
          </a:p>
          <a:p>
            <a:pPr lvl="0"/>
            <a:r>
              <a:rPr lang="en-US" sz="18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323     sleep(q);</a:t>
            </a:r>
          </a:p>
          <a:p>
            <a:pPr lvl="0"/>
            <a:r>
              <a:rPr lang="en-US" sz="18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324   q-&gt;</a:t>
            </a:r>
            <a:r>
              <a:rPr lang="en-US" sz="18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ptr</a:t>
            </a:r>
            <a:r>
              <a:rPr lang="en-US" sz="18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= 0;</a:t>
            </a:r>
          </a:p>
          <a:p>
            <a:pPr lvl="0"/>
            <a:r>
              <a:rPr lang="en-US" sz="18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325   release(&amp;q-&gt;lock);</a:t>
            </a:r>
          </a:p>
          <a:p>
            <a:pPr lvl="0"/>
            <a:r>
              <a:rPr lang="en-US" sz="18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326   return p;</a:t>
            </a:r>
          </a:p>
          <a:p>
            <a:pPr lvl="0"/>
            <a:r>
              <a:rPr lang="en-US" sz="18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327 }</a:t>
            </a: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5BD64-B93E-2E30-95DC-64252C790201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C037B-1250-53D3-AEE1-2C6D32D4FFC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Doesn't work either: deadlocks</a:t>
            </a:r>
          </a:p>
          <a:p>
            <a:pPr marL="457200" lvl="1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3200" dirty="0">
                <a:latin typeface="Liberation Sans" pitchFamily="18"/>
              </a:rPr>
              <a:t>Holds a lock while sleeping</a:t>
            </a: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ED56C4E-A10F-C1D8-9E94-6DA453F41C53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457200"/>
            <a:ext cx="4426920" cy="6629400"/>
          </a:xfrm>
        </p:spPr>
        <p:txBody>
          <a:bodyPr>
            <a:normAutofit/>
          </a:bodyPr>
          <a:lstStyle/>
          <a:p>
            <a:pPr lvl="0"/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300 struct q {</a:t>
            </a:r>
          </a:p>
          <a:p>
            <a:pPr lvl="0"/>
            <a:r>
              <a:rPr lang="en-US" sz="18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301   struct spinlock lock;</a:t>
            </a:r>
          </a:p>
          <a:p>
            <a:pPr lvl="0"/>
            <a:r>
              <a:rPr lang="en-US" sz="18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302   void *</a:t>
            </a:r>
            <a:r>
              <a:rPr lang="en-US" sz="18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ptr</a:t>
            </a:r>
            <a:r>
              <a:rPr lang="en-US" sz="18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;</a:t>
            </a:r>
          </a:p>
          <a:p>
            <a:pPr lvl="0"/>
            <a:r>
              <a:rPr lang="en-US" sz="18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303 };</a:t>
            </a:r>
          </a:p>
          <a:p>
            <a:pPr lvl="0"/>
            <a:r>
              <a:rPr lang="en-US" sz="18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304</a:t>
            </a:r>
          </a:p>
          <a:p>
            <a:pPr lvl="0"/>
            <a:r>
              <a:rPr lang="en-US" sz="18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305 void*</a:t>
            </a:r>
          </a:p>
          <a:p>
            <a:pPr lvl="0"/>
            <a:r>
              <a:rPr lang="en-US" sz="18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306 send(struct q *q, void *p)</a:t>
            </a:r>
          </a:p>
          <a:p>
            <a:pPr lvl="0"/>
            <a:r>
              <a:rPr lang="en-US" sz="18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307 {</a:t>
            </a:r>
          </a:p>
          <a:p>
            <a:pPr lvl="0"/>
            <a:r>
              <a:rPr lang="en-US" sz="18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308   acquire(&amp;q-&gt;lock);</a:t>
            </a:r>
          </a:p>
          <a:p>
            <a:pPr lvl="0"/>
            <a:r>
              <a:rPr lang="en-US" sz="18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309   while(q-&gt;</a:t>
            </a:r>
            <a:r>
              <a:rPr lang="en-US" sz="18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ptr</a:t>
            </a:r>
            <a:r>
              <a:rPr lang="en-US" sz="18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!= 0)</a:t>
            </a:r>
          </a:p>
          <a:p>
            <a:pPr lvl="0"/>
            <a:r>
              <a:rPr lang="en-US" sz="18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310     ;</a:t>
            </a:r>
          </a:p>
          <a:p>
            <a:pPr lvl="0"/>
            <a:r>
              <a:rPr lang="en-US" sz="18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311   q-&gt;</a:t>
            </a:r>
            <a:r>
              <a:rPr lang="en-US" sz="18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ptr</a:t>
            </a:r>
            <a:r>
              <a:rPr lang="en-US" sz="18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= p;</a:t>
            </a:r>
          </a:p>
          <a:p>
            <a:pPr lvl="0"/>
            <a:r>
              <a:rPr lang="en-US" sz="18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312   wakeup(q);</a:t>
            </a:r>
          </a:p>
          <a:p>
            <a:pPr lvl="0"/>
            <a:r>
              <a:rPr lang="en-US" sz="18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313   release(&amp;q-&gt;lock);</a:t>
            </a:r>
          </a:p>
          <a:p>
            <a:pPr lvl="0"/>
            <a:r>
              <a:rPr lang="en-US" sz="18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314 }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39D91BA-12C0-636E-70EA-43D0FCF8AE8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343400" y="301320"/>
            <a:ext cx="5232240" cy="1262160"/>
          </a:xfrm>
        </p:spPr>
        <p:txBody>
          <a:bodyPr>
            <a:spAutoFit/>
          </a:bodyPr>
          <a:lstStyle/>
          <a:p>
            <a:pPr lvl="0"/>
            <a:r>
              <a:rPr lang="en-US"/>
              <a:t>Pass lock inside sleep()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D94D54-25BE-3F24-0291-9BC68A97A04F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152680" y="1769040"/>
            <a:ext cx="4426920" cy="5317560"/>
          </a:xfrm>
        </p:spPr>
        <p:txBody>
          <a:bodyPr>
            <a:normAutofit/>
          </a:bodyPr>
          <a:lstStyle/>
          <a:p>
            <a:pPr lvl="0"/>
            <a:r>
              <a:rPr lang="en-US" sz="18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316 void*</a:t>
            </a:r>
          </a:p>
          <a:p>
            <a:pPr lvl="0"/>
            <a:r>
              <a:rPr lang="en-US" sz="18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317 </a:t>
            </a:r>
            <a:r>
              <a:rPr lang="en-US" sz="18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recv</a:t>
            </a:r>
            <a:r>
              <a:rPr lang="en-US" sz="18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(struct q *q)</a:t>
            </a:r>
          </a:p>
          <a:p>
            <a:pPr lvl="0"/>
            <a:r>
              <a:rPr lang="en-US" sz="18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318 {</a:t>
            </a:r>
          </a:p>
          <a:p>
            <a:pPr lvl="0"/>
            <a:r>
              <a:rPr lang="en-US" sz="18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319   void *p;</a:t>
            </a:r>
          </a:p>
          <a:p>
            <a:pPr lvl="0"/>
            <a:r>
              <a:rPr lang="en-US" sz="18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320</a:t>
            </a:r>
          </a:p>
          <a:p>
            <a:pPr lvl="0"/>
            <a:r>
              <a:rPr lang="en-US" sz="18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321   acquire(&amp;q-&gt;lock);</a:t>
            </a:r>
          </a:p>
          <a:p>
            <a:pPr lvl="0"/>
            <a:r>
              <a:rPr lang="en-US" sz="18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322   while((p = q-&gt;</a:t>
            </a:r>
            <a:r>
              <a:rPr lang="en-US" sz="18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ptr</a:t>
            </a:r>
            <a:r>
              <a:rPr lang="en-US" sz="18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) == 0)</a:t>
            </a:r>
          </a:p>
          <a:p>
            <a:pPr lvl="0"/>
            <a:r>
              <a:rPr lang="en-US" sz="18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323     </a:t>
            </a:r>
            <a:r>
              <a:rPr lang="en-US" sz="18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sleep(q, &amp;q-&gt;lock);</a:t>
            </a:r>
          </a:p>
          <a:p>
            <a:pPr lvl="0"/>
            <a:r>
              <a:rPr lang="en-US" sz="18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324   q-&gt;</a:t>
            </a:r>
            <a:r>
              <a:rPr lang="en-US" sz="18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ptr</a:t>
            </a:r>
            <a:r>
              <a:rPr lang="en-US" sz="18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= 0;</a:t>
            </a:r>
          </a:p>
          <a:p>
            <a:pPr lvl="0"/>
            <a:r>
              <a:rPr lang="en-US" sz="18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325   release(&amp;q-&gt;lock);</a:t>
            </a:r>
          </a:p>
          <a:p>
            <a:pPr lvl="0"/>
            <a:r>
              <a:rPr lang="en-US" sz="18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326   return p;</a:t>
            </a:r>
          </a:p>
          <a:p>
            <a:pPr lvl="0"/>
            <a:r>
              <a:rPr lang="en-US" sz="18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327 }</a:t>
            </a: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A90E001-35E9-6EAA-2CA1-6D14ACFD295F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4625" y="133109"/>
            <a:ext cx="5439600" cy="6858000"/>
          </a:xfrm>
        </p:spPr>
        <p:txBody>
          <a:bodyPr>
            <a:noAutofit/>
          </a:bodyPr>
          <a:lstStyle/>
          <a:p>
            <a:pPr lvl="0"/>
            <a:r>
              <a:rPr lang="en-US" sz="14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2809 sleep(void *</a:t>
            </a:r>
            <a:r>
              <a:rPr lang="en-US" sz="14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chan</a:t>
            </a:r>
            <a:r>
              <a:rPr lang="en-US" sz="14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, struct spinlock *</a:t>
            </a:r>
            <a:r>
              <a:rPr lang="en-US" sz="14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lk</a:t>
            </a:r>
            <a:r>
              <a:rPr lang="en-US" sz="14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)</a:t>
            </a:r>
          </a:p>
          <a:p>
            <a:pPr lvl="0"/>
            <a:r>
              <a:rPr lang="en-US" sz="14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2810 {</a:t>
            </a:r>
          </a:p>
          <a:p>
            <a:pPr lvl="0"/>
            <a:r>
              <a:rPr lang="en-US" sz="14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...</a:t>
            </a:r>
          </a:p>
          <a:p>
            <a:pPr lvl="0"/>
            <a:r>
              <a:rPr lang="en-US" sz="14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2823   if(</a:t>
            </a:r>
            <a:r>
              <a:rPr lang="en-US" sz="14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lk</a:t>
            </a:r>
            <a:r>
              <a:rPr lang="en-US" sz="14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!= &amp;</a:t>
            </a:r>
            <a:r>
              <a:rPr lang="en-US" sz="14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ptable.lock</a:t>
            </a:r>
            <a:r>
              <a:rPr lang="en-US" sz="14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){</a:t>
            </a:r>
          </a:p>
          <a:p>
            <a:pPr lvl="0"/>
            <a:r>
              <a:rPr lang="en-US" sz="14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2824     acquire(&amp;</a:t>
            </a:r>
            <a:r>
              <a:rPr lang="en-US" sz="1400" dirty="0" err="1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ptable.lock</a:t>
            </a:r>
            <a:r>
              <a:rPr lang="en-US" sz="14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);</a:t>
            </a:r>
          </a:p>
          <a:p>
            <a:pPr lvl="0"/>
            <a:r>
              <a:rPr lang="en-US" sz="14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2825     release(</a:t>
            </a:r>
            <a:r>
              <a:rPr lang="en-US" sz="14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lk</a:t>
            </a:r>
            <a:r>
              <a:rPr lang="en-US" sz="14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);</a:t>
            </a:r>
          </a:p>
          <a:p>
            <a:pPr lvl="0"/>
            <a:r>
              <a:rPr lang="en-US" sz="14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2826   }</a:t>
            </a:r>
          </a:p>
          <a:p>
            <a:pPr lvl="0"/>
            <a:r>
              <a:rPr lang="en-US" sz="14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2827</a:t>
            </a:r>
          </a:p>
          <a:p>
            <a:pPr lvl="0"/>
            <a:r>
              <a:rPr lang="en-US" sz="14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2828   // Go to sleep.</a:t>
            </a:r>
          </a:p>
          <a:p>
            <a:pPr lvl="0"/>
            <a:r>
              <a:rPr lang="en-US" sz="14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2829   proc−&gt;</a:t>
            </a:r>
            <a:r>
              <a:rPr lang="en-US" sz="14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chan</a:t>
            </a:r>
            <a:r>
              <a:rPr lang="en-US" sz="14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= </a:t>
            </a:r>
            <a:r>
              <a:rPr lang="en-US" sz="14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chan</a:t>
            </a:r>
            <a:r>
              <a:rPr lang="en-US" sz="14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;</a:t>
            </a:r>
          </a:p>
          <a:p>
            <a:pPr lvl="0"/>
            <a:r>
              <a:rPr lang="en-US" sz="14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2830   proc−&gt;state = SLEEPING;</a:t>
            </a:r>
          </a:p>
          <a:p>
            <a:pPr lvl="0"/>
            <a:r>
              <a:rPr lang="en-US" sz="14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2831   sched();</a:t>
            </a:r>
          </a:p>
          <a:p>
            <a:pPr lvl="0"/>
            <a:r>
              <a:rPr lang="en-US" sz="14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...</a:t>
            </a:r>
          </a:p>
          <a:p>
            <a:pPr lvl="0"/>
            <a:r>
              <a:rPr lang="en-US" sz="14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2836   // Reacquire original lock.</a:t>
            </a:r>
          </a:p>
          <a:p>
            <a:pPr lvl="0"/>
            <a:r>
              <a:rPr lang="en-US" sz="14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2837   if(</a:t>
            </a:r>
            <a:r>
              <a:rPr lang="en-US" sz="14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lk</a:t>
            </a:r>
            <a:r>
              <a:rPr lang="en-US" sz="14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!= &amp;</a:t>
            </a:r>
            <a:r>
              <a:rPr lang="en-US" sz="14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ptable.lock</a:t>
            </a:r>
            <a:r>
              <a:rPr lang="en-US" sz="14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){</a:t>
            </a:r>
          </a:p>
          <a:p>
            <a:pPr lvl="0"/>
            <a:r>
              <a:rPr lang="en-US" sz="14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2838     release(&amp;</a:t>
            </a:r>
            <a:r>
              <a:rPr lang="en-US" sz="14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ptable.lock</a:t>
            </a:r>
            <a:r>
              <a:rPr lang="en-US" sz="14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);</a:t>
            </a:r>
          </a:p>
          <a:p>
            <a:pPr lvl="0"/>
            <a:r>
              <a:rPr lang="en-US" sz="14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2839     acquire(</a:t>
            </a:r>
            <a:r>
              <a:rPr lang="en-US" sz="14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lk</a:t>
            </a:r>
            <a:r>
              <a:rPr lang="en-US" sz="14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);</a:t>
            </a:r>
          </a:p>
          <a:p>
            <a:pPr lvl="0"/>
            <a:r>
              <a:rPr lang="en-US" sz="14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2840   }</a:t>
            </a:r>
          </a:p>
          <a:p>
            <a:pPr lvl="0"/>
            <a:r>
              <a:rPr lang="en-US" sz="14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2841 }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C3A9361-8B5C-AAD9-E214-8D95E580E91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114800" y="301320"/>
            <a:ext cx="5461200" cy="1262160"/>
          </a:xfrm>
        </p:spPr>
        <p:txBody>
          <a:bodyPr/>
          <a:lstStyle/>
          <a:p>
            <a:pPr lvl="0"/>
            <a:r>
              <a:rPr lang="en-US"/>
              <a:t>sleep()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99134F-9E4C-70A9-019C-1BACEFE3E76D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29200" y="1769040"/>
            <a:ext cx="4546800" cy="4384800"/>
          </a:xfrm>
        </p:spPr>
        <p:txBody>
          <a:bodyPr/>
          <a:lstStyle/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Two steps: </a:t>
            </a:r>
          </a:p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Acquire </a:t>
            </a:r>
            <a:r>
              <a:rPr lang="en-US" dirty="0" err="1">
                <a:solidFill>
                  <a:srgbClr val="0070C0"/>
                </a:solidFill>
              </a:rPr>
              <a:t>ptable.lock</a:t>
            </a:r>
            <a:endParaRPr lang="en-US" dirty="0">
              <a:solidFill>
                <a:srgbClr val="0070C0"/>
              </a:solidFill>
            </a:endParaRPr>
          </a:p>
          <a:p>
            <a:pPr marL="914400" lvl="2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2800" dirty="0">
                <a:latin typeface="Liberation Sans" pitchFamily="18"/>
              </a:rPr>
              <a:t>All process operations are protected with </a:t>
            </a:r>
            <a:r>
              <a:rPr lang="en-US" sz="2800" dirty="0" err="1">
                <a:solidFill>
                  <a:srgbClr val="0070C0"/>
                </a:solidFill>
                <a:latin typeface="Liberation Sans" pitchFamily="18"/>
              </a:rPr>
              <a:t>ptable.lock</a:t>
            </a:r>
            <a:endParaRPr lang="en-US" sz="2800" dirty="0">
              <a:solidFill>
                <a:srgbClr val="0070C0"/>
              </a:solidFill>
              <a:latin typeface="Liberation Sans" pitchFamily="18"/>
            </a:endParaRPr>
          </a:p>
          <a:p>
            <a:pPr lvl="0">
              <a:buSzPct val="45000"/>
              <a:buFont typeface="StarSymbol"/>
              <a:buChar char="●"/>
            </a:pPr>
            <a:endParaRPr lang="en-US" dirty="0"/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2108348-202F-F732-E1D1-B1252E73EB77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457200"/>
            <a:ext cx="5439600" cy="6858000"/>
          </a:xfrm>
        </p:spPr>
        <p:txBody>
          <a:bodyPr>
            <a:normAutofit fontScale="40000" lnSpcReduction="20000"/>
          </a:bodyPr>
          <a:lstStyle/>
          <a:p>
            <a:pPr lvl="0"/>
            <a:r>
              <a:rPr lang="en-US" sz="36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2809 sleep(void *</a:t>
            </a:r>
            <a:r>
              <a:rPr lang="en-US" sz="36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chan</a:t>
            </a:r>
            <a:r>
              <a:rPr lang="en-US" sz="36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, struct spinlock *</a:t>
            </a:r>
            <a:r>
              <a:rPr lang="en-US" sz="36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lk</a:t>
            </a:r>
            <a:r>
              <a:rPr lang="en-US" sz="36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)</a:t>
            </a:r>
          </a:p>
          <a:p>
            <a:pPr lvl="0"/>
            <a:r>
              <a:rPr lang="en-US" sz="3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2810 {</a:t>
            </a:r>
          </a:p>
          <a:p>
            <a:pPr lvl="0"/>
            <a:r>
              <a:rPr lang="en-US" sz="3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...</a:t>
            </a:r>
          </a:p>
          <a:p>
            <a:pPr lvl="0"/>
            <a:r>
              <a:rPr lang="en-US" sz="3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2823   if(</a:t>
            </a:r>
            <a:r>
              <a:rPr lang="en-US" sz="36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lk</a:t>
            </a:r>
            <a:r>
              <a:rPr lang="en-US" sz="3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!= &amp;</a:t>
            </a:r>
            <a:r>
              <a:rPr lang="en-US" sz="36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ptable.lock</a:t>
            </a:r>
            <a:r>
              <a:rPr lang="en-US" sz="3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){</a:t>
            </a:r>
          </a:p>
          <a:p>
            <a:pPr lvl="0"/>
            <a:r>
              <a:rPr lang="en-US" sz="3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2824     acquire(&amp;</a:t>
            </a:r>
            <a:r>
              <a:rPr lang="en-US" sz="36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ptable.lock</a:t>
            </a:r>
            <a:r>
              <a:rPr lang="en-US" sz="3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);</a:t>
            </a:r>
          </a:p>
          <a:p>
            <a:pPr lvl="0"/>
            <a:r>
              <a:rPr lang="en-US" sz="36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2825     release(</a:t>
            </a:r>
            <a:r>
              <a:rPr lang="en-US" sz="3600" dirty="0" err="1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lk</a:t>
            </a:r>
            <a:r>
              <a:rPr lang="en-US" sz="36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);</a:t>
            </a:r>
          </a:p>
          <a:p>
            <a:pPr lvl="0"/>
            <a:r>
              <a:rPr lang="en-US" sz="3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2826   }</a:t>
            </a:r>
          </a:p>
          <a:p>
            <a:pPr lvl="0"/>
            <a:r>
              <a:rPr lang="en-US" sz="3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2827</a:t>
            </a:r>
          </a:p>
          <a:p>
            <a:pPr lvl="0"/>
            <a:r>
              <a:rPr lang="en-US" sz="3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2828   // Go to sleep.</a:t>
            </a:r>
          </a:p>
          <a:p>
            <a:pPr lvl="0"/>
            <a:r>
              <a:rPr lang="en-US" sz="3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2829   proc−&gt;</a:t>
            </a:r>
            <a:r>
              <a:rPr lang="en-US" sz="36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chan</a:t>
            </a:r>
            <a:r>
              <a:rPr lang="en-US" sz="3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= </a:t>
            </a:r>
            <a:r>
              <a:rPr lang="en-US" sz="36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chan</a:t>
            </a:r>
            <a:r>
              <a:rPr lang="en-US" sz="3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;</a:t>
            </a:r>
          </a:p>
          <a:p>
            <a:pPr lvl="0"/>
            <a:r>
              <a:rPr lang="en-US" sz="3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2830   proc−&gt;state = SLEEPING;</a:t>
            </a:r>
          </a:p>
          <a:p>
            <a:pPr lvl="0"/>
            <a:r>
              <a:rPr lang="en-US" sz="3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2831   sched();</a:t>
            </a:r>
          </a:p>
          <a:p>
            <a:pPr lvl="0"/>
            <a:r>
              <a:rPr lang="en-US" sz="3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...</a:t>
            </a:r>
          </a:p>
          <a:p>
            <a:pPr lvl="0"/>
            <a:r>
              <a:rPr lang="en-US" sz="3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2836   // Reacquire original lock.</a:t>
            </a:r>
          </a:p>
          <a:p>
            <a:pPr lvl="0"/>
            <a:r>
              <a:rPr lang="en-US" sz="3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2837   if(</a:t>
            </a:r>
            <a:r>
              <a:rPr lang="en-US" sz="36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lk</a:t>
            </a:r>
            <a:r>
              <a:rPr lang="en-US" sz="3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!= &amp;</a:t>
            </a:r>
            <a:r>
              <a:rPr lang="en-US" sz="36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ptable.lock</a:t>
            </a:r>
            <a:r>
              <a:rPr lang="en-US" sz="3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){</a:t>
            </a:r>
          </a:p>
          <a:p>
            <a:pPr lvl="0"/>
            <a:r>
              <a:rPr lang="en-US" sz="3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2838     release(&amp;</a:t>
            </a:r>
            <a:r>
              <a:rPr lang="en-US" sz="36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ptable.lock</a:t>
            </a:r>
            <a:r>
              <a:rPr lang="en-US" sz="3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);</a:t>
            </a:r>
          </a:p>
          <a:p>
            <a:pPr lvl="0"/>
            <a:r>
              <a:rPr lang="en-US" sz="3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2839     acquire(</a:t>
            </a:r>
            <a:r>
              <a:rPr lang="en-US" sz="36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lk</a:t>
            </a:r>
            <a:r>
              <a:rPr lang="en-US" sz="3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);</a:t>
            </a:r>
          </a:p>
          <a:p>
            <a:pPr lvl="0"/>
            <a:r>
              <a:rPr lang="en-US" sz="3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2840   }</a:t>
            </a:r>
          </a:p>
          <a:p>
            <a:pPr lvl="0"/>
            <a:r>
              <a:rPr lang="en-US" sz="3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2841 }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CC66F1D-C004-AB0A-AE32-ABFF6C641EA7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114800" y="301320"/>
            <a:ext cx="5461200" cy="1262160"/>
          </a:xfrm>
        </p:spPr>
        <p:txBody>
          <a:bodyPr/>
          <a:lstStyle/>
          <a:p>
            <a:pPr lvl="0"/>
            <a:r>
              <a:rPr lang="en-US"/>
              <a:t>sleep()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6DAA31-4BAF-A88D-B227-16203A3693D3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29200" y="1769040"/>
            <a:ext cx="4546800" cy="4384800"/>
          </a:xfrm>
        </p:spPr>
        <p:txBody>
          <a:bodyPr/>
          <a:lstStyle/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Two steps:</a:t>
            </a:r>
          </a:p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Acquire </a:t>
            </a:r>
            <a:r>
              <a:rPr lang="en-US" dirty="0" err="1">
                <a:solidFill>
                  <a:srgbClr val="0070C0"/>
                </a:solidFill>
                <a:latin typeface="LM Mono 10" pitchFamily="17"/>
              </a:rPr>
              <a:t>ptable.lock</a:t>
            </a:r>
            <a:endParaRPr lang="en-US" dirty="0">
              <a:solidFill>
                <a:srgbClr val="0070C0"/>
              </a:solidFill>
              <a:latin typeface="LM Mono 10" pitchFamily="17"/>
            </a:endParaRPr>
          </a:p>
          <a:p>
            <a:pPr marL="914400" lvl="2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2800" dirty="0">
                <a:latin typeface="Liberation Sans" pitchFamily="18"/>
              </a:rPr>
              <a:t>All process operations are protected with </a:t>
            </a:r>
            <a:r>
              <a:rPr lang="en-US" sz="2800" dirty="0" err="1">
                <a:latin typeface="LM Mono 10" pitchFamily="17"/>
              </a:rPr>
              <a:t>ptable.lock</a:t>
            </a:r>
            <a:endParaRPr lang="en-US" sz="2800" dirty="0">
              <a:latin typeface="LM Mono 10" pitchFamily="17"/>
            </a:endParaRPr>
          </a:p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Release </a:t>
            </a:r>
            <a:r>
              <a:rPr lang="en-US" dirty="0" err="1">
                <a:solidFill>
                  <a:srgbClr val="0070C0"/>
                </a:solidFill>
                <a:latin typeface="LM Mono 10" pitchFamily="17"/>
              </a:rPr>
              <a:t>lk</a:t>
            </a:r>
            <a:r>
              <a:rPr lang="en-US" dirty="0">
                <a:solidFill>
                  <a:srgbClr val="0070C0"/>
                </a:solidFill>
                <a:latin typeface="LM Mono 10" pitchFamily="17"/>
              </a:rPr>
              <a:t> </a:t>
            </a:r>
            <a:r>
              <a:rPr lang="en-US" dirty="0">
                <a:solidFill>
                  <a:schemeClr val="tx1"/>
                </a:solidFill>
                <a:latin typeface="LM Mono 10" pitchFamily="17"/>
              </a:rPr>
              <a:t>lock</a:t>
            </a:r>
          </a:p>
          <a:p>
            <a:pPr marL="914400" lvl="2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2800" dirty="0">
                <a:latin typeface="Liberation Sans" pitchFamily="18"/>
              </a:rPr>
              <a:t>Why is it safe?</a:t>
            </a:r>
          </a:p>
          <a:p>
            <a:pPr lvl="0">
              <a:buSzPct val="45000"/>
              <a:buFont typeface="StarSymbol"/>
              <a:buChar char="●"/>
            </a:pPr>
            <a:endParaRPr lang="en-US" dirty="0"/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99F6B5B-86A1-4CC1-B12F-4CF30401F870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457200"/>
            <a:ext cx="5439600" cy="6858000"/>
          </a:xfrm>
        </p:spPr>
        <p:txBody>
          <a:bodyPr>
            <a:normAutofit fontScale="40000" lnSpcReduction="20000"/>
          </a:bodyPr>
          <a:lstStyle/>
          <a:p>
            <a:pPr lvl="0"/>
            <a:r>
              <a:rPr lang="en-US" sz="36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2809 sleep(void *</a:t>
            </a:r>
            <a:r>
              <a:rPr lang="en-US" sz="36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chan</a:t>
            </a:r>
            <a:r>
              <a:rPr lang="en-US" sz="36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, struct spinlock *</a:t>
            </a:r>
            <a:r>
              <a:rPr lang="en-US" sz="36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lk</a:t>
            </a:r>
            <a:r>
              <a:rPr lang="en-US" sz="36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)</a:t>
            </a:r>
          </a:p>
          <a:p>
            <a:pPr lvl="0"/>
            <a:r>
              <a:rPr lang="en-US" sz="3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2810 {</a:t>
            </a:r>
          </a:p>
          <a:p>
            <a:pPr lvl="0"/>
            <a:r>
              <a:rPr lang="en-US" sz="3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...</a:t>
            </a:r>
          </a:p>
          <a:p>
            <a:pPr lvl="0"/>
            <a:r>
              <a:rPr lang="en-US" sz="3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2823   if(</a:t>
            </a:r>
            <a:r>
              <a:rPr lang="en-US" sz="36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lk</a:t>
            </a:r>
            <a:r>
              <a:rPr lang="en-US" sz="3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!= &amp;</a:t>
            </a:r>
            <a:r>
              <a:rPr lang="en-US" sz="36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ptable.lock</a:t>
            </a:r>
            <a:r>
              <a:rPr lang="en-US" sz="3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){</a:t>
            </a:r>
          </a:p>
          <a:p>
            <a:pPr lvl="0"/>
            <a:r>
              <a:rPr lang="en-US" sz="3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2824     acquire(&amp;</a:t>
            </a:r>
            <a:r>
              <a:rPr lang="en-US" sz="36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ptable.lock</a:t>
            </a:r>
            <a:r>
              <a:rPr lang="en-US" sz="3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);</a:t>
            </a:r>
          </a:p>
          <a:p>
            <a:pPr lvl="0"/>
            <a:r>
              <a:rPr lang="en-US" sz="36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2825     release(</a:t>
            </a:r>
            <a:r>
              <a:rPr lang="en-US" sz="3600" dirty="0" err="1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lk</a:t>
            </a:r>
            <a:r>
              <a:rPr lang="en-US" sz="36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);</a:t>
            </a:r>
          </a:p>
          <a:p>
            <a:pPr lvl="0"/>
            <a:r>
              <a:rPr lang="en-US" sz="3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2826   }</a:t>
            </a:r>
          </a:p>
          <a:p>
            <a:pPr lvl="0"/>
            <a:r>
              <a:rPr lang="en-US" sz="3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2827</a:t>
            </a:r>
          </a:p>
          <a:p>
            <a:pPr lvl="0"/>
            <a:r>
              <a:rPr lang="en-US" sz="3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2828   // Go to sleep.</a:t>
            </a:r>
          </a:p>
          <a:p>
            <a:pPr lvl="0"/>
            <a:r>
              <a:rPr lang="en-US" sz="3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2829   proc−&gt;</a:t>
            </a:r>
            <a:r>
              <a:rPr lang="en-US" sz="36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chan</a:t>
            </a:r>
            <a:r>
              <a:rPr lang="en-US" sz="3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= </a:t>
            </a:r>
            <a:r>
              <a:rPr lang="en-US" sz="36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chan</a:t>
            </a:r>
            <a:r>
              <a:rPr lang="en-US" sz="3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;</a:t>
            </a:r>
          </a:p>
          <a:p>
            <a:pPr lvl="0"/>
            <a:r>
              <a:rPr lang="en-US" sz="3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2830   proc−&gt;state = SLEEPING;</a:t>
            </a:r>
          </a:p>
          <a:p>
            <a:pPr lvl="0"/>
            <a:r>
              <a:rPr lang="en-US" sz="3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2831   sched();</a:t>
            </a:r>
          </a:p>
          <a:p>
            <a:pPr lvl="0"/>
            <a:r>
              <a:rPr lang="en-US" sz="3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...</a:t>
            </a:r>
          </a:p>
          <a:p>
            <a:pPr lvl="0"/>
            <a:r>
              <a:rPr lang="en-US" sz="3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2836   // Reacquire original lock.</a:t>
            </a:r>
          </a:p>
          <a:p>
            <a:pPr lvl="0"/>
            <a:r>
              <a:rPr lang="en-US" sz="3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2837   if(</a:t>
            </a:r>
            <a:r>
              <a:rPr lang="en-US" sz="36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lk</a:t>
            </a:r>
            <a:r>
              <a:rPr lang="en-US" sz="3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!= &amp;</a:t>
            </a:r>
            <a:r>
              <a:rPr lang="en-US" sz="36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ptable.lock</a:t>
            </a:r>
            <a:r>
              <a:rPr lang="en-US" sz="3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){</a:t>
            </a:r>
          </a:p>
          <a:p>
            <a:pPr lvl="0"/>
            <a:r>
              <a:rPr lang="en-US" sz="3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2838     release(&amp;</a:t>
            </a:r>
            <a:r>
              <a:rPr lang="en-US" sz="36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ptable.lock</a:t>
            </a:r>
            <a:r>
              <a:rPr lang="en-US" sz="3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);</a:t>
            </a:r>
          </a:p>
          <a:p>
            <a:pPr lvl="0"/>
            <a:r>
              <a:rPr lang="en-US" sz="3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2839     acquire(</a:t>
            </a:r>
            <a:r>
              <a:rPr lang="en-US" sz="36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lk</a:t>
            </a:r>
            <a:r>
              <a:rPr lang="en-US" sz="3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);</a:t>
            </a:r>
          </a:p>
          <a:p>
            <a:pPr lvl="0"/>
            <a:r>
              <a:rPr lang="en-US" sz="3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2840   }</a:t>
            </a:r>
          </a:p>
          <a:p>
            <a:pPr lvl="0"/>
            <a:r>
              <a:rPr lang="en-US" sz="3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2841 }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B290735-09CC-E40D-BB57-ECC7E64DEE5B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114800" y="301320"/>
            <a:ext cx="5461200" cy="1262160"/>
          </a:xfrm>
        </p:spPr>
        <p:txBody>
          <a:bodyPr/>
          <a:lstStyle/>
          <a:p>
            <a:pPr lvl="0"/>
            <a:r>
              <a:rPr lang="en-US"/>
              <a:t>sleep()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8B1766-B8E8-B39E-7FC0-4981D862F05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29200" y="1769039"/>
            <a:ext cx="4546800" cy="5489315"/>
          </a:xfrm>
        </p:spPr>
        <p:txBody>
          <a:bodyPr>
            <a:normAutofit fontScale="92500" lnSpcReduction="20000"/>
          </a:bodyPr>
          <a:lstStyle/>
          <a:p>
            <a:pPr marL="457200" lvl="0" indent="-457200">
              <a:lnSpc>
                <a:spcPct val="12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Acquire </a:t>
            </a:r>
            <a:r>
              <a:rPr lang="en-US" dirty="0" err="1"/>
              <a:t>ptable.lock</a:t>
            </a:r>
            <a:endParaRPr lang="en-US" dirty="0"/>
          </a:p>
          <a:p>
            <a:pPr marL="914400" lvl="2" indent="-457200" hangingPunct="0">
              <a:lnSpc>
                <a:spcPct val="120000"/>
              </a:lnSpc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2800" dirty="0">
                <a:latin typeface="Liberation Sans" pitchFamily="18"/>
              </a:rPr>
              <a:t>All process operations are protected with </a:t>
            </a:r>
            <a:r>
              <a:rPr lang="en-US" sz="2800" dirty="0" err="1">
                <a:solidFill>
                  <a:schemeClr val="tx2">
                    <a:lumMod val="50000"/>
                    <a:lumOff val="50000"/>
                  </a:schemeClr>
                </a:solidFill>
                <a:latin typeface="LM Mono 10" pitchFamily="17"/>
              </a:rPr>
              <a:t>ptable.lock</a:t>
            </a:r>
            <a:endParaRPr lang="en-US" sz="2800" dirty="0">
              <a:solidFill>
                <a:schemeClr val="tx2">
                  <a:lumMod val="50000"/>
                  <a:lumOff val="50000"/>
                </a:schemeClr>
              </a:solidFill>
              <a:latin typeface="LM Mono 10" pitchFamily="17"/>
            </a:endParaRPr>
          </a:p>
          <a:p>
            <a:pPr marL="457200" lvl="0" indent="-457200">
              <a:lnSpc>
                <a:spcPct val="12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Release </a:t>
            </a:r>
            <a:r>
              <a:rPr lang="en-US" dirty="0" err="1">
                <a:latin typeface="LM Mono 10" pitchFamily="17"/>
              </a:rPr>
              <a:t>lk</a:t>
            </a:r>
            <a:endParaRPr lang="en-US" dirty="0">
              <a:latin typeface="LM Mono 10" pitchFamily="17"/>
            </a:endParaRPr>
          </a:p>
          <a:p>
            <a:pPr marL="914400" lvl="2" indent="-457200" hangingPunct="0">
              <a:lnSpc>
                <a:spcPct val="120000"/>
              </a:lnSpc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2800" dirty="0">
                <a:latin typeface="Liberation Sans" pitchFamily="18"/>
              </a:rPr>
              <a:t>Why is it safe?</a:t>
            </a:r>
          </a:p>
          <a:p>
            <a:pPr marL="457200" lvl="1" indent="-457200" hangingPunct="0">
              <a:lnSpc>
                <a:spcPct val="120000"/>
              </a:lnSpc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3200" dirty="0">
                <a:latin typeface="Liberation Sans" pitchFamily="18"/>
              </a:rPr>
              <a:t>Even if new wakeup starts at this point, it cannot proceed</a:t>
            </a:r>
          </a:p>
          <a:p>
            <a:pPr marL="914400" lvl="2" indent="-457200" hangingPunct="0">
              <a:lnSpc>
                <a:spcPct val="120000"/>
              </a:lnSpc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2800" dirty="0">
                <a:latin typeface="Liberation Sans" pitchFamily="18"/>
              </a:rPr>
              <a:t>Sleep() holds </a:t>
            </a:r>
            <a:r>
              <a:rPr lang="en-US" sz="2800" dirty="0" err="1">
                <a:solidFill>
                  <a:schemeClr val="tx2">
                    <a:lumMod val="50000"/>
                    <a:lumOff val="50000"/>
                  </a:schemeClr>
                </a:solidFill>
                <a:latin typeface="LM Mono 10" pitchFamily="17"/>
              </a:rPr>
              <a:t>ptable.lock</a:t>
            </a:r>
            <a:endParaRPr lang="en-US" sz="2800" dirty="0">
              <a:solidFill>
                <a:schemeClr val="tx2">
                  <a:lumMod val="50000"/>
                  <a:lumOff val="50000"/>
                </a:schemeClr>
              </a:solidFill>
              <a:latin typeface="LM Mono 10" pitchFamily="17"/>
            </a:endParaRPr>
          </a:p>
          <a:p>
            <a:pPr marL="457200" lvl="0" indent="-457200">
              <a:lnSpc>
                <a:spcPct val="120000"/>
              </a:lnSpc>
              <a:buSzPct val="100000"/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BB598-E57B-7E42-06B4-3A0C80F0B76E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114800" y="301320"/>
            <a:ext cx="5461200" cy="1262160"/>
          </a:xfrm>
        </p:spPr>
        <p:txBody>
          <a:bodyPr/>
          <a:lstStyle/>
          <a:p>
            <a:pPr lvl="0"/>
            <a:r>
              <a:rPr lang="en-US"/>
              <a:t>wakeup()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53B7A-8521-D82E-7298-80F29788EA8C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914400" y="685800"/>
            <a:ext cx="8915400" cy="6400800"/>
          </a:xfrm>
        </p:spPr>
        <p:txBody>
          <a:bodyPr>
            <a:normAutofit fontScale="55000" lnSpcReduction="20000"/>
          </a:bodyPr>
          <a:lstStyle/>
          <a:p>
            <a:pPr lvl="0"/>
            <a:r>
              <a:rPr lang="en-US" sz="36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2853 wakeup1(void *</a:t>
            </a:r>
            <a:r>
              <a:rPr lang="en-US" sz="36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chan</a:t>
            </a:r>
            <a:r>
              <a:rPr lang="en-US" sz="36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)</a:t>
            </a:r>
          </a:p>
          <a:p>
            <a:pPr lvl="0"/>
            <a:r>
              <a:rPr lang="en-US" sz="3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2854 {</a:t>
            </a:r>
          </a:p>
          <a:p>
            <a:pPr lvl="0"/>
            <a:r>
              <a:rPr lang="en-US" sz="3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2855   struct proc *p;</a:t>
            </a:r>
          </a:p>
          <a:p>
            <a:pPr lvl="0"/>
            <a:r>
              <a:rPr lang="en-US" sz="3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2856</a:t>
            </a:r>
          </a:p>
          <a:p>
            <a:pPr lvl="0"/>
            <a:r>
              <a:rPr lang="en-US" sz="3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2857   for(p = </a:t>
            </a:r>
            <a:r>
              <a:rPr lang="en-US" sz="36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ptable.proc</a:t>
            </a:r>
            <a:r>
              <a:rPr lang="en-US" sz="3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; p &lt; &amp;</a:t>
            </a:r>
            <a:r>
              <a:rPr lang="en-US" sz="36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ptable.proc</a:t>
            </a:r>
            <a:r>
              <a:rPr lang="en-US" sz="3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[NPROC]; p++)</a:t>
            </a:r>
          </a:p>
          <a:p>
            <a:pPr lvl="0"/>
            <a:r>
              <a:rPr lang="en-US" sz="3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2858     if(</a:t>
            </a:r>
            <a:r>
              <a:rPr lang="en-US" sz="36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p−&gt;state == SLEEPING &amp;&amp; p−&gt;</a:t>
            </a:r>
            <a:r>
              <a:rPr lang="en-US" sz="3600" dirty="0" err="1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chan</a:t>
            </a:r>
            <a:r>
              <a:rPr lang="en-US" sz="36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== </a:t>
            </a:r>
            <a:r>
              <a:rPr lang="en-US" sz="3600" dirty="0" err="1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chan</a:t>
            </a:r>
            <a:r>
              <a:rPr lang="en-US" sz="3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)</a:t>
            </a:r>
          </a:p>
          <a:p>
            <a:pPr lvl="0"/>
            <a:r>
              <a:rPr lang="en-US" sz="3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2859       p−&gt;state = RUNNABLE;</a:t>
            </a:r>
          </a:p>
          <a:p>
            <a:pPr lvl="0"/>
            <a:r>
              <a:rPr lang="en-US" sz="3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2860 }</a:t>
            </a:r>
          </a:p>
          <a:p>
            <a:pPr lvl="0"/>
            <a:r>
              <a:rPr lang="en-US" sz="3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..</a:t>
            </a:r>
          </a:p>
          <a:p>
            <a:pPr lvl="0"/>
            <a:r>
              <a:rPr lang="en-US" sz="3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2864 wakeup(void *</a:t>
            </a:r>
            <a:r>
              <a:rPr lang="en-US" sz="36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chan</a:t>
            </a:r>
            <a:r>
              <a:rPr lang="en-US" sz="3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)</a:t>
            </a:r>
          </a:p>
          <a:p>
            <a:pPr lvl="0"/>
            <a:r>
              <a:rPr lang="en-US" sz="3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2865 {</a:t>
            </a:r>
          </a:p>
          <a:p>
            <a:pPr lvl="0"/>
            <a:r>
              <a:rPr lang="en-US" sz="36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2866   acquire(&amp;</a:t>
            </a:r>
            <a:r>
              <a:rPr lang="en-US" sz="3600" dirty="0" err="1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ptable.lock</a:t>
            </a:r>
            <a:r>
              <a:rPr lang="en-US" sz="36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);</a:t>
            </a:r>
          </a:p>
          <a:p>
            <a:pPr lvl="0"/>
            <a:r>
              <a:rPr lang="en-US" sz="3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2867   wakeup1(</a:t>
            </a:r>
            <a:r>
              <a:rPr lang="en-US" sz="36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chan</a:t>
            </a:r>
            <a:r>
              <a:rPr lang="en-US" sz="3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);</a:t>
            </a:r>
          </a:p>
          <a:p>
            <a:pPr lvl="0"/>
            <a:r>
              <a:rPr lang="en-US" sz="36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2868   release(&amp;</a:t>
            </a:r>
            <a:r>
              <a:rPr lang="en-US" sz="3600" dirty="0" err="1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ptable.lock</a:t>
            </a:r>
            <a:r>
              <a:rPr lang="en-US" sz="36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);</a:t>
            </a:r>
          </a:p>
          <a:p>
            <a:pPr lvl="0"/>
            <a:r>
              <a:rPr lang="en-US" sz="36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2869 }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Blu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Glossy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4.xml><?xml version="1.0" encoding="utf-8"?>
<a:theme xmlns:a="http://schemas.openxmlformats.org/drawingml/2006/main" name="vihree2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5.xml><?xml version="1.0" encoding="utf-8"?>
<a:theme xmlns:a="http://schemas.openxmlformats.org/drawingml/2006/main" name="harmaa2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17283</TotalTime>
  <Words>6560</Words>
  <Application>Microsoft Macintosh PowerPoint</Application>
  <PresentationFormat>Custom</PresentationFormat>
  <Paragraphs>1234</Paragraphs>
  <Slides>113</Slides>
  <Notes>113</Notes>
  <HiddenSlides>1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113</vt:i4>
      </vt:variant>
    </vt:vector>
  </HeadingPairs>
  <TitlesOfParts>
    <vt:vector size="131" baseType="lpstr">
      <vt:lpstr>Aptos</vt:lpstr>
      <vt:lpstr>Arial</vt:lpstr>
      <vt:lpstr>Bitstream Vera Sans</vt:lpstr>
      <vt:lpstr>Calibri</vt:lpstr>
      <vt:lpstr>Calibri Light</vt:lpstr>
      <vt:lpstr>FiraMono Nerd Font</vt:lpstr>
      <vt:lpstr>Liberation Sans</vt:lpstr>
      <vt:lpstr>Liberation Serif</vt:lpstr>
      <vt:lpstr>LM Mono 10</vt:lpstr>
      <vt:lpstr>LMMono10</vt:lpstr>
      <vt:lpstr>Nimbus Roman No9 L</vt:lpstr>
      <vt:lpstr>Source Sans Pro</vt:lpstr>
      <vt:lpstr>StarSymbol</vt:lpstr>
      <vt:lpstr>Default</vt:lpstr>
      <vt:lpstr>Blue</vt:lpstr>
      <vt:lpstr>Glossy</vt:lpstr>
      <vt:lpstr>vihree2</vt:lpstr>
      <vt:lpstr>harmaa2</vt:lpstr>
      <vt:lpstr>cs5460/6460: Operating Systems  Lecture: Synchronization</vt:lpstr>
      <vt:lpstr>PowerPoint Presentation</vt:lpstr>
      <vt:lpstr>Started from main()</vt:lpstr>
      <vt:lpstr>Starting other CPUs</vt:lpstr>
      <vt:lpstr>Start other CPUs</vt:lpstr>
      <vt:lpstr>Start other CPUs</vt:lpstr>
      <vt:lpstr>Start other CPUs</vt:lpstr>
      <vt:lpstr>Start other CPUs</vt:lpstr>
      <vt:lpstr>Start other CPUs</vt:lpstr>
      <vt:lpstr>Start other CPUs</vt:lpstr>
      <vt:lpstr>entryother.S</vt:lpstr>
      <vt:lpstr>entryother.S</vt:lpstr>
      <vt:lpstr>entryother.S</vt:lpstr>
      <vt:lpstr>entryother.S</vt:lpstr>
      <vt:lpstr>entryother.S</vt:lpstr>
      <vt:lpstr>entryother.S</vt:lpstr>
      <vt:lpstr>PowerPoint Presentation</vt:lpstr>
      <vt:lpstr>Init segments</vt:lpstr>
      <vt:lpstr>Init segments</vt:lpstr>
      <vt:lpstr>Per-CPU variables</vt:lpstr>
      <vt:lpstr>Per-CPU variables</vt:lpstr>
      <vt:lpstr>PowerPoint Presentation</vt:lpstr>
      <vt:lpstr>cpuid()</vt:lpstr>
      <vt:lpstr>mpmain()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Race conditions</vt:lpstr>
      <vt:lpstr>List implementation (no locks)</vt:lpstr>
      <vt:lpstr>List implementation (no locks)</vt:lpstr>
      <vt:lpstr>List implementation (no locks)</vt:lpstr>
      <vt:lpstr>List implementation (no locks)</vt:lpstr>
      <vt:lpstr>List implementation (no locks)</vt:lpstr>
      <vt:lpstr>PowerPoint Presentation</vt:lpstr>
      <vt:lpstr>Request queue (e.g. pending disk requests)</vt:lpstr>
      <vt:lpstr>CPU1 allocates new request</vt:lpstr>
      <vt:lpstr>CPU2 allocates new request</vt:lpstr>
      <vt:lpstr>CPUs 1 and 2 update next pointer</vt:lpstr>
      <vt:lpstr>CPU1 updates head pointer</vt:lpstr>
      <vt:lpstr>CPU2 updates head pointer</vt:lpstr>
      <vt:lpstr>CPU2 updates head pointer</vt:lpstr>
      <vt:lpstr>State after the race (red element is lost)</vt:lpstr>
      <vt:lpstr>Mutual exclusion</vt:lpstr>
      <vt:lpstr>List implementation with locks</vt:lpstr>
      <vt:lpstr>PowerPoint Presentation</vt:lpstr>
      <vt:lpstr>Spinlock</vt:lpstr>
      <vt:lpstr>Still incorrect</vt:lpstr>
      <vt:lpstr>Compare and swap: xchg</vt:lpstr>
      <vt:lpstr>Correct implementation</vt:lpstr>
      <vt:lpstr>xchg instruction</vt:lpstr>
      <vt:lpstr>Correct implementation</vt:lpstr>
      <vt:lpstr>PowerPoint Presentation</vt:lpstr>
      <vt:lpstr>  Deadlocks</vt:lpstr>
      <vt:lpstr>Lock ordering</vt:lpstr>
      <vt:lpstr>Locks and interrupts</vt:lpstr>
      <vt:lpstr>Locks and interrupts</vt:lpstr>
      <vt:lpstr>Disabling interrupts</vt:lpstr>
      <vt:lpstr>Simple disable/enable is not enough</vt:lpstr>
      <vt:lpstr>Pushcli()/popcli()</vt:lpstr>
      <vt:lpstr>Pushcli()/popcli()</vt:lpstr>
      <vt:lpstr>PowerPoint Presentation</vt:lpstr>
      <vt:lpstr>Send/receive queue</vt:lpstr>
      <vt:lpstr>Send/receive queue</vt:lpstr>
      <vt:lpstr>Send/receive queue</vt:lpstr>
      <vt:lpstr>Send/receive queue</vt:lpstr>
      <vt:lpstr>Send/receive queue</vt:lpstr>
      <vt:lpstr>Sleep and wakeup</vt:lpstr>
      <vt:lpstr>Send/receive queue</vt:lpstr>
      <vt:lpstr>Send/receive queue</vt:lpstr>
      <vt:lpstr>Lost wakeup problem</vt:lpstr>
      <vt:lpstr>Lock the queue</vt:lpstr>
      <vt:lpstr>PowerPoint Presentation</vt:lpstr>
      <vt:lpstr>Pass lock inside sleep()</vt:lpstr>
      <vt:lpstr>sleep()</vt:lpstr>
      <vt:lpstr>sleep()</vt:lpstr>
      <vt:lpstr>sleep()</vt:lpstr>
      <vt:lpstr>wakeup()</vt:lpstr>
      <vt:lpstr>PowerPoint Presentation</vt:lpstr>
      <vt:lpstr>Pipe</vt:lpstr>
      <vt:lpstr>Pipe</vt:lpstr>
      <vt:lpstr>Pipe buffer</vt:lpstr>
      <vt:lpstr>Pipe buffer</vt:lpstr>
      <vt:lpstr>Pipe buffer</vt:lpstr>
      <vt:lpstr>Pipe buffer</vt:lpstr>
      <vt:lpstr>piperead()</vt:lpstr>
      <vt:lpstr>piperead()</vt:lpstr>
      <vt:lpstr>piperead()</vt:lpstr>
      <vt:lpstr>pipewrite()</vt:lpstr>
      <vt:lpstr>pipewrite()</vt:lpstr>
      <vt:lpstr>pipewrite()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cs5460/6460: Operating Systems  Lecture: Synchronization</dc:title>
  <dc:creator>Anton Burtsev</dc:creator>
  <cp:lastModifiedBy>Anton Burtsev</cp:lastModifiedBy>
  <cp:revision>506</cp:revision>
  <dcterms:created xsi:type="dcterms:W3CDTF">2012-05-17T21:33:40Z</dcterms:created>
  <dcterms:modified xsi:type="dcterms:W3CDTF">2025-04-22T02:46:21Z</dcterms:modified>
</cp:coreProperties>
</file>